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 id="2147483660" r:id="rId5"/>
    <p:sldMasterId id="2147483729" r:id="rId6"/>
    <p:sldMasterId id="2147483734" r:id="rId7"/>
  </p:sldMasterIdLst>
  <p:notesMasterIdLst>
    <p:notesMasterId r:id="rId25"/>
  </p:notesMasterIdLst>
  <p:handoutMasterIdLst>
    <p:handoutMasterId r:id="rId26"/>
  </p:handoutMasterIdLst>
  <p:sldIdLst>
    <p:sldId id="285" r:id="rId8"/>
    <p:sldId id="321" r:id="rId9"/>
    <p:sldId id="322" r:id="rId10"/>
    <p:sldId id="296" r:id="rId11"/>
    <p:sldId id="299" r:id="rId12"/>
    <p:sldId id="315" r:id="rId13"/>
    <p:sldId id="323" r:id="rId14"/>
    <p:sldId id="324" r:id="rId15"/>
    <p:sldId id="325" r:id="rId16"/>
    <p:sldId id="326" r:id="rId17"/>
    <p:sldId id="319" r:id="rId18"/>
    <p:sldId id="320" r:id="rId19"/>
    <p:sldId id="327" r:id="rId20"/>
    <p:sldId id="328" r:id="rId21"/>
    <p:sldId id="329" r:id="rId22"/>
    <p:sldId id="330" r:id="rId23"/>
    <p:sldId id="33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766"/>
    <a:srgbClr val="151615"/>
    <a:srgbClr val="006941"/>
    <a:srgbClr val="006C43"/>
    <a:srgbClr val="ABCC3A"/>
    <a:srgbClr val="F7F6F7"/>
    <a:srgbClr val="669A2F"/>
    <a:srgbClr val="CCCC00"/>
    <a:srgbClr val="BEF000"/>
    <a:srgbClr val="E5E4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CBAC6E-DE76-58CB-52C0-2454394AF2CA}" v="975" dt="2024-06-06T09:47:29.1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147" y="4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EE5882-6CAF-1848-BD78-2B0026783B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A64B3B3-B1FB-8E49-9C8F-31B01085A7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A093B3-98CF-A747-AF16-F3BD93D81549}" type="datetimeFigureOut">
              <a:rPr lang="en-US" smtClean="0"/>
              <a:t>6/13/2024</a:t>
            </a:fld>
            <a:endParaRPr lang="en-US"/>
          </a:p>
        </p:txBody>
      </p:sp>
      <p:sp>
        <p:nvSpPr>
          <p:cNvPr id="4" name="Footer Placeholder 3">
            <a:extLst>
              <a:ext uri="{FF2B5EF4-FFF2-40B4-BE49-F238E27FC236}">
                <a16:creationId xmlns:a16="http://schemas.microsoft.com/office/drawing/2014/main" id="{EA800318-2311-4F42-BF1E-F6FF411536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6190294-817A-AB4A-9A3D-DC8772158D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3C98EC-2FCB-FA47-B963-90D6A1380CA5}" type="slidenum">
              <a:rPr lang="en-US" smtClean="0"/>
              <a:t>‹#›</a:t>
            </a:fld>
            <a:endParaRPr lang="en-US"/>
          </a:p>
        </p:txBody>
      </p:sp>
    </p:spTree>
    <p:extLst>
      <p:ext uri="{BB962C8B-B14F-4D97-AF65-F5344CB8AC3E}">
        <p14:creationId xmlns:p14="http://schemas.microsoft.com/office/powerpoint/2010/main" val="7498858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BCAF29-0837-4349-97CE-E08AB62FC814}" type="datetimeFigureOut">
              <a:rPr lang="en-US" smtClean="0"/>
              <a:t>6/13/2024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FFA12-75F5-6549-B26F-192987D1977D}" type="slidenum">
              <a:rPr lang="en-US" smtClean="0"/>
              <a:t>‹#›</a:t>
            </a:fld>
            <a:endParaRPr lang="en-US"/>
          </a:p>
        </p:txBody>
      </p:sp>
      <p:sp>
        <p:nvSpPr>
          <p:cNvPr id="8" name="Notes Placeholder 7">
            <a:extLst>
              <a:ext uri="{FF2B5EF4-FFF2-40B4-BE49-F238E27FC236}">
                <a16:creationId xmlns:a16="http://schemas.microsoft.com/office/drawing/2014/main" id="{72901FCE-AF1B-A04D-9F47-3B65C8EDAC56}"/>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684942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Main Title - Dark Blue">
    <p:bg>
      <p:bgPr>
        <a:solidFill>
          <a:schemeClr val="tx1"/>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C3AE7F6-0303-7B45-A875-0EDDF010A048}"/>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3432F63A-9665-2F40-B880-0192D33BD393}"/>
              </a:ext>
            </a:extLst>
          </p:cNvPr>
          <p:cNvPicPr>
            <a:picLocks noChangeAspect="1"/>
          </p:cNvPicPr>
          <p:nvPr userDrawn="1"/>
        </p:nvPicPr>
        <p:blipFill>
          <a:blip r:embed="rId3"/>
          <a:srcRect/>
          <a:stretch/>
        </p:blipFill>
        <p:spPr>
          <a:xfrm>
            <a:off x="855479" y="476792"/>
            <a:ext cx="2566331" cy="626371"/>
          </a:xfrm>
          <a:prstGeom prst="rect">
            <a:avLst/>
          </a:prstGeom>
        </p:spPr>
      </p:pic>
    </p:spTree>
    <p:extLst>
      <p:ext uri="{BB962C8B-B14F-4D97-AF65-F5344CB8AC3E}">
        <p14:creationId xmlns:p14="http://schemas.microsoft.com/office/powerpoint/2010/main" val="2585939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7716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99798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18181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5489051" cy="1067434"/>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1820848"/>
            <a:ext cx="5489051" cy="4379926"/>
          </a:xfrm>
          <a:prstGeom prst="rect">
            <a:avLst/>
          </a:prstGeom>
        </p:spPr>
        <p:txBody>
          <a:bodyPr>
            <a:normAutofit/>
          </a:bodyPr>
          <a:lstStyle>
            <a:lvl1pPr marL="0" indent="0">
              <a:lnSpc>
                <a:spcPct val="100000"/>
              </a:lnSpc>
              <a:buNone/>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3617842"/>
            <a:ext cx="4618397" cy="2582931"/>
          </a:xfrm>
          <a:prstGeom prst="rect">
            <a:avLst/>
          </a:prstGeom>
        </p:spPr>
        <p:txBody>
          <a:bodyPr>
            <a:norm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6713537" y="0"/>
            <a:ext cx="2582863" cy="3332163"/>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977699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785034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umn Image with LHS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4770783" y="365126"/>
            <a:ext cx="6583017" cy="10114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4770784" y="1666081"/>
            <a:ext cx="6583016" cy="4379926"/>
          </a:xfrm>
          <a:prstGeom prst="rect">
            <a:avLst/>
          </a:prstGeom>
        </p:spPr>
        <p:txBody>
          <a:bodyPr>
            <a:normAutofit/>
          </a:bodyPr>
          <a:lstStyle>
            <a:lvl1pPr marL="285750" indent="-285750">
              <a:lnSpc>
                <a:spcPct val="100000"/>
              </a:lnSpc>
              <a:buClr>
                <a:schemeClr val="tx1"/>
              </a:buClr>
              <a:buFont typeface="Wingdings" panose="05000000000000000000" pitchFamily="2" charset="2"/>
              <a:buChar char="§"/>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1704216" y="0"/>
            <a:ext cx="2493068" cy="6858000"/>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675164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94567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9" name="Chart Placeholder 8">
            <a:extLst>
              <a:ext uri="{FF2B5EF4-FFF2-40B4-BE49-F238E27FC236}">
                <a16:creationId xmlns:a16="http://schemas.microsoft.com/office/drawing/2014/main" id="{1540AF6E-47B1-405E-BDCF-50EE51E88D4F}"/>
              </a:ext>
            </a:extLst>
          </p:cNvPr>
          <p:cNvSpPr>
            <a:spLocks noGrp="1"/>
          </p:cNvSpPr>
          <p:nvPr>
            <p:ph type="chart" sz="quarter" idx="12"/>
          </p:nvPr>
        </p:nvSpPr>
        <p:spPr>
          <a:xfrm>
            <a:off x="838200" y="1319199"/>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9861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Table Placeholder 5">
            <a:extLst>
              <a:ext uri="{FF2B5EF4-FFF2-40B4-BE49-F238E27FC236}">
                <a16:creationId xmlns:a16="http://schemas.microsoft.com/office/drawing/2014/main" id="{C8EEB8C1-441B-42FD-AB03-5919A075CFE4}"/>
              </a:ext>
            </a:extLst>
          </p:cNvPr>
          <p:cNvSpPr>
            <a:spLocks noGrp="1"/>
          </p:cNvSpPr>
          <p:nvPr>
            <p:ph type="tbl" sz="quarter" idx="12"/>
          </p:nvPr>
        </p:nvSpPr>
        <p:spPr>
          <a:xfrm>
            <a:off x="838200" y="1319226"/>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998323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7" name="Media Placeholder 6">
            <a:extLst>
              <a:ext uri="{FF2B5EF4-FFF2-40B4-BE49-F238E27FC236}">
                <a16:creationId xmlns:a16="http://schemas.microsoft.com/office/drawing/2014/main" id="{F98F0569-9FC7-450E-9072-5DCF2868AD66}"/>
              </a:ext>
            </a:extLst>
          </p:cNvPr>
          <p:cNvSpPr>
            <a:spLocks noGrp="1"/>
          </p:cNvSpPr>
          <p:nvPr>
            <p:ph type="media" sz="quarter" idx="12"/>
          </p:nvPr>
        </p:nvSpPr>
        <p:spPr>
          <a:xfrm>
            <a:off x="838200" y="1319267"/>
            <a:ext cx="10515600" cy="4668837"/>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15635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ain Title - Red">
    <p:bg>
      <p:bgPr>
        <a:solidFill>
          <a:schemeClr val="accent3"/>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8EBE14-5983-7642-87E6-157E4F732063}"/>
              </a:ext>
            </a:extLst>
          </p:cNvPr>
          <p:cNvPicPr>
            <a:picLocks noChangeAspect="1"/>
          </p:cNvPicPr>
          <p:nvPr userDrawn="1"/>
        </p:nvPicPr>
        <p:blipFill>
          <a:blip r:embed="rId2"/>
          <a:srcRect/>
          <a:stretch/>
        </p:blipFill>
        <p:spPr>
          <a:xfrm>
            <a:off x="1" y="-3313"/>
            <a:ext cx="12191999" cy="6864626"/>
          </a:xfrm>
          <a:prstGeom prst="rect">
            <a:avLst/>
          </a:prstGeom>
        </p:spPr>
      </p:pic>
      <p:sp>
        <p:nvSpPr>
          <p:cNvPr id="6" name="Text Placeholder 7">
            <a:extLst>
              <a:ext uri="{FF2B5EF4-FFF2-40B4-BE49-F238E27FC236}">
                <a16:creationId xmlns:a16="http://schemas.microsoft.com/office/drawing/2014/main" id="{F2A17661-D7CF-4440-9DC9-D78487254A51}"/>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0" name="Text Placeholder 9">
            <a:extLst>
              <a:ext uri="{FF2B5EF4-FFF2-40B4-BE49-F238E27FC236}">
                <a16:creationId xmlns:a16="http://schemas.microsoft.com/office/drawing/2014/main" id="{097386CC-D7E9-9F40-96F4-B9BBCF16BFFE}"/>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3" name="Text Placeholder 2">
            <a:extLst>
              <a:ext uri="{FF2B5EF4-FFF2-40B4-BE49-F238E27FC236}">
                <a16:creationId xmlns:a16="http://schemas.microsoft.com/office/drawing/2014/main" id="{9ED1BA31-1F85-714A-B456-59F32A81D590}"/>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2985E911-5412-A448-A3C3-4EA989520756}"/>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609721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Picture Placeholder 5">
            <a:extLst>
              <a:ext uri="{FF2B5EF4-FFF2-40B4-BE49-F238E27FC236}">
                <a16:creationId xmlns:a16="http://schemas.microsoft.com/office/drawing/2014/main" id="{5135C4EF-E86D-4DEB-9982-DD9848D41A89}"/>
              </a:ext>
            </a:extLst>
          </p:cNvPr>
          <p:cNvSpPr>
            <a:spLocks noGrp="1"/>
          </p:cNvSpPr>
          <p:nvPr>
            <p:ph type="pic" sz="quarter" idx="12"/>
          </p:nvPr>
        </p:nvSpPr>
        <p:spPr>
          <a:xfrm>
            <a:off x="838200" y="1319253"/>
            <a:ext cx="10515600" cy="484346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22250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Divider White (Small)">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C112EF4-3108-4EF4-B0C8-6ECD8C908F79}"/>
              </a:ext>
            </a:extLst>
          </p:cNvPr>
          <p:cNvSpPr/>
          <p:nvPr userDrawn="1"/>
        </p:nvSpPr>
        <p:spPr>
          <a:xfrm>
            <a:off x="0" y="0"/>
            <a:ext cx="514449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8" cy="6864625"/>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10" name="Picture 9">
            <a:extLst>
              <a:ext uri="{FF2B5EF4-FFF2-40B4-BE49-F238E27FC236}">
                <a16:creationId xmlns:a16="http://schemas.microsoft.com/office/drawing/2014/main" id="{BB81B15F-E20A-7C49-BB5B-F2EEAF310661}"/>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56682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Divider White (Small)">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5"/>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63242D0A-3147-5340-A734-EA88728CDEB2}"/>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871291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Divider White (Small)">
    <p:bg>
      <p:bgPr>
        <a:solidFill>
          <a:schemeClr val="accent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05A530D5-774A-4B48-BAF8-1299E1869FFA}"/>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709417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ection Divider White (Small)">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9" name="Slide Number Placeholder 2">
            <a:extLst>
              <a:ext uri="{FF2B5EF4-FFF2-40B4-BE49-F238E27FC236}">
                <a16:creationId xmlns:a16="http://schemas.microsoft.com/office/drawing/2014/main" id="{6BF2FE0E-3E6A-C046-8AC1-32D666B8A1A1}"/>
              </a:ext>
            </a:extLst>
          </p:cNvPr>
          <p:cNvSpPr>
            <a:spLocks noGrp="1"/>
          </p:cNvSpPr>
          <p:nvPr>
            <p:ph type="sldNum" sz="quarter" idx="10"/>
          </p:nvPr>
        </p:nvSpPr>
        <p:spPr>
          <a:xfrm>
            <a:off x="11552262" y="6335492"/>
            <a:ext cx="426377"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0" name="Footer Placeholder 3">
            <a:extLst>
              <a:ext uri="{FF2B5EF4-FFF2-40B4-BE49-F238E27FC236}">
                <a16:creationId xmlns:a16="http://schemas.microsoft.com/office/drawing/2014/main" id="{485CAA45-3691-2F4C-ABE1-8E230120975F}"/>
              </a:ext>
            </a:extLst>
          </p:cNvPr>
          <p:cNvSpPr>
            <a:spLocks noGrp="1"/>
          </p:cNvSpPr>
          <p:nvPr>
            <p:ph type="ftr" sz="quarter" idx="11"/>
          </p:nvPr>
        </p:nvSpPr>
        <p:spPr>
          <a:xfrm>
            <a:off x="7239000" y="6335491"/>
            <a:ext cx="4114800"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11" name="Picture 10" descr="A close up of a logo&#10;&#10;Description automatically generated">
            <a:extLst>
              <a:ext uri="{FF2B5EF4-FFF2-40B4-BE49-F238E27FC236}">
                <a16:creationId xmlns:a16="http://schemas.microsoft.com/office/drawing/2014/main" id="{B7DF3D21-40D1-A345-838B-DDE5728E26B1}"/>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4155854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Full Dark Blue">
    <p:bg>
      <p:bgPr>
        <a:solidFill>
          <a:schemeClr val="accent1"/>
        </a:solidFill>
        <a:effectLst/>
      </p:bgPr>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574CC7C0-017A-F640-8AD2-97F0C54D1A02}"/>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78E2789C-6A1F-1544-A108-D6FC4ED7563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35073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Divider -Full Red">
    <p:bg>
      <p:bgPr>
        <a:solidFill>
          <a:schemeClr val="accent3"/>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5F8DDED4-C0D4-6048-BDFA-539F298E3C1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3473691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ction Divider -Full Teal">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BDA70823-58DF-EC47-8C18-4093AC291D8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42281192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Section Divider -Full Light Blue">
    <p:bg>
      <p:bgPr>
        <a:solidFill>
          <a:schemeClr val="accent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93B7EDD8-91C4-ED4C-BC7E-D021F610939C}"/>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10451857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Section Divider -Full Green">
    <p:bg>
      <p:bgPr>
        <a:solidFill>
          <a:schemeClr val="accent5"/>
        </a:solidFill>
        <a:effectLst/>
      </p:bgPr>
    </p:bg>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65A2107F-D197-6B44-99C8-31055388A15B}"/>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9D033BF0-8B4A-394C-9A85-D07404A7EFE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1361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Main Title - Dark Blue 2">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5" name="Picture 4">
            <a:extLst>
              <a:ext uri="{FF2B5EF4-FFF2-40B4-BE49-F238E27FC236}">
                <a16:creationId xmlns:a16="http://schemas.microsoft.com/office/drawing/2014/main" id="{9307E428-23CE-7F47-9CA1-A21D5BBECFE3}"/>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7367628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Quote - Dark Blue Backgroun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98EFF77A-346B-5044-90C0-53B260AA0103}"/>
              </a:ext>
            </a:extLst>
          </p:cNvPr>
          <p:cNvPicPr>
            <a:picLocks noChangeAspect="1"/>
          </p:cNvPicPr>
          <p:nvPr userDrawn="1"/>
        </p:nvPicPr>
        <p:blipFill>
          <a:blip r:embed="rId2"/>
          <a:srcRect/>
          <a:stretch/>
        </p:blipFill>
        <p:spPr>
          <a:xfrm>
            <a:off x="213362" y="6227581"/>
            <a:ext cx="922091" cy="496510"/>
          </a:xfrm>
          <a:prstGeom prst="rect">
            <a:avLst/>
          </a:prstGeom>
        </p:spPr>
      </p:pic>
    </p:spTree>
    <p:extLst>
      <p:ext uri="{BB962C8B-B14F-4D97-AF65-F5344CB8AC3E}">
        <p14:creationId xmlns:p14="http://schemas.microsoft.com/office/powerpoint/2010/main" val="3310945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 Red Backgroun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4E80F063-85B6-E742-96A6-747AE46B3657}"/>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3048131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Quote - Teal Backgroun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6FA9E6B1-A315-0847-9F26-75409958675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966607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Quote - Light Blue Backgroun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8" name="Picture 7">
            <a:extLst>
              <a:ext uri="{FF2B5EF4-FFF2-40B4-BE49-F238E27FC236}">
                <a16:creationId xmlns:a16="http://schemas.microsoft.com/office/drawing/2014/main" id="{7B132949-9420-D640-A5AF-46FAE071700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1815742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Quote - Green Background">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E223EF88-A98C-1B40-A1A6-35A41B444338}"/>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42902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Main Title - Dark Blue 2">
    <p:bg>
      <p:bgPr>
        <a:solidFill>
          <a:schemeClr val="accent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AD4AE293-F9DB-204C-9A87-EE943D66FA7F}"/>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58920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Main Title - Dark Blue 2">
    <p:bg>
      <p:bgPr>
        <a:solidFill>
          <a:schemeClr val="accent5"/>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7" name="Picture 6">
            <a:extLst>
              <a:ext uri="{FF2B5EF4-FFF2-40B4-BE49-F238E27FC236}">
                <a16:creationId xmlns:a16="http://schemas.microsoft.com/office/drawing/2014/main" id="{3445D357-F365-CF43-9C1F-CBE925FD3BE1}"/>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996835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 Whit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E69212-8833-C24E-8835-86EA589FB6E7}"/>
              </a:ext>
            </a:extLst>
          </p:cNvPr>
          <p:cNvPicPr>
            <a:picLocks noChangeAspect="1"/>
          </p:cNvPicPr>
          <p:nvPr userDrawn="1"/>
        </p:nvPicPr>
        <p:blipFill>
          <a:blip r:embed="rId2"/>
          <a:srcRect/>
          <a:stretch/>
        </p:blipFill>
        <p:spPr>
          <a:xfrm>
            <a:off x="1" y="-3313"/>
            <a:ext cx="12191999" cy="6864626"/>
          </a:xfrm>
          <a:prstGeom prst="rect">
            <a:avLst/>
          </a:prstGeom>
        </p:spPr>
      </p:pic>
      <p:sp>
        <p:nvSpPr>
          <p:cNvPr id="7" name="Text Placeholder 7">
            <a:extLst>
              <a:ext uri="{FF2B5EF4-FFF2-40B4-BE49-F238E27FC236}">
                <a16:creationId xmlns:a16="http://schemas.microsoft.com/office/drawing/2014/main" id="{2CBD5D66-CC42-453C-BEB1-9C021147DD1F}"/>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9" name="Text Placeholder 9">
            <a:extLst>
              <a:ext uri="{FF2B5EF4-FFF2-40B4-BE49-F238E27FC236}">
                <a16:creationId xmlns:a16="http://schemas.microsoft.com/office/drawing/2014/main" id="{5F618543-AA71-4935-9536-42DEF777E38F}"/>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2" name="Text Placeholder 2">
            <a:extLst>
              <a:ext uri="{FF2B5EF4-FFF2-40B4-BE49-F238E27FC236}">
                <a16:creationId xmlns:a16="http://schemas.microsoft.com/office/drawing/2014/main" id="{3CDA6C83-94DA-EB4A-A877-487B61215702}"/>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CB1B4A2B-8ACD-074D-8DC9-1964BCB5CCE4}"/>
              </a:ext>
            </a:extLst>
          </p:cNvPr>
          <p:cNvPicPr>
            <a:picLocks noChangeAspect="1"/>
          </p:cNvPicPr>
          <p:nvPr userDrawn="1"/>
        </p:nvPicPr>
        <p:blipFill>
          <a:blip r:embed="rId3"/>
          <a:srcRect/>
          <a:stretch/>
        </p:blipFill>
        <p:spPr>
          <a:xfrm>
            <a:off x="855479" y="476792"/>
            <a:ext cx="2566331" cy="626370"/>
          </a:xfrm>
          <a:prstGeom prst="rect">
            <a:avLst/>
          </a:prstGeom>
        </p:spPr>
      </p:pic>
    </p:spTree>
    <p:extLst>
      <p:ext uri="{BB962C8B-B14F-4D97-AF65-F5344CB8AC3E}">
        <p14:creationId xmlns:p14="http://schemas.microsoft.com/office/powerpoint/2010/main" val="3940573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0533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07133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61049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4.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6D78CA-37E0-4963-B7CD-142C57241D88}"/>
              </a:ext>
            </a:extLst>
          </p:cNvPr>
          <p:cNvSpPr>
            <a:spLocks noGrp="1"/>
          </p:cNvSpPr>
          <p:nvPr>
            <p:ph type="sldNum" sz="quarter" idx="4"/>
          </p:nvPr>
        </p:nvSpPr>
        <p:spPr>
          <a:xfrm>
            <a:off x="11561196" y="6335492"/>
            <a:ext cx="426377" cy="365125"/>
          </a:xfrm>
          <a:prstGeom prst="rect">
            <a:avLst/>
          </a:prstGeom>
        </p:spPr>
        <p:txBody>
          <a:bodyPr vert="horz" lIns="91440" tIns="45720" rIns="91440" bIns="45720" rtlCol="0" anchor="ctr"/>
          <a:lstStyle>
            <a:lvl1pPr algn="l">
              <a:defRPr sz="1200">
                <a:solidFill>
                  <a:schemeClr val="bg1"/>
                </a:solidFill>
              </a:defRPr>
            </a:lvl1pPr>
          </a:lstStyle>
          <a:p>
            <a:fld id="{CC1FAFA7-493E-49BA-8E70-4BF319AEABD7}" type="slidenum">
              <a:rPr lang="en-GB" smtClean="0"/>
              <a:pPr/>
              <a:t>‹#›</a:t>
            </a:fld>
            <a:endParaRPr lang="en-GB"/>
          </a:p>
        </p:txBody>
      </p:sp>
      <p:sp>
        <p:nvSpPr>
          <p:cNvPr id="10" name="Footer Placeholder 9">
            <a:extLst>
              <a:ext uri="{FF2B5EF4-FFF2-40B4-BE49-F238E27FC236}">
                <a16:creationId xmlns:a16="http://schemas.microsoft.com/office/drawing/2014/main" id="{62990459-C938-41CE-BCC6-65800DA377F8}"/>
              </a:ext>
            </a:extLst>
          </p:cNvPr>
          <p:cNvSpPr>
            <a:spLocks noGrp="1"/>
          </p:cNvSpPr>
          <p:nvPr>
            <p:ph type="ftr" sz="quarter" idx="3"/>
          </p:nvPr>
        </p:nvSpPr>
        <p:spPr>
          <a:xfrm>
            <a:off x="7446396" y="6335491"/>
            <a:ext cx="4114800" cy="365125"/>
          </a:xfrm>
          <a:prstGeom prst="rect">
            <a:avLst/>
          </a:prstGeom>
        </p:spPr>
        <p:txBody>
          <a:bodyPr vert="horz" lIns="91440" tIns="45720" rIns="91440" bIns="45720" rtlCol="0" anchor="ctr"/>
          <a:lstStyle>
            <a:lvl1pPr algn="ctr">
              <a:defRPr sz="1200">
                <a:solidFill>
                  <a:schemeClr val="bg1"/>
                </a:solidFill>
              </a:defRPr>
            </a:lvl1pPr>
          </a:lstStyle>
          <a:p>
            <a:pPr algn="r"/>
            <a:endParaRPr lang="en-GB"/>
          </a:p>
        </p:txBody>
      </p:sp>
    </p:spTree>
    <p:extLst>
      <p:ext uri="{BB962C8B-B14F-4D97-AF65-F5344CB8AC3E}">
        <p14:creationId xmlns:p14="http://schemas.microsoft.com/office/powerpoint/2010/main" val="18474388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55" r:id="rId3"/>
    <p:sldLayoutId id="2147483760" r:id="rId4"/>
    <p:sldLayoutId id="2147483759" r:id="rId5"/>
    <p:sldLayoutId id="2147483744" r:id="rId6"/>
    <p:sldLayoutId id="2147483761" r:id="rId7"/>
    <p:sldLayoutId id="2147483762" r:id="rId8"/>
    <p:sldLayoutId id="2147483763" r:id="rId9"/>
    <p:sldLayoutId id="2147483764"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7" name="Picture 6" descr="A close up of a logo&#10;&#10;Description automatically generated">
            <a:extLst>
              <a:ext uri="{FF2B5EF4-FFF2-40B4-BE49-F238E27FC236}">
                <a16:creationId xmlns:a16="http://schemas.microsoft.com/office/drawing/2014/main" id="{801F2458-46D8-7D4C-891E-63C290B81583}"/>
              </a:ext>
            </a:extLst>
          </p:cNvPr>
          <p:cNvPicPr>
            <a:picLocks noChangeAspect="1"/>
          </p:cNvPicPr>
          <p:nvPr userDrawn="1"/>
        </p:nvPicPr>
        <p:blipFill>
          <a:blip r:embed="rId12"/>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37974288"/>
      </p:ext>
    </p:extLst>
  </p:cSld>
  <p:clrMap bg1="lt1" tx1="dk1" bg2="lt2" tx2="dk2" accent1="accent1" accent2="accent2" accent3="accent3" accent4="accent4" accent5="accent5" accent6="accent6" hlink="hlink" folHlink="folHlink"/>
  <p:sldLayoutIdLst>
    <p:sldLayoutId id="2147483723" r:id="rId1"/>
    <p:sldLayoutId id="2147483727" r:id="rId2"/>
    <p:sldLayoutId id="2147483724" r:id="rId3"/>
    <p:sldLayoutId id="2147483725" r:id="rId4"/>
    <p:sldLayoutId id="2147483726" r:id="rId5"/>
    <p:sldLayoutId id="2147483728" r:id="rId6"/>
    <p:sldLayoutId id="2147483739" r:id="rId7"/>
    <p:sldLayoutId id="2147483740" r:id="rId8"/>
    <p:sldLayoutId id="2147483741" r:id="rId9"/>
    <p:sldLayoutId id="2147483742"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897737082"/>
      </p:ext>
    </p:extLst>
  </p:cSld>
  <p:clrMap bg1="lt1" tx1="dk1" bg2="lt2" tx2="dk2" accent1="accent1" accent2="accent2" accent3="accent3" accent4="accent4" accent5="accent5" accent6="accent6" hlink="hlink" folHlink="folHlink"/>
  <p:sldLayoutIdLst>
    <p:sldLayoutId id="2147483758" r:id="rId1"/>
    <p:sldLayoutId id="2147483757" r:id="rId2"/>
    <p:sldLayoutId id="2147483732" r:id="rId3"/>
    <p:sldLayoutId id="2147483756" r:id="rId4"/>
    <p:sldLayoutId id="2147483733" r:id="rId5"/>
    <p:sldLayoutId id="2147483751" r:id="rId6"/>
    <p:sldLayoutId id="2147483752" r:id="rId7"/>
    <p:sldLayoutId id="2147483753" r:id="rId8"/>
    <p:sldLayoutId id="2147483754" r:id="rId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3868419602"/>
      </p:ext>
    </p:extLst>
  </p:cSld>
  <p:clrMap bg1="lt1" tx1="dk1" bg2="lt2" tx2="dk2" accent1="accent1" accent2="accent2" accent3="accent3" accent4="accent4" accent5="accent5" accent6="accent6" hlink="hlink" folHlink="folHlink"/>
  <p:sldLayoutIdLst>
    <p:sldLayoutId id="2147483750" r:id="rId1"/>
    <p:sldLayoutId id="2147483738" r:id="rId2"/>
    <p:sldLayoutId id="2147483749" r:id="rId3"/>
    <p:sldLayoutId id="2147483747" r:id="rId4"/>
    <p:sldLayoutId id="2147483748"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CFCEBCB-896A-4A1B-A606-7202E754C282}"/>
              </a:ext>
            </a:extLst>
          </p:cNvPr>
          <p:cNvSpPr>
            <a:spLocks noGrp="1"/>
          </p:cNvSpPr>
          <p:nvPr>
            <p:ph type="body" sz="quarter" idx="10"/>
          </p:nvPr>
        </p:nvSpPr>
        <p:spPr>
          <a:xfrm>
            <a:off x="676183" y="1385941"/>
            <a:ext cx="8277307" cy="1816745"/>
          </a:xfrm>
        </p:spPr>
        <p:txBody>
          <a:bodyPr lIns="91440" tIns="45720" rIns="91440" bIns="45720" anchor="t"/>
          <a:lstStyle/>
          <a:p>
            <a:r>
              <a:rPr lang="en-GB" dirty="0">
                <a:latin typeface="Roboto"/>
                <a:ea typeface="Roboto"/>
                <a:cs typeface="Roboto"/>
              </a:rPr>
              <a:t>The Cryptographer’s Curse</a:t>
            </a:r>
          </a:p>
          <a:p>
            <a:endParaRPr lang="en-GB" dirty="0"/>
          </a:p>
        </p:txBody>
      </p:sp>
      <p:sp>
        <p:nvSpPr>
          <p:cNvPr id="3" name="Text Placeholder 2">
            <a:extLst>
              <a:ext uri="{FF2B5EF4-FFF2-40B4-BE49-F238E27FC236}">
                <a16:creationId xmlns:a16="http://schemas.microsoft.com/office/drawing/2014/main" id="{10984EC2-35F2-A874-E919-2623E3EF4B47}"/>
              </a:ext>
            </a:extLst>
          </p:cNvPr>
          <p:cNvSpPr>
            <a:spLocks noGrp="1"/>
          </p:cNvSpPr>
          <p:nvPr>
            <p:ph type="body" sz="quarter" idx="11"/>
          </p:nvPr>
        </p:nvSpPr>
        <p:spPr/>
        <p:txBody>
          <a:bodyPr/>
          <a:lstStyle/>
          <a:p>
            <a:endParaRPr lang="en-US"/>
          </a:p>
        </p:txBody>
      </p:sp>
      <p:sp>
        <p:nvSpPr>
          <p:cNvPr id="8" name="Text Placeholder 7">
            <a:extLst>
              <a:ext uri="{FF2B5EF4-FFF2-40B4-BE49-F238E27FC236}">
                <a16:creationId xmlns:a16="http://schemas.microsoft.com/office/drawing/2014/main" id="{623ECF5B-49A5-020A-98A6-1D6F6D099EEE}"/>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575896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Transposition Cipher</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10</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dirty="0"/>
              <a:t>computingatschool.org.uk</a:t>
            </a:r>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a:latin typeface="Roboto"/>
                <a:ea typeface="Roboto"/>
                <a:cs typeface="Roboto"/>
              </a:rPr>
              <a:t>A Transposition Cipher is one which rearranges the order of the letters in the ciphertext (encoded text). One example of a transposition cipher, is to reverse the order of the letters in a plaintext, for example:</a:t>
            </a:r>
            <a:endParaRPr lang="en-GB" dirty="0">
              <a:latin typeface="Roboto"/>
              <a:ea typeface="Roboto"/>
              <a:cs typeface="Roboto"/>
            </a:endParaRPr>
          </a:p>
          <a:p>
            <a:endParaRPr lang="en-GB" dirty="0">
              <a:latin typeface="Roboto"/>
              <a:ea typeface="Roboto"/>
              <a:cs typeface="Roboto"/>
            </a:endParaRPr>
          </a:p>
          <a:p>
            <a:endParaRPr lang="en-GB"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graphicFrame>
        <p:nvGraphicFramePr>
          <p:cNvPr id="10" name="Table 9">
            <a:extLst>
              <a:ext uri="{FF2B5EF4-FFF2-40B4-BE49-F238E27FC236}">
                <a16:creationId xmlns:a16="http://schemas.microsoft.com/office/drawing/2014/main" id="{BABE5DEB-CA60-8398-5C7F-1CF270596472}"/>
              </a:ext>
            </a:extLst>
          </p:cNvPr>
          <p:cNvGraphicFramePr>
            <a:graphicFrameLocks noGrp="1"/>
          </p:cNvGraphicFramePr>
          <p:nvPr>
            <p:extLst>
              <p:ext uri="{D42A27DB-BD31-4B8C-83A1-F6EECF244321}">
                <p14:modId xmlns:p14="http://schemas.microsoft.com/office/powerpoint/2010/main" val="3917933152"/>
              </p:ext>
            </p:extLst>
          </p:nvPr>
        </p:nvGraphicFramePr>
        <p:xfrm>
          <a:off x="2018269" y="2172730"/>
          <a:ext cx="8168639" cy="1280160"/>
        </p:xfrm>
        <a:graphic>
          <a:graphicData uri="http://schemas.openxmlformats.org/drawingml/2006/table">
            <a:tbl>
              <a:tblPr firstRow="1" bandRow="1">
                <a:tableStyleId>{5C22544A-7EE6-4342-B048-85BDC9FD1C3A}</a:tableStyleId>
              </a:tblPr>
              <a:tblGrid>
                <a:gridCol w="1299882">
                  <a:extLst>
                    <a:ext uri="{9D8B030D-6E8A-4147-A177-3AD203B41FA5}">
                      <a16:colId xmlns:a16="http://schemas.microsoft.com/office/drawing/2014/main" val="2201396336"/>
                    </a:ext>
                  </a:extLst>
                </a:gridCol>
                <a:gridCol w="6868757">
                  <a:extLst>
                    <a:ext uri="{9D8B030D-6E8A-4147-A177-3AD203B41FA5}">
                      <a16:colId xmlns:a16="http://schemas.microsoft.com/office/drawing/2014/main" val="921611699"/>
                    </a:ext>
                  </a:extLst>
                </a:gridCol>
              </a:tblGrid>
              <a:tr h="358588">
                <a:tc>
                  <a:txBody>
                    <a:bodyPr/>
                    <a:lstStyle/>
                    <a:p>
                      <a:r>
                        <a:rPr lang="en-US" dirty="0"/>
                        <a:t>Plaintext</a:t>
                      </a:r>
                      <a:endParaRPr lang="en-US"/>
                    </a:p>
                  </a:txBody>
                  <a:tcPr/>
                </a:tc>
                <a:tc>
                  <a:txBody>
                    <a:bodyPr/>
                    <a:lstStyle/>
                    <a:p>
                      <a:pPr lvl="0" algn="ctr">
                        <a:lnSpc>
                          <a:spcPct val="100000"/>
                        </a:lnSpc>
                        <a:spcBef>
                          <a:spcPts val="0"/>
                        </a:spcBef>
                        <a:spcAft>
                          <a:spcPts val="0"/>
                        </a:spcAft>
                        <a:buNone/>
                      </a:pPr>
                      <a:r>
                        <a:rPr lang="en-US" sz="1800" b="1" kern="1200" noProof="0">
                          <a:solidFill>
                            <a:schemeClr val="lt1"/>
                          </a:solidFill>
                          <a:latin typeface="+mn-lt"/>
                          <a:ea typeface="+mn-ea"/>
                          <a:cs typeface="+mn-cs"/>
                        </a:rPr>
                        <a:t>THIS MESSAGE HAS BEEN WRITTEN BACKWARDS</a:t>
                      </a:r>
                      <a:endParaRPr lang="en-US" sz="1800" b="1" kern="1200">
                        <a:solidFill>
                          <a:schemeClr val="lt1"/>
                        </a:solidFill>
                        <a:latin typeface="+mn-lt"/>
                        <a:ea typeface="+mn-ea"/>
                        <a:cs typeface="+mn-cs"/>
                      </a:endParaRPr>
                    </a:p>
                    <a:p>
                      <a:pPr lvl="0" algn="ctr">
                        <a:buNone/>
                      </a:pPr>
                      <a:endParaRPr lang="en-US" dirty="0"/>
                    </a:p>
                  </a:txBody>
                  <a:tcPr/>
                </a:tc>
                <a:extLst>
                  <a:ext uri="{0D108BD9-81ED-4DB2-BD59-A6C34878D82A}">
                    <a16:rowId xmlns:a16="http://schemas.microsoft.com/office/drawing/2014/main" val="1145954127"/>
                  </a:ext>
                </a:extLst>
              </a:tr>
              <a:tr h="370840">
                <a:tc>
                  <a:txBody>
                    <a:bodyPr/>
                    <a:lstStyle/>
                    <a:p>
                      <a:r>
                        <a:rPr lang="en-US" dirty="0"/>
                        <a:t>Ciphertext</a:t>
                      </a:r>
                      <a:endParaRPr lang="en-US"/>
                    </a:p>
                  </a:txBody>
                  <a:tcPr/>
                </a:tc>
                <a:tc>
                  <a:txBody>
                    <a:bodyPr/>
                    <a:lstStyle/>
                    <a:p>
                      <a:pPr lvl="0" algn="ctr">
                        <a:lnSpc>
                          <a:spcPct val="100000"/>
                        </a:lnSpc>
                        <a:spcBef>
                          <a:spcPts val="0"/>
                        </a:spcBef>
                        <a:spcAft>
                          <a:spcPts val="0"/>
                        </a:spcAft>
                        <a:buNone/>
                      </a:pPr>
                      <a:r>
                        <a:rPr lang="en-US" sz="1800" kern="1200" noProof="0">
                          <a:solidFill>
                            <a:schemeClr val="dk1"/>
                          </a:solidFill>
                          <a:latin typeface="+mn-lt"/>
                          <a:ea typeface="+mn-ea"/>
                          <a:cs typeface="+mn-cs"/>
                        </a:rPr>
                        <a:t>SDRAWKCAB NETTIRW NEEB SAH EGASSEM SIHT</a:t>
                      </a:r>
                      <a:endParaRPr lang="en-US" sz="1800" kern="1200">
                        <a:solidFill>
                          <a:schemeClr val="dk1"/>
                        </a:solidFill>
                        <a:latin typeface="+mn-lt"/>
                        <a:ea typeface="+mn-ea"/>
                        <a:cs typeface="+mn-cs"/>
                      </a:endParaRPr>
                    </a:p>
                    <a:p>
                      <a:pPr lvl="0" algn="ctr">
                        <a:buNone/>
                      </a:pPr>
                      <a:endParaRPr lang="en-US" dirty="0"/>
                    </a:p>
                  </a:txBody>
                  <a:tcPr/>
                </a:tc>
                <a:extLst>
                  <a:ext uri="{0D108BD9-81ED-4DB2-BD59-A6C34878D82A}">
                    <a16:rowId xmlns:a16="http://schemas.microsoft.com/office/drawing/2014/main" val="32660927"/>
                  </a:ext>
                </a:extLst>
              </a:tr>
            </a:tbl>
          </a:graphicData>
        </a:graphic>
      </p:graphicFrame>
      <p:sp>
        <p:nvSpPr>
          <p:cNvPr id="11" name="TextBox 10">
            <a:extLst>
              <a:ext uri="{FF2B5EF4-FFF2-40B4-BE49-F238E27FC236}">
                <a16:creationId xmlns:a16="http://schemas.microsoft.com/office/drawing/2014/main" id="{E7C8D663-ACFA-2CE9-1C3A-7517FAB869BE}"/>
              </a:ext>
            </a:extLst>
          </p:cNvPr>
          <p:cNvSpPr txBox="1"/>
          <p:nvPr/>
        </p:nvSpPr>
        <p:spPr>
          <a:xfrm>
            <a:off x="842319" y="4024184"/>
            <a:ext cx="274320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1615"/>
                </a:solidFill>
                <a:latin typeface="Roboto"/>
                <a:ea typeface="Roboto"/>
                <a:cs typeface="Roboto"/>
              </a:rPr>
              <a:t>Another example is to rearrange the letters into rows and  columns. In the following example, the message has been rearranged into four rows and four columns: </a:t>
            </a:r>
          </a:p>
        </p:txBody>
      </p:sp>
      <p:graphicFrame>
        <p:nvGraphicFramePr>
          <p:cNvPr id="15" name="Table 14">
            <a:extLst>
              <a:ext uri="{FF2B5EF4-FFF2-40B4-BE49-F238E27FC236}">
                <a16:creationId xmlns:a16="http://schemas.microsoft.com/office/drawing/2014/main" id="{F769E61C-8BDA-67B0-33A7-3632F4DFFCB5}"/>
              </a:ext>
            </a:extLst>
          </p:cNvPr>
          <p:cNvGraphicFramePr>
            <a:graphicFrameLocks noGrp="1"/>
          </p:cNvGraphicFramePr>
          <p:nvPr>
            <p:extLst>
              <p:ext uri="{D42A27DB-BD31-4B8C-83A1-F6EECF244321}">
                <p14:modId xmlns:p14="http://schemas.microsoft.com/office/powerpoint/2010/main" val="2768343778"/>
              </p:ext>
            </p:extLst>
          </p:nvPr>
        </p:nvGraphicFramePr>
        <p:xfrm>
          <a:off x="3585338" y="3863494"/>
          <a:ext cx="3855589" cy="2655792"/>
        </p:xfrm>
        <a:graphic>
          <a:graphicData uri="http://schemas.openxmlformats.org/drawingml/2006/table">
            <a:tbl>
              <a:tblPr bandRow="1">
                <a:tableStyleId>{5C22544A-7EE6-4342-B048-85BDC9FD1C3A}</a:tableStyleId>
              </a:tblPr>
              <a:tblGrid>
                <a:gridCol w="965772">
                  <a:extLst>
                    <a:ext uri="{9D8B030D-6E8A-4147-A177-3AD203B41FA5}">
                      <a16:colId xmlns:a16="http://schemas.microsoft.com/office/drawing/2014/main" val="882355208"/>
                    </a:ext>
                  </a:extLst>
                </a:gridCol>
                <a:gridCol w="965772">
                  <a:extLst>
                    <a:ext uri="{9D8B030D-6E8A-4147-A177-3AD203B41FA5}">
                      <a16:colId xmlns:a16="http://schemas.microsoft.com/office/drawing/2014/main" val="1605682176"/>
                    </a:ext>
                  </a:extLst>
                </a:gridCol>
                <a:gridCol w="965772">
                  <a:extLst>
                    <a:ext uri="{9D8B030D-6E8A-4147-A177-3AD203B41FA5}">
                      <a16:colId xmlns:a16="http://schemas.microsoft.com/office/drawing/2014/main" val="652064962"/>
                    </a:ext>
                  </a:extLst>
                </a:gridCol>
                <a:gridCol w="958273">
                  <a:extLst>
                    <a:ext uri="{9D8B030D-6E8A-4147-A177-3AD203B41FA5}">
                      <a16:colId xmlns:a16="http://schemas.microsoft.com/office/drawing/2014/main" val="3709934702"/>
                    </a:ext>
                  </a:extLst>
                </a:gridCol>
              </a:tblGrid>
              <a:tr h="659369">
                <a:tc>
                  <a:txBody>
                    <a:bodyPr/>
                    <a:lstStyle/>
                    <a:p>
                      <a:pPr algn="ctr"/>
                      <a:r>
                        <a:rPr lang="en-US" dirty="0">
                          <a:solidFill>
                            <a:srgbClr val="084258"/>
                          </a:solidFill>
                          <a:effectLst/>
                          <a:latin typeface="Helvetica"/>
                        </a:rPr>
                        <a:t>C</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O</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E</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H</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9924363"/>
                  </a:ext>
                </a:extLst>
              </a:tr>
              <a:tr h="668527">
                <a:tc>
                  <a:txBody>
                    <a:bodyPr/>
                    <a:lstStyle/>
                    <a:p>
                      <a:pPr algn="ctr"/>
                      <a:r>
                        <a:rPr lang="en-US" dirty="0">
                          <a:solidFill>
                            <a:srgbClr val="084258"/>
                          </a:solidFill>
                          <a:effectLst/>
                          <a:latin typeface="Helvetica"/>
                        </a:rPr>
                        <a:t>A</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U</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A</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I</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1708330"/>
                  </a:ext>
                </a:extLst>
              </a:tr>
              <a:tr h="659369">
                <a:tc>
                  <a:txBody>
                    <a:bodyPr/>
                    <a:lstStyle/>
                    <a:p>
                      <a:pPr algn="ctr"/>
                      <a:r>
                        <a:rPr lang="en-US" dirty="0">
                          <a:solidFill>
                            <a:srgbClr val="084258"/>
                          </a:solidFill>
                          <a:effectLst/>
                          <a:latin typeface="Helvetica"/>
                        </a:rPr>
                        <a:t>N</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B</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K</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S</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7591118"/>
                  </a:ext>
                </a:extLst>
              </a:tr>
              <a:tr h="668527">
                <a:tc>
                  <a:txBody>
                    <a:bodyPr/>
                    <a:lstStyle/>
                    <a:p>
                      <a:pPr algn="ctr"/>
                      <a:r>
                        <a:rPr lang="en-US" dirty="0">
                          <a:solidFill>
                            <a:srgbClr val="084258"/>
                          </a:solidFill>
                          <a:effectLst/>
                          <a:latin typeface="Helvetica"/>
                        </a:rPr>
                        <a:t>Y</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R</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T</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6257421"/>
                  </a:ext>
                </a:extLst>
              </a:tr>
            </a:tbl>
          </a:graphicData>
        </a:graphic>
      </p:graphicFrame>
      <p:graphicFrame>
        <p:nvGraphicFramePr>
          <p:cNvPr id="17" name="Table 16">
            <a:extLst>
              <a:ext uri="{FF2B5EF4-FFF2-40B4-BE49-F238E27FC236}">
                <a16:creationId xmlns:a16="http://schemas.microsoft.com/office/drawing/2014/main" id="{CAE50AB8-27A4-5DAA-3EEC-96C9D6BA977A}"/>
              </a:ext>
            </a:extLst>
          </p:cNvPr>
          <p:cNvGraphicFramePr>
            <a:graphicFrameLocks noGrp="1"/>
          </p:cNvGraphicFramePr>
          <p:nvPr>
            <p:extLst>
              <p:ext uri="{D42A27DB-BD31-4B8C-83A1-F6EECF244321}">
                <p14:modId xmlns:p14="http://schemas.microsoft.com/office/powerpoint/2010/main" val="1040661235"/>
              </p:ext>
            </p:extLst>
          </p:nvPr>
        </p:nvGraphicFramePr>
        <p:xfrm>
          <a:off x="7757576" y="4253393"/>
          <a:ext cx="4112064" cy="1255052"/>
        </p:xfrm>
        <a:graphic>
          <a:graphicData uri="http://schemas.openxmlformats.org/drawingml/2006/table">
            <a:tbl>
              <a:tblPr bandRow="1">
                <a:tableStyleId>{5C22544A-7EE6-4342-B048-85BDC9FD1C3A}</a:tableStyleId>
              </a:tblPr>
              <a:tblGrid>
                <a:gridCol w="1109382">
                  <a:extLst>
                    <a:ext uri="{9D8B030D-6E8A-4147-A177-3AD203B41FA5}">
                      <a16:colId xmlns:a16="http://schemas.microsoft.com/office/drawing/2014/main" val="805596625"/>
                    </a:ext>
                  </a:extLst>
                </a:gridCol>
                <a:gridCol w="3002682">
                  <a:extLst>
                    <a:ext uri="{9D8B030D-6E8A-4147-A177-3AD203B41FA5}">
                      <a16:colId xmlns:a16="http://schemas.microsoft.com/office/drawing/2014/main" val="601615731"/>
                    </a:ext>
                  </a:extLst>
                </a:gridCol>
              </a:tblGrid>
              <a:tr h="627526">
                <a:tc>
                  <a:txBody>
                    <a:bodyPr/>
                    <a:lstStyle/>
                    <a:p>
                      <a:pPr rtl="0" fontAlgn="base"/>
                      <a:r>
                        <a:rPr lang="en-US" sz="1800" b="1" dirty="0">
                          <a:solidFill>
                            <a:srgbClr val="FFFFFF"/>
                          </a:solidFill>
                          <a:effectLst/>
                          <a:highlight>
                            <a:srgbClr val="00546C"/>
                          </a:highlight>
                          <a:latin typeface="Arial"/>
                        </a:rPr>
                        <a:t>Plaintext</a:t>
                      </a:r>
                      <a:endParaRPr lang="en-US" b="1" dirty="0">
                        <a:solidFill>
                          <a:srgbClr val="FFFFFF"/>
                        </a:solidFill>
                        <a:effectLst/>
                        <a:highlight>
                          <a:srgbClr val="00546C"/>
                        </a:highlight>
                        <a:latin typeface="Arial"/>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10792" cap="flat" cmpd="sng" algn="ctr">
                      <a:solidFill>
                        <a:srgbClr val="FFFFFF"/>
                      </a:solidFill>
                      <a:prstDash val="solid"/>
                      <a:round/>
                      <a:headEnd type="none" w="med" len="med"/>
                      <a:tailEnd type="none" w="med" len="med"/>
                    </a:lnT>
                    <a:lnB w="32385" cap="flat" cmpd="sng" algn="ctr">
                      <a:solidFill>
                        <a:srgbClr val="FFFFFF"/>
                      </a:solidFill>
                      <a:prstDash val="solid"/>
                      <a:round/>
                      <a:headEnd type="none" w="med" len="med"/>
                      <a:tailEnd type="none" w="med" len="med"/>
                    </a:lnB>
                    <a:solidFill>
                      <a:srgbClr val="00546C"/>
                    </a:solidFill>
                  </a:tcPr>
                </a:tc>
                <a:tc>
                  <a:txBody>
                    <a:bodyPr/>
                    <a:lstStyle/>
                    <a:p>
                      <a:pPr lvl="0" algn="ctr">
                        <a:buNone/>
                      </a:pPr>
                      <a:r>
                        <a:rPr lang="en-US" sz="1800" b="1" dirty="0">
                          <a:solidFill>
                            <a:srgbClr val="FFFFFF"/>
                          </a:solidFill>
                          <a:effectLst/>
                          <a:highlight>
                            <a:srgbClr val="00546C"/>
                          </a:highlight>
                          <a:latin typeface="Arial"/>
                        </a:rPr>
                        <a:t>CANYOUBREAKTHIS?</a:t>
                      </a: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10792" cap="flat" cmpd="sng" algn="ctr">
                      <a:solidFill>
                        <a:srgbClr val="FFFFFF"/>
                      </a:solidFill>
                      <a:prstDash val="solid"/>
                      <a:round/>
                      <a:headEnd type="none" w="med" len="med"/>
                      <a:tailEnd type="none" w="med" len="med"/>
                    </a:lnT>
                    <a:lnB w="32385" cap="flat" cmpd="sng" algn="ctr">
                      <a:solidFill>
                        <a:srgbClr val="FFFFFF"/>
                      </a:solidFill>
                      <a:prstDash val="solid"/>
                      <a:round/>
                      <a:headEnd type="none" w="med" len="med"/>
                      <a:tailEnd type="none" w="med" len="med"/>
                    </a:lnB>
                    <a:solidFill>
                      <a:srgbClr val="00546C"/>
                    </a:solidFill>
                  </a:tcPr>
                </a:tc>
                <a:extLst>
                  <a:ext uri="{0D108BD9-81ED-4DB2-BD59-A6C34878D82A}">
                    <a16:rowId xmlns:a16="http://schemas.microsoft.com/office/drawing/2014/main" val="755977332"/>
                  </a:ext>
                </a:extLst>
              </a:tr>
              <a:tr h="627526">
                <a:tc>
                  <a:txBody>
                    <a:bodyPr/>
                    <a:lstStyle/>
                    <a:p>
                      <a:pPr rtl="0" fontAlgn="base"/>
                      <a:r>
                        <a:rPr lang="en-US" sz="1800" dirty="0">
                          <a:effectLst/>
                          <a:highlight>
                            <a:srgbClr val="CBD1D4"/>
                          </a:highlight>
                          <a:latin typeface="Arial"/>
                        </a:rPr>
                        <a:t>Ciphertext</a:t>
                      </a:r>
                      <a:endParaRPr lang="en-US" dirty="0">
                        <a:effectLst/>
                        <a:highlight>
                          <a:srgbClr val="CBD1D4"/>
                        </a:highlight>
                        <a:latin typeface="Arial"/>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32385" cap="flat" cmpd="sng" algn="ctr">
                      <a:solidFill>
                        <a:srgbClr val="FFFFFF"/>
                      </a:solidFill>
                      <a:prstDash val="solid"/>
                      <a:round/>
                      <a:headEnd type="none" w="med" len="med"/>
                      <a:tailEnd type="none" w="med" len="med"/>
                    </a:lnT>
                    <a:lnB w="10792" cap="flat" cmpd="sng" algn="ctr">
                      <a:solidFill>
                        <a:srgbClr val="FFFFFF"/>
                      </a:solidFill>
                      <a:prstDash val="solid"/>
                      <a:round/>
                      <a:headEnd type="none" w="med" len="med"/>
                      <a:tailEnd type="none" w="med" len="med"/>
                    </a:lnB>
                    <a:solidFill>
                      <a:srgbClr val="CBD1D4"/>
                    </a:solidFill>
                  </a:tcPr>
                </a:tc>
                <a:tc>
                  <a:txBody>
                    <a:bodyPr/>
                    <a:lstStyle/>
                    <a:p>
                      <a:pPr lvl="0" algn="ctr">
                        <a:lnSpc>
                          <a:spcPct val="100000"/>
                        </a:lnSpc>
                        <a:spcBef>
                          <a:spcPts val="0"/>
                        </a:spcBef>
                        <a:spcAft>
                          <a:spcPts val="0"/>
                        </a:spcAft>
                        <a:buNone/>
                      </a:pPr>
                      <a:r>
                        <a:rPr lang="en-US" sz="1800" kern="1200" noProof="0" dirty="0">
                          <a:solidFill>
                            <a:schemeClr val="dk1"/>
                          </a:solidFill>
                          <a:effectLst/>
                          <a:highlight>
                            <a:srgbClr val="CBD1D4"/>
                          </a:highlight>
                          <a:latin typeface="Arial"/>
                          <a:ea typeface="+mn-ea"/>
                          <a:cs typeface="+mn-cs"/>
                        </a:rPr>
                        <a:t>COEHAUAINBKSYRT?</a:t>
                      </a:r>
                      <a:endParaRPr lang="en-US" sz="1800" kern="1200" dirty="0">
                        <a:solidFill>
                          <a:schemeClr val="dk1"/>
                        </a:solidFill>
                        <a:effectLst/>
                        <a:highlight>
                          <a:srgbClr val="CBD1D4"/>
                        </a:highlight>
                        <a:latin typeface="Arial"/>
                        <a:ea typeface="+mn-ea"/>
                        <a:cs typeface="+mn-cs"/>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32385" cap="flat" cmpd="sng" algn="ctr">
                      <a:solidFill>
                        <a:srgbClr val="FFFFFF"/>
                      </a:solidFill>
                      <a:prstDash val="solid"/>
                      <a:round/>
                      <a:headEnd type="none" w="med" len="med"/>
                      <a:tailEnd type="none" w="med" len="med"/>
                    </a:lnT>
                    <a:lnB w="10792" cap="flat" cmpd="sng" algn="ctr">
                      <a:solidFill>
                        <a:srgbClr val="FFFFFF"/>
                      </a:solidFill>
                      <a:prstDash val="solid"/>
                      <a:round/>
                      <a:headEnd type="none" w="med" len="med"/>
                      <a:tailEnd type="none" w="med" len="med"/>
                    </a:lnB>
                    <a:solidFill>
                      <a:srgbClr val="CBD1D4"/>
                    </a:solidFill>
                  </a:tcPr>
                </a:tc>
                <a:extLst>
                  <a:ext uri="{0D108BD9-81ED-4DB2-BD59-A6C34878D82A}">
                    <a16:rowId xmlns:a16="http://schemas.microsoft.com/office/drawing/2014/main" val="1656099188"/>
                  </a:ext>
                </a:extLst>
              </a:tr>
            </a:tbl>
          </a:graphicData>
        </a:graphic>
      </p:graphicFrame>
    </p:spTree>
    <p:extLst>
      <p:ext uri="{BB962C8B-B14F-4D97-AF65-F5344CB8AC3E}">
        <p14:creationId xmlns:p14="http://schemas.microsoft.com/office/powerpoint/2010/main" val="2787618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7282249" cy="5773282"/>
          </a:xfrm>
          <a:prstGeom prst="rect">
            <a:avLst/>
          </a:prstGeom>
        </p:spPr>
        <p:txBody>
          <a:bodyPr lIns="91440" tIns="45720" rIns="91440" bIns="45720" anchor="ctr" anchorCtr="0"/>
          <a:lstStyle/>
          <a:p>
            <a:r>
              <a:rPr lang="en-GB">
                <a:latin typeface="Roboto"/>
                <a:ea typeface="Roboto"/>
                <a:cs typeface="Roboto"/>
              </a:rPr>
              <a:t>The Cryptographer's Curse</a:t>
            </a:r>
            <a:br>
              <a:rPr lang="en-GB" dirty="0">
                <a:latin typeface="Roboto"/>
                <a:ea typeface="Roboto"/>
                <a:cs typeface="Roboto"/>
              </a:rPr>
            </a:br>
            <a:r>
              <a:rPr lang="en-GB" sz="2400" b="0">
                <a:latin typeface="Roboto"/>
                <a:ea typeface="Roboto"/>
                <a:cs typeface="Roboto"/>
              </a:rPr>
              <a:t>You find yourself locked in a dimly lit room, surrounded by ancient manuscripts and cryptic symbols. The renowned cryptographer, Professor Phileas Pentagram, has left behind a series of puzzles to help you escape. </a:t>
            </a:r>
            <a:endParaRPr lang="en-US" sz="2400" b="0">
              <a:latin typeface="Roboto"/>
              <a:ea typeface="Roboto"/>
              <a:cs typeface="Roboto"/>
            </a:endParaRPr>
          </a:p>
          <a:p>
            <a:endParaRPr lang="en-US"/>
          </a:p>
          <a:p>
            <a:endParaRPr lang="en-US"/>
          </a:p>
          <a:p>
            <a:endParaRPr lang="en-GB" dirty="0"/>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11</a:t>
            </a:fld>
            <a:endParaRPr lang="en-GB"/>
          </a:p>
        </p:txBody>
      </p:sp>
      <p:pic>
        <p:nvPicPr>
          <p:cNvPr id="5" name="Picture 4" descr="A blue star in a circle&#10;&#10;Description automatically generated">
            <a:extLst>
              <a:ext uri="{FF2B5EF4-FFF2-40B4-BE49-F238E27FC236}">
                <a16:creationId xmlns:a16="http://schemas.microsoft.com/office/drawing/2014/main" id="{3B81A64B-324A-B991-5D6A-C63B89DE52C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9405097" y="136151"/>
            <a:ext cx="1943100" cy="1924050"/>
          </a:xfrm>
          <a:prstGeom prst="rect">
            <a:avLst/>
          </a:prstGeom>
        </p:spPr>
      </p:pic>
    </p:spTree>
    <p:extLst>
      <p:ext uri="{BB962C8B-B14F-4D97-AF65-F5344CB8AC3E}">
        <p14:creationId xmlns:p14="http://schemas.microsoft.com/office/powerpoint/2010/main" val="3599522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7837395" cy="5773282"/>
          </a:xfrm>
          <a:prstGeom prst="rect">
            <a:avLst/>
          </a:prstGeom>
        </p:spPr>
        <p:txBody>
          <a:bodyPr lIns="91440" tIns="45720" rIns="91440" bIns="45720" anchor="ctr" anchorCtr="0"/>
          <a:lstStyle/>
          <a:p>
            <a:r>
              <a:rPr lang="en-GB" dirty="0">
                <a:latin typeface="Roboto"/>
                <a:ea typeface="Roboto"/>
                <a:cs typeface="Roboto"/>
              </a:rPr>
              <a:t>Reflection</a:t>
            </a:r>
            <a:br>
              <a:rPr lang="en-GB" dirty="0">
                <a:latin typeface="Roboto"/>
                <a:ea typeface="Roboto"/>
                <a:cs typeface="Roboto"/>
              </a:rPr>
            </a:br>
            <a:br>
              <a:rPr lang="en-GB" dirty="0">
                <a:latin typeface="Roboto"/>
                <a:ea typeface="Roboto"/>
                <a:cs typeface="Roboto"/>
              </a:rPr>
            </a:br>
            <a:r>
              <a:rPr lang="en-GB" dirty="0">
                <a:latin typeface="Roboto"/>
                <a:ea typeface="Roboto"/>
                <a:cs typeface="Roboto"/>
              </a:rPr>
              <a:t>What was the most difficult part of the challenge? How did you solve it?</a:t>
            </a:r>
            <a:br>
              <a:rPr lang="en-GB" dirty="0">
                <a:latin typeface="Roboto"/>
                <a:ea typeface="Roboto"/>
                <a:cs typeface="Roboto"/>
              </a:rPr>
            </a:br>
            <a:r>
              <a:rPr lang="en-GB" dirty="0">
                <a:latin typeface="Roboto"/>
                <a:ea typeface="Roboto"/>
                <a:cs typeface="Roboto"/>
              </a:rPr>
              <a:t> </a:t>
            </a:r>
            <a:br>
              <a:rPr lang="en-GB" dirty="0">
                <a:latin typeface="Roboto"/>
                <a:ea typeface="Roboto"/>
                <a:cs typeface="Roboto"/>
              </a:rPr>
            </a:br>
            <a:r>
              <a:rPr lang="en-GB" dirty="0">
                <a:latin typeface="Roboto"/>
                <a:ea typeface="Roboto"/>
                <a:cs typeface="Roboto"/>
              </a:rPr>
              <a:t>Why do you think we need to encrypt information?</a:t>
            </a:r>
            <a:endParaRPr lang="en-US" dirty="0">
              <a:latin typeface="Roboto"/>
              <a:ea typeface="Roboto"/>
              <a:cs typeface="Roboto"/>
            </a:endParaRPr>
          </a:p>
          <a:p>
            <a:br>
              <a:rPr lang="en-GB" dirty="0"/>
            </a:br>
            <a:endParaRPr lang="en-US"/>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12</a:t>
            </a:fld>
            <a:endParaRPr lang="en-GB"/>
          </a:p>
        </p:txBody>
      </p:sp>
    </p:spTree>
    <p:extLst>
      <p:ext uri="{BB962C8B-B14F-4D97-AF65-F5344CB8AC3E}">
        <p14:creationId xmlns:p14="http://schemas.microsoft.com/office/powerpoint/2010/main" val="1112742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4200">
                <a:latin typeface="+mj-lt"/>
                <a:ea typeface="+mj-ea"/>
                <a:cs typeface="+mj-cs"/>
              </a:rPr>
              <a:t>Why is encryption important?</a:t>
            </a:r>
          </a:p>
        </p:txBody>
      </p:sp>
      <p:sp>
        <p:nvSpPr>
          <p:cNvPr id="1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a:xfrm>
            <a:off x="640080" y="2872899"/>
            <a:ext cx="4243589" cy="3320668"/>
          </a:xfrm>
        </p:spPr>
        <p:txBody>
          <a:bodyPr vert="horz" lIns="91440" tIns="45720" rIns="91440" bIns="45720" rtlCol="0">
            <a:normAutofit/>
          </a:bodyPr>
          <a:lstStyle/>
          <a:p>
            <a:pPr>
              <a:lnSpc>
                <a:spcPct val="90000"/>
              </a:lnSpc>
              <a:buFont typeface="Arial" panose="020B0604020202020204" pitchFamily="34" charset="0"/>
              <a:buChar char="•"/>
            </a:pPr>
            <a:r>
              <a:rPr lang="en-US" sz="1700">
                <a:solidFill>
                  <a:schemeClr val="tx1"/>
                </a:solidFill>
                <a:latin typeface="+mn-lt"/>
                <a:ea typeface="+mn-ea"/>
                <a:cs typeface="+mn-cs"/>
              </a:rPr>
              <a:t>As we finish our lesson on ciphers and code breaking, let's think about why encryption is important. In today's world, information is very valuable. Encryption keeps our digital privacy and security safe. It protects our messages and data, making sure they stay secret.</a:t>
            </a:r>
          </a:p>
          <a:p>
            <a:pPr>
              <a:lnSpc>
                <a:spcPct val="90000"/>
              </a:lnSpc>
              <a:buFont typeface="Arial" panose="020B0604020202020204" pitchFamily="34" charset="0"/>
              <a:buChar char="•"/>
            </a:pPr>
            <a:r>
              <a:rPr lang="en-US" sz="1700">
                <a:solidFill>
                  <a:schemeClr val="tx1"/>
                </a:solidFill>
                <a:latin typeface="+mn-lt"/>
                <a:ea typeface="+mn-ea"/>
                <a:cs typeface="+mn-cs"/>
              </a:rPr>
              <a:t>Alan Turing's work in cryptography shows us that encryption is key to modern communication. By learning about encryption, you can protect your information and help make the digital world safer for everyone.</a:t>
            </a:r>
          </a:p>
          <a:p>
            <a:pPr>
              <a:lnSpc>
                <a:spcPct val="90000"/>
              </a:lnSpc>
              <a:buFont typeface="Arial" panose="020B0604020202020204" pitchFamily="34" charset="0"/>
              <a:buChar char="•"/>
            </a:pPr>
            <a:endParaRPr lang="en-US" sz="1700">
              <a:solidFill>
                <a:schemeClr val="tx1"/>
              </a:solidFill>
              <a:latin typeface="+mn-lt"/>
              <a:ea typeface="+mn-ea"/>
              <a:cs typeface="+mn-cs"/>
            </a:endParaRPr>
          </a:p>
          <a:p>
            <a:pPr>
              <a:lnSpc>
                <a:spcPct val="90000"/>
              </a:lnSpc>
              <a:buFont typeface="Arial" panose="020B0604020202020204" pitchFamily="34" charset="0"/>
              <a:buChar char="•"/>
            </a:pPr>
            <a:endParaRPr lang="en-US" sz="1700">
              <a:solidFill>
                <a:schemeClr val="tx1"/>
              </a:solidFill>
              <a:latin typeface="+mn-lt"/>
              <a:ea typeface="+mn-ea"/>
              <a:cs typeface="+mn-cs"/>
            </a:endParaRPr>
          </a:p>
        </p:txBody>
      </p:sp>
      <p:pic>
        <p:nvPicPr>
          <p:cNvPr id="2" name="Picture 1" descr="A wooden blocks spelling a word&#10;&#10;Description automatically generated">
            <a:extLst>
              <a:ext uri="{FF2B5EF4-FFF2-40B4-BE49-F238E27FC236}">
                <a16:creationId xmlns:a16="http://schemas.microsoft.com/office/drawing/2014/main" id="{915C88CF-50A4-DCD9-76F9-85C524DBCB69}"/>
              </a:ext>
            </a:extLst>
          </p:cNvPr>
          <p:cNvPicPr>
            <a:picLocks noChangeAspect="1"/>
          </p:cNvPicPr>
          <p:nvPr/>
        </p:nvPicPr>
        <p:blipFill rotWithShape="1">
          <a:blip r:embed="rId2"/>
          <a:srcRect l="11292" r="21755"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a:xfrm>
            <a:off x="6248400" y="6356350"/>
            <a:ext cx="4114800" cy="365125"/>
          </a:xfrm>
        </p:spPr>
        <p:txBody>
          <a:bodyPr vert="horz" lIns="91440" tIns="45720" rIns="91440" bIns="45720" rtlCol="0" anchor="ctr">
            <a:normAutofit/>
          </a:bodyPr>
          <a:lstStyle/>
          <a:p>
            <a:pPr algn="l">
              <a:spcAft>
                <a:spcPts val="600"/>
              </a:spcAft>
              <a:defRPr/>
            </a:pPr>
            <a:r>
              <a:rPr lang="en-US" kern="1200">
                <a:solidFill>
                  <a:srgbClr val="FFFFFF"/>
                </a:solidFill>
                <a:latin typeface="Calibri" panose="020F0502020204030204"/>
                <a:ea typeface="+mn-ea"/>
                <a:cs typeface="+mn-cs"/>
              </a:rPr>
              <a:t>computingatschool.org.uk</a:t>
            </a:r>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a:xfrm>
            <a:off x="10439400" y="6356350"/>
            <a:ext cx="914400" cy="365125"/>
          </a:xfrm>
        </p:spPr>
        <p:txBody>
          <a:bodyPr vert="horz" lIns="91440" tIns="45720" rIns="91440" bIns="45720" rtlCol="0" anchor="ctr">
            <a:normAutofit/>
          </a:bodyPr>
          <a:lstStyle/>
          <a:p>
            <a:pPr algn="r">
              <a:spcAft>
                <a:spcPts val="600"/>
              </a:spcAft>
              <a:defRPr/>
            </a:pPr>
            <a:fld id="{CC1FAFA7-493E-49BA-8E70-4BF319AEABD7}" type="slidenum">
              <a:rPr lang="en-US">
                <a:solidFill>
                  <a:srgbClr val="FFFFFF"/>
                </a:solidFill>
                <a:latin typeface="Calibri" panose="020F0502020204030204"/>
                <a:ea typeface="+mn-ea"/>
                <a:cs typeface="+mn-cs"/>
              </a:rPr>
              <a:pPr algn="r">
                <a:spcAft>
                  <a:spcPts val="600"/>
                </a:spcAft>
                <a:defRPr/>
              </a:pPr>
              <a:t>13</a:t>
            </a:fld>
            <a:endParaRPr lang="en-US">
              <a:solidFill>
                <a:srgbClr val="FFFFFF"/>
              </a:solidFill>
              <a:latin typeface="Calibri" panose="020F0502020204030204"/>
              <a:ea typeface="+mn-ea"/>
              <a:cs typeface="+mn-cs"/>
            </a:endParaRPr>
          </a:p>
        </p:txBody>
      </p:sp>
    </p:spTree>
    <p:extLst>
      <p:ext uri="{BB962C8B-B14F-4D97-AF65-F5344CB8AC3E}">
        <p14:creationId xmlns:p14="http://schemas.microsoft.com/office/powerpoint/2010/main" val="4170782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7282249" cy="5773282"/>
          </a:xfrm>
          <a:prstGeom prst="rect">
            <a:avLst/>
          </a:prstGeom>
        </p:spPr>
        <p:txBody>
          <a:bodyPr lIns="91440" tIns="45720" rIns="91440" bIns="45720" anchor="ctr" anchorCtr="0"/>
          <a:lstStyle/>
          <a:p>
            <a:r>
              <a:rPr lang="en-GB" dirty="0">
                <a:latin typeface="Roboto"/>
                <a:ea typeface="Roboto"/>
                <a:cs typeface="Roboto"/>
              </a:rPr>
              <a:t>Extension activity: Secret Agent</a:t>
            </a:r>
            <a:br>
              <a:rPr lang="en-GB" dirty="0">
                <a:latin typeface="Roboto"/>
                <a:ea typeface="Roboto"/>
                <a:cs typeface="Roboto"/>
              </a:rPr>
            </a:br>
            <a:br>
              <a:rPr lang="en-GB" sz="2400" b="0" dirty="0">
                <a:latin typeface="Roboto"/>
                <a:ea typeface="Roboto"/>
                <a:cs typeface="Roboto"/>
              </a:rPr>
            </a:br>
            <a:r>
              <a:rPr lang="en-GB" sz="2400" b="0" dirty="0">
                <a:latin typeface="Roboto"/>
                <a:ea typeface="Roboto"/>
                <a:cs typeface="Roboto"/>
              </a:rPr>
              <a:t>Using what you have learnt:</a:t>
            </a:r>
            <a:endParaRPr lang="en-US" sz="2400" b="0" dirty="0">
              <a:latin typeface="Roboto"/>
              <a:ea typeface="Roboto"/>
              <a:cs typeface="Roboto"/>
            </a:endParaRPr>
          </a:p>
          <a:p>
            <a:pPr marL="342900" indent="-342900">
              <a:buFont typeface="Arial"/>
              <a:buChar char="•"/>
            </a:pPr>
            <a:r>
              <a:rPr lang="en-GB" sz="2400" b="0">
                <a:latin typeface="Roboto"/>
                <a:ea typeface="Roboto"/>
                <a:cs typeface="Roboto"/>
              </a:rPr>
              <a:t>Create an encoded message using one of the ciphers.</a:t>
            </a:r>
            <a:endParaRPr lang="en-US" sz="2400" b="0">
              <a:latin typeface="Roboto"/>
              <a:ea typeface="Roboto"/>
              <a:cs typeface="Roboto"/>
            </a:endParaRPr>
          </a:p>
          <a:p>
            <a:pPr marL="342900" indent="-342900">
              <a:buFont typeface="Arial"/>
              <a:buChar char="•"/>
            </a:pPr>
            <a:r>
              <a:rPr lang="en-GB" sz="2400" b="0">
                <a:latin typeface="Roboto"/>
                <a:ea typeface="Roboto"/>
                <a:cs typeface="Roboto"/>
              </a:rPr>
              <a:t>Challenge a classmate to decode your secret message.</a:t>
            </a:r>
            <a:endParaRPr lang="en-US" sz="2400" b="0">
              <a:latin typeface="Roboto"/>
              <a:ea typeface="Roboto"/>
              <a:cs typeface="Roboto"/>
            </a:endParaRPr>
          </a:p>
          <a:p>
            <a:endParaRPr lang="en-GB" sz="2400" b="0" dirty="0">
              <a:latin typeface="Roboto"/>
              <a:ea typeface="Roboto"/>
              <a:cs typeface="Roboto"/>
            </a:endParaRPr>
          </a:p>
          <a:p>
            <a:endParaRPr lang="en-US"/>
          </a:p>
          <a:p>
            <a:endParaRPr lang="en-US"/>
          </a:p>
          <a:p>
            <a:endParaRPr lang="en-GB" dirty="0"/>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14</a:t>
            </a:fld>
            <a:endParaRPr lang="en-GB"/>
          </a:p>
        </p:txBody>
      </p:sp>
    </p:spTree>
    <p:extLst>
      <p:ext uri="{BB962C8B-B14F-4D97-AF65-F5344CB8AC3E}">
        <p14:creationId xmlns:p14="http://schemas.microsoft.com/office/powerpoint/2010/main" val="3041989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9CC6E3-DF56-4AF5-8A6D-C850810AD2F7}"/>
              </a:ext>
            </a:extLst>
          </p:cNvPr>
          <p:cNvSpPr>
            <a:spLocks noGrp="1"/>
          </p:cNvSpPr>
          <p:nvPr>
            <p:ph type="title"/>
          </p:nvPr>
        </p:nvSpPr>
        <p:spPr/>
        <p:txBody>
          <a:bodyPr lIns="91440" tIns="45720" rIns="91440" bIns="45720" anchor="t"/>
          <a:lstStyle/>
          <a:p>
            <a:r>
              <a:rPr lang="en-GB" dirty="0">
                <a:latin typeface="Roboto"/>
                <a:ea typeface="Roboto"/>
                <a:cs typeface="Roboto"/>
              </a:rPr>
              <a:t>Learning objectives</a:t>
            </a:r>
            <a:endParaRPr lang="en-US" dirty="0"/>
          </a:p>
        </p:txBody>
      </p:sp>
      <p:sp>
        <p:nvSpPr>
          <p:cNvPr id="8" name="Slide Number Placeholder 7">
            <a:extLst>
              <a:ext uri="{FF2B5EF4-FFF2-40B4-BE49-F238E27FC236}">
                <a16:creationId xmlns:a16="http://schemas.microsoft.com/office/drawing/2014/main" id="{271163F3-9164-4BA7-8D59-FC2CE8AEB583}"/>
              </a:ext>
            </a:extLst>
          </p:cNvPr>
          <p:cNvSpPr>
            <a:spLocks noGrp="1"/>
          </p:cNvSpPr>
          <p:nvPr>
            <p:ph type="sldNum" sz="quarter" idx="10"/>
          </p:nvPr>
        </p:nvSpPr>
        <p:spPr/>
        <p:txBody>
          <a:bodyPr/>
          <a:lstStyle/>
          <a:p>
            <a:fld id="{CC1FAFA7-493E-49BA-8E70-4BF319AEABD7}" type="slidenum">
              <a:rPr lang="en-GB" smtClean="0"/>
              <a:pPr/>
              <a:t>15</a:t>
            </a:fld>
            <a:endParaRPr lang="en-GB"/>
          </a:p>
        </p:txBody>
      </p:sp>
      <p:sp>
        <p:nvSpPr>
          <p:cNvPr id="7" name="Footer Placeholder 6">
            <a:extLst>
              <a:ext uri="{FF2B5EF4-FFF2-40B4-BE49-F238E27FC236}">
                <a16:creationId xmlns:a16="http://schemas.microsoft.com/office/drawing/2014/main" id="{1CC954A1-AF64-4236-9BCA-7D8BAAA87A8E}"/>
              </a:ext>
            </a:extLst>
          </p:cNvPr>
          <p:cNvSpPr>
            <a:spLocks noGrp="1"/>
          </p:cNvSpPr>
          <p:nvPr>
            <p:ph type="ftr" sz="quarter" idx="11"/>
          </p:nvPr>
        </p:nvSpPr>
        <p:spPr/>
        <p:txBody>
          <a:body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60A86B43-7B86-4B53-8750-00B5416C8397}"/>
              </a:ext>
            </a:extLst>
          </p:cNvPr>
          <p:cNvSpPr>
            <a:spLocks noGrp="1"/>
          </p:cNvSpPr>
          <p:nvPr>
            <p:ph sz="quarter" idx="12"/>
          </p:nvPr>
        </p:nvSpPr>
        <p:spPr/>
        <p:txBody>
          <a:bodyPr lIns="91440" tIns="45720" rIns="91440" bIns="45720" anchor="t">
            <a:normAutofit/>
          </a:bodyPr>
          <a:lstStyle/>
          <a:p>
            <a:r>
              <a:rPr lang="en-GB" sz="3600" dirty="0">
                <a:latin typeface="Roboto"/>
                <a:ea typeface="Roboto"/>
                <a:cs typeface="Roboto"/>
              </a:rPr>
              <a:t>In this lesson you have learnt:</a:t>
            </a:r>
            <a:endParaRPr lang="en-US" sz="3600" dirty="0">
              <a:latin typeface="Roboto"/>
              <a:ea typeface="Roboto"/>
              <a:cs typeface="Roboto"/>
            </a:endParaRPr>
          </a:p>
          <a:p>
            <a:pPr lvl="1">
              <a:buFont typeface="Courier New" panose="05000000000000000000" pitchFamily="2" charset="2"/>
              <a:buChar char="o"/>
            </a:pPr>
            <a:r>
              <a:rPr lang="en-GB" sz="3200" dirty="0">
                <a:latin typeface="Roboto"/>
                <a:ea typeface="Roboto"/>
                <a:cs typeface="Roboto"/>
              </a:rPr>
              <a:t>About different ciphers such as Caesar Shift and Pigpen ciphers.</a:t>
            </a:r>
          </a:p>
          <a:p>
            <a:pPr lvl="1">
              <a:buFont typeface="Courier New" panose="05000000000000000000" pitchFamily="2" charset="2"/>
              <a:buChar char="o"/>
            </a:pPr>
            <a:r>
              <a:rPr lang="en-GB" sz="3200" dirty="0">
                <a:latin typeface="Roboto"/>
                <a:ea typeface="Roboto"/>
                <a:cs typeface="Roboto"/>
              </a:rPr>
              <a:t>Why information needs to be encrypted.</a:t>
            </a:r>
          </a:p>
          <a:p>
            <a:endParaRPr lang="en-GB"/>
          </a:p>
        </p:txBody>
      </p:sp>
    </p:spTree>
    <p:extLst>
      <p:ext uri="{BB962C8B-B14F-4D97-AF65-F5344CB8AC3E}">
        <p14:creationId xmlns:p14="http://schemas.microsoft.com/office/powerpoint/2010/main" val="4130214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7837395" cy="5773282"/>
          </a:xfrm>
          <a:prstGeom prst="rect">
            <a:avLst/>
          </a:prstGeom>
        </p:spPr>
        <p:txBody>
          <a:bodyPr lIns="91440" tIns="45720" rIns="91440" bIns="45720" anchor="ctr" anchorCtr="0"/>
          <a:lstStyle/>
          <a:p>
            <a:r>
              <a:rPr lang="en-GB" dirty="0">
                <a:latin typeface="Roboto"/>
                <a:ea typeface="Roboto"/>
                <a:cs typeface="Roboto"/>
              </a:rPr>
              <a:t>We broke out!</a:t>
            </a:r>
            <a:br>
              <a:rPr lang="en-GB" dirty="0">
                <a:latin typeface="Roboto"/>
                <a:ea typeface="Roboto"/>
                <a:cs typeface="Roboto"/>
              </a:rPr>
            </a:br>
            <a:br>
              <a:rPr lang="en-GB" dirty="0">
                <a:latin typeface="Roboto"/>
                <a:ea typeface="Roboto"/>
                <a:cs typeface="Roboto"/>
              </a:rPr>
            </a:br>
            <a:r>
              <a:rPr lang="en-GB" sz="2800" b="0" dirty="0">
                <a:solidFill>
                  <a:srgbClr val="084258"/>
                </a:solidFill>
                <a:latin typeface="Roboto"/>
                <a:ea typeface="Roboto"/>
                <a:cs typeface="Helvetica"/>
              </a:rPr>
              <a:t>Thanks to your keen analytical skills and teamwork, you’ve successfully deciphered the final code just in time. As you unlock the last clue, a message appears: “You broke out! You’ve outsmarted the cryptic mastermind and broken the curse.” Celebrate your victory and remember, the skills you’ve perfected today are the same ones that keep our digital world safe. Well done!</a:t>
            </a:r>
            <a:endParaRPr lang="en-US" sz="2800" dirty="0">
              <a:latin typeface="Roboto"/>
              <a:ea typeface="Roboto"/>
              <a:cs typeface="Roboto"/>
            </a:endParaRPr>
          </a:p>
          <a:p>
            <a:br>
              <a:rPr lang="en-GB" dirty="0"/>
            </a:br>
            <a:endParaRPr lang="en-US"/>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16</a:t>
            </a:fld>
            <a:endParaRPr lang="en-GB"/>
          </a:p>
        </p:txBody>
      </p:sp>
    </p:spTree>
    <p:extLst>
      <p:ext uri="{BB962C8B-B14F-4D97-AF65-F5344CB8AC3E}">
        <p14:creationId xmlns:p14="http://schemas.microsoft.com/office/powerpoint/2010/main" val="477280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10591315" cy="5773282"/>
          </a:xfrm>
          <a:prstGeom prst="rect">
            <a:avLst/>
          </a:prstGeom>
        </p:spPr>
        <p:txBody>
          <a:bodyPr lIns="91440" tIns="45720" rIns="91440" bIns="45720" anchor="ctr" anchorCtr="0"/>
          <a:lstStyle/>
          <a:p>
            <a:r>
              <a:rPr lang="en-US" dirty="0">
                <a:latin typeface="Roboto"/>
                <a:ea typeface="Roboto"/>
                <a:cs typeface="Helvetica"/>
              </a:rPr>
              <a:t>Time's up!</a:t>
            </a:r>
            <a:br>
              <a:rPr lang="en-US" dirty="0">
                <a:cs typeface="Helvetica"/>
              </a:rPr>
            </a:br>
            <a:r>
              <a:rPr lang="en-US" dirty="0">
                <a:latin typeface="Roboto"/>
                <a:ea typeface="Roboto"/>
                <a:cs typeface="Helvetica"/>
              </a:rPr>
              <a:t>Better luck next time</a:t>
            </a:r>
            <a:br>
              <a:rPr lang="en-US" b="0" dirty="0">
                <a:cs typeface="Helvetica"/>
              </a:rPr>
            </a:br>
            <a:br>
              <a:rPr lang="en-US" b="0" dirty="0">
                <a:cs typeface="Helvetica"/>
              </a:rPr>
            </a:br>
            <a:r>
              <a:rPr lang="en-US" sz="2800" b="0" dirty="0">
                <a:latin typeface="Roboto"/>
                <a:ea typeface="Roboto"/>
                <a:cs typeface="Helvetica"/>
              </a:rPr>
              <a:t>Despite your valiant efforts, the final code remains unsolved, and the cryptic mastermind has outwitted you this time. The cryptographer's room locks securely, and you're left with the lingering mystery of the unbroken ciphers. But don’t be disheartened! Each puzzle you attempted has improved your skills, and with more practice, you'll be ready for any code that comes your way. Remember, every great cryptographer faces challenges – it's part of the journey to mastering the art of code breaking. Better luck next time!</a:t>
            </a:r>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17</a:t>
            </a:fld>
            <a:endParaRPr lang="en-GB"/>
          </a:p>
        </p:txBody>
      </p:sp>
    </p:spTree>
    <p:extLst>
      <p:ext uri="{BB962C8B-B14F-4D97-AF65-F5344CB8AC3E}">
        <p14:creationId xmlns:p14="http://schemas.microsoft.com/office/powerpoint/2010/main" val="4180132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15A52-8F6A-8A46-ACC6-77A748B9C93F}"/>
              </a:ext>
            </a:extLst>
          </p:cNvPr>
          <p:cNvSpPr>
            <a:spLocks noGrp="1"/>
          </p:cNvSpPr>
          <p:nvPr>
            <p:ph type="title"/>
          </p:nvPr>
        </p:nvSpPr>
        <p:spPr>
          <a:xfrm>
            <a:off x="838200" y="365125"/>
            <a:ext cx="8260492" cy="5773282"/>
          </a:xfrm>
          <a:prstGeom prst="rect">
            <a:avLst/>
          </a:prstGeom>
        </p:spPr>
        <p:txBody>
          <a:bodyPr lIns="91440" tIns="45720" rIns="91440" bIns="45720" anchor="ctr" anchorCtr="0"/>
          <a:lstStyle/>
          <a:p>
            <a:r>
              <a:rPr lang="en-US" b="0" dirty="0">
                <a:latin typeface="Roboto"/>
                <a:ea typeface="Roboto"/>
                <a:cs typeface="Helvetica"/>
              </a:rPr>
              <a:t>Can you decode the following message?</a:t>
            </a:r>
            <a:br>
              <a:rPr lang="en-US" b="0" dirty="0">
                <a:latin typeface="Roboto"/>
                <a:ea typeface="Roboto"/>
                <a:cs typeface="Helvetica"/>
              </a:rPr>
            </a:br>
            <a:br>
              <a:rPr lang="en-US" b="0" dirty="0">
                <a:latin typeface="Roboto"/>
                <a:ea typeface="Roboto"/>
                <a:cs typeface="Helvetica"/>
              </a:rPr>
            </a:br>
            <a:r>
              <a:rPr lang="en-US" b="0" dirty="0">
                <a:latin typeface="Roboto"/>
                <a:ea typeface="Roboto"/>
                <a:cs typeface="Helvetica"/>
              </a:rPr>
              <a:t>UIF DMVF JT JO UIF OBNF</a:t>
            </a:r>
          </a:p>
          <a:p>
            <a:endParaRPr lang="en-US" dirty="0"/>
          </a:p>
        </p:txBody>
      </p:sp>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2</a:t>
            </a:fld>
            <a:endParaRPr lang="en-GB"/>
          </a:p>
        </p:txBody>
      </p:sp>
      <p:sp>
        <p:nvSpPr>
          <p:cNvPr id="5" name="TextBox 4">
            <a:extLst>
              <a:ext uri="{FF2B5EF4-FFF2-40B4-BE49-F238E27FC236}">
                <a16:creationId xmlns:a16="http://schemas.microsoft.com/office/drawing/2014/main" id="{6AD1B23D-BE66-8341-94CA-903C33F1BAF2}"/>
              </a:ext>
            </a:extLst>
          </p:cNvPr>
          <p:cNvSpPr txBox="1"/>
          <p:nvPr/>
        </p:nvSpPr>
        <p:spPr>
          <a:xfrm>
            <a:off x="9450859" y="-205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dirty="0">
                <a:solidFill>
                  <a:schemeClr val="bg1"/>
                </a:solidFill>
                <a:latin typeface="Roboto"/>
                <a:ea typeface="Roboto"/>
                <a:cs typeface="Helvetica"/>
              </a:rPr>
              <a:t>Starter activity</a:t>
            </a:r>
          </a:p>
        </p:txBody>
      </p:sp>
    </p:spTree>
    <p:extLst>
      <p:ext uri="{BB962C8B-B14F-4D97-AF65-F5344CB8AC3E}">
        <p14:creationId xmlns:p14="http://schemas.microsoft.com/office/powerpoint/2010/main" val="2949439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41868E6-696F-D44B-AA38-50FDABCB044D}"/>
              </a:ext>
            </a:extLst>
          </p:cNvPr>
          <p:cNvSpPr>
            <a:spLocks noGrp="1"/>
          </p:cNvSpPr>
          <p:nvPr>
            <p:ph type="ftr" sz="quarter" idx="11"/>
          </p:nvPr>
        </p:nvSpPr>
        <p:spPr/>
        <p:txBody>
          <a:bodyPr/>
          <a:lstStyle/>
          <a:p>
            <a:pPr algn="r"/>
            <a:r>
              <a:rPr lang="en-GB"/>
              <a:t>computingatschool.org.uk</a:t>
            </a:r>
          </a:p>
        </p:txBody>
      </p:sp>
      <p:sp>
        <p:nvSpPr>
          <p:cNvPr id="4" name="Slide Number Placeholder 3">
            <a:extLst>
              <a:ext uri="{FF2B5EF4-FFF2-40B4-BE49-F238E27FC236}">
                <a16:creationId xmlns:a16="http://schemas.microsoft.com/office/drawing/2014/main" id="{B6D9E2B5-7BDE-FB4B-9653-ADE2342A8AF5}"/>
              </a:ext>
            </a:extLst>
          </p:cNvPr>
          <p:cNvSpPr>
            <a:spLocks noGrp="1"/>
          </p:cNvSpPr>
          <p:nvPr>
            <p:ph type="sldNum" sz="quarter" idx="10"/>
          </p:nvPr>
        </p:nvSpPr>
        <p:spPr/>
        <p:txBody>
          <a:bodyPr/>
          <a:lstStyle/>
          <a:p>
            <a:fld id="{CC1FAFA7-493E-49BA-8E70-4BF319AEABD7}" type="slidenum">
              <a:rPr lang="en-GB" smtClean="0"/>
              <a:pPr/>
              <a:t>3</a:t>
            </a:fld>
            <a:endParaRPr lang="en-GB"/>
          </a:p>
        </p:txBody>
      </p:sp>
      <p:sp>
        <p:nvSpPr>
          <p:cNvPr id="5" name="TextBox 4">
            <a:extLst>
              <a:ext uri="{FF2B5EF4-FFF2-40B4-BE49-F238E27FC236}">
                <a16:creationId xmlns:a16="http://schemas.microsoft.com/office/drawing/2014/main" id="{6AD1B23D-BE66-8341-94CA-903C33F1BAF2}"/>
              </a:ext>
            </a:extLst>
          </p:cNvPr>
          <p:cNvSpPr txBox="1"/>
          <p:nvPr/>
        </p:nvSpPr>
        <p:spPr>
          <a:xfrm>
            <a:off x="9450859" y="-205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dirty="0">
                <a:solidFill>
                  <a:schemeClr val="bg1"/>
                </a:solidFill>
                <a:latin typeface="Roboto"/>
                <a:ea typeface="Roboto"/>
                <a:cs typeface="Helvetica"/>
              </a:rPr>
              <a:t>Answer</a:t>
            </a:r>
            <a:endParaRPr lang="en-US" dirty="0"/>
          </a:p>
        </p:txBody>
      </p:sp>
      <p:sp>
        <p:nvSpPr>
          <p:cNvPr id="7" name="Title 6">
            <a:extLst>
              <a:ext uri="{FF2B5EF4-FFF2-40B4-BE49-F238E27FC236}">
                <a16:creationId xmlns:a16="http://schemas.microsoft.com/office/drawing/2014/main" id="{B7841097-F397-6E77-483B-707FDB872FA0}"/>
              </a:ext>
            </a:extLst>
          </p:cNvPr>
          <p:cNvSpPr>
            <a:spLocks noGrp="1"/>
          </p:cNvSpPr>
          <p:nvPr>
            <p:ph type="title"/>
          </p:nvPr>
        </p:nvSpPr>
        <p:spPr>
          <a:xfrm>
            <a:off x="838200" y="1833095"/>
            <a:ext cx="10515600" cy="4305312"/>
          </a:xfrm>
        </p:spPr>
        <p:txBody>
          <a:bodyPr lIns="91440" tIns="45720" rIns="91440" bIns="45720" anchor="ctr" anchorCtr="0"/>
          <a:lstStyle/>
          <a:p>
            <a:r>
              <a:rPr lang="en-US" sz="3200" b="0" dirty="0">
                <a:latin typeface="Helvetica"/>
                <a:ea typeface="Roboto"/>
                <a:cs typeface="Helvetica"/>
              </a:rPr>
              <a:t>Shift + 1</a:t>
            </a:r>
            <a:endParaRPr lang="en-US" dirty="0">
              <a:ea typeface="Roboto"/>
            </a:endParaRPr>
          </a:p>
          <a:p>
            <a:endParaRPr lang="en-US" dirty="0"/>
          </a:p>
          <a:p>
            <a:r>
              <a:rPr lang="en-US" sz="2100" b="0" dirty="0">
                <a:latin typeface="Helvetica"/>
                <a:ea typeface="Roboto"/>
                <a:cs typeface="Helvetica"/>
              </a:rPr>
              <a:t>This Caesar cipher has a shift of 1 character..</a:t>
            </a:r>
            <a:endParaRPr lang="en-US" dirty="0">
              <a:ea typeface="Roboto"/>
            </a:endParaRPr>
          </a:p>
          <a:p>
            <a:r>
              <a:rPr lang="en-US" sz="2100" b="0" dirty="0">
                <a:latin typeface="Helvetica"/>
                <a:ea typeface="Roboto"/>
                <a:cs typeface="Helvetica"/>
              </a:rPr>
              <a:t>The letter ‘A’ becomes a ‘B’. </a:t>
            </a:r>
            <a:endParaRPr lang="en-US" dirty="0">
              <a:ea typeface="Roboto"/>
            </a:endParaRPr>
          </a:p>
          <a:p>
            <a:r>
              <a:rPr lang="en-US" sz="2100" b="0" dirty="0">
                <a:latin typeface="Helvetica"/>
                <a:ea typeface="Roboto"/>
                <a:cs typeface="Helvetica"/>
              </a:rPr>
              <a:t>The letter ‘B’ becomes a ‘C’ </a:t>
            </a:r>
            <a:endParaRPr lang="en-US" dirty="0">
              <a:ea typeface="Roboto"/>
            </a:endParaRPr>
          </a:p>
          <a:p>
            <a:r>
              <a:rPr lang="en-US" sz="2100" b="0" dirty="0">
                <a:latin typeface="Helvetica"/>
                <a:ea typeface="Roboto"/>
                <a:cs typeface="Helvetica"/>
              </a:rPr>
              <a:t>The letter ‘C’ becomes a ‘D’ </a:t>
            </a:r>
            <a:endParaRPr lang="en-US" dirty="0">
              <a:ea typeface="Roboto"/>
            </a:endParaRPr>
          </a:p>
          <a:p>
            <a:r>
              <a:rPr lang="en-US" sz="2100" b="0" dirty="0" err="1">
                <a:latin typeface="Helvetica"/>
                <a:ea typeface="Roboto"/>
                <a:cs typeface="Helvetica"/>
              </a:rPr>
              <a:t>etc</a:t>
            </a:r>
            <a:r>
              <a:rPr lang="en-US" sz="2100" b="0" dirty="0">
                <a:latin typeface="Helvetica"/>
                <a:ea typeface="Roboto"/>
                <a:cs typeface="Helvetica"/>
              </a:rPr>
              <a:t>…</a:t>
            </a:r>
            <a:endParaRPr lang="en-US" dirty="0">
              <a:ea typeface="Roboto"/>
            </a:endParaRPr>
          </a:p>
          <a:p>
            <a:endParaRPr lang="en-US" dirty="0"/>
          </a:p>
        </p:txBody>
      </p:sp>
      <p:graphicFrame>
        <p:nvGraphicFramePr>
          <p:cNvPr id="9" name="Table 8">
            <a:extLst>
              <a:ext uri="{FF2B5EF4-FFF2-40B4-BE49-F238E27FC236}">
                <a16:creationId xmlns:a16="http://schemas.microsoft.com/office/drawing/2014/main" id="{91D2B8E7-A169-C048-3A62-AC02EF271781}"/>
              </a:ext>
            </a:extLst>
          </p:cNvPr>
          <p:cNvGraphicFramePr>
            <a:graphicFrameLocks noGrp="1"/>
          </p:cNvGraphicFramePr>
          <p:nvPr>
            <p:extLst>
              <p:ext uri="{D42A27DB-BD31-4B8C-83A1-F6EECF244321}">
                <p14:modId xmlns:p14="http://schemas.microsoft.com/office/powerpoint/2010/main" val="1342943406"/>
              </p:ext>
            </p:extLst>
          </p:nvPr>
        </p:nvGraphicFramePr>
        <p:xfrm>
          <a:off x="209886" y="183776"/>
          <a:ext cx="6763272" cy="1555776"/>
        </p:xfrm>
        <a:graphic>
          <a:graphicData uri="http://schemas.openxmlformats.org/drawingml/2006/table">
            <a:tbl>
              <a:tblPr bandRow="1">
                <a:tableStyleId>{5C22544A-7EE6-4342-B048-85BDC9FD1C3A}</a:tableStyleId>
              </a:tblPr>
              <a:tblGrid>
                <a:gridCol w="382520">
                  <a:extLst>
                    <a:ext uri="{9D8B030D-6E8A-4147-A177-3AD203B41FA5}">
                      <a16:colId xmlns:a16="http://schemas.microsoft.com/office/drawing/2014/main" val="3248036967"/>
                    </a:ext>
                  </a:extLst>
                </a:gridCol>
                <a:gridCol w="362172">
                  <a:extLst>
                    <a:ext uri="{9D8B030D-6E8A-4147-A177-3AD203B41FA5}">
                      <a16:colId xmlns:a16="http://schemas.microsoft.com/office/drawing/2014/main" val="3975165067"/>
                    </a:ext>
                  </a:extLst>
                </a:gridCol>
                <a:gridCol w="382520">
                  <a:extLst>
                    <a:ext uri="{9D8B030D-6E8A-4147-A177-3AD203B41FA5}">
                      <a16:colId xmlns:a16="http://schemas.microsoft.com/office/drawing/2014/main" val="3988191289"/>
                    </a:ext>
                  </a:extLst>
                </a:gridCol>
                <a:gridCol w="382520">
                  <a:extLst>
                    <a:ext uri="{9D8B030D-6E8A-4147-A177-3AD203B41FA5}">
                      <a16:colId xmlns:a16="http://schemas.microsoft.com/office/drawing/2014/main" val="2438883688"/>
                    </a:ext>
                  </a:extLst>
                </a:gridCol>
                <a:gridCol w="362172">
                  <a:extLst>
                    <a:ext uri="{9D8B030D-6E8A-4147-A177-3AD203B41FA5}">
                      <a16:colId xmlns:a16="http://schemas.microsoft.com/office/drawing/2014/main" val="2108529323"/>
                    </a:ext>
                  </a:extLst>
                </a:gridCol>
                <a:gridCol w="382520">
                  <a:extLst>
                    <a:ext uri="{9D8B030D-6E8A-4147-A177-3AD203B41FA5}">
                      <a16:colId xmlns:a16="http://schemas.microsoft.com/office/drawing/2014/main" val="953821650"/>
                    </a:ext>
                  </a:extLst>
                </a:gridCol>
                <a:gridCol w="382520">
                  <a:extLst>
                    <a:ext uri="{9D8B030D-6E8A-4147-A177-3AD203B41FA5}">
                      <a16:colId xmlns:a16="http://schemas.microsoft.com/office/drawing/2014/main" val="3794442947"/>
                    </a:ext>
                  </a:extLst>
                </a:gridCol>
                <a:gridCol w="362172">
                  <a:extLst>
                    <a:ext uri="{9D8B030D-6E8A-4147-A177-3AD203B41FA5}">
                      <a16:colId xmlns:a16="http://schemas.microsoft.com/office/drawing/2014/main" val="3309241268"/>
                    </a:ext>
                  </a:extLst>
                </a:gridCol>
                <a:gridCol w="382520">
                  <a:extLst>
                    <a:ext uri="{9D8B030D-6E8A-4147-A177-3AD203B41FA5}">
                      <a16:colId xmlns:a16="http://schemas.microsoft.com/office/drawing/2014/main" val="1948387270"/>
                    </a:ext>
                  </a:extLst>
                </a:gridCol>
                <a:gridCol w="382520">
                  <a:extLst>
                    <a:ext uri="{9D8B030D-6E8A-4147-A177-3AD203B41FA5}">
                      <a16:colId xmlns:a16="http://schemas.microsoft.com/office/drawing/2014/main" val="838525313"/>
                    </a:ext>
                  </a:extLst>
                </a:gridCol>
                <a:gridCol w="362172">
                  <a:extLst>
                    <a:ext uri="{9D8B030D-6E8A-4147-A177-3AD203B41FA5}">
                      <a16:colId xmlns:a16="http://schemas.microsoft.com/office/drawing/2014/main" val="3675703711"/>
                    </a:ext>
                  </a:extLst>
                </a:gridCol>
                <a:gridCol w="382520">
                  <a:extLst>
                    <a:ext uri="{9D8B030D-6E8A-4147-A177-3AD203B41FA5}">
                      <a16:colId xmlns:a16="http://schemas.microsoft.com/office/drawing/2014/main" val="756905711"/>
                    </a:ext>
                  </a:extLst>
                </a:gridCol>
                <a:gridCol w="382520">
                  <a:extLst>
                    <a:ext uri="{9D8B030D-6E8A-4147-A177-3AD203B41FA5}">
                      <a16:colId xmlns:a16="http://schemas.microsoft.com/office/drawing/2014/main" val="1380444218"/>
                    </a:ext>
                  </a:extLst>
                </a:gridCol>
                <a:gridCol w="362172">
                  <a:extLst>
                    <a:ext uri="{9D8B030D-6E8A-4147-A177-3AD203B41FA5}">
                      <a16:colId xmlns:a16="http://schemas.microsoft.com/office/drawing/2014/main" val="2485581542"/>
                    </a:ext>
                  </a:extLst>
                </a:gridCol>
                <a:gridCol w="382520">
                  <a:extLst>
                    <a:ext uri="{9D8B030D-6E8A-4147-A177-3AD203B41FA5}">
                      <a16:colId xmlns:a16="http://schemas.microsoft.com/office/drawing/2014/main" val="1904772156"/>
                    </a:ext>
                  </a:extLst>
                </a:gridCol>
                <a:gridCol w="382520">
                  <a:extLst>
                    <a:ext uri="{9D8B030D-6E8A-4147-A177-3AD203B41FA5}">
                      <a16:colId xmlns:a16="http://schemas.microsoft.com/office/drawing/2014/main" val="3793483798"/>
                    </a:ext>
                  </a:extLst>
                </a:gridCol>
                <a:gridCol w="362172">
                  <a:extLst>
                    <a:ext uri="{9D8B030D-6E8A-4147-A177-3AD203B41FA5}">
                      <a16:colId xmlns:a16="http://schemas.microsoft.com/office/drawing/2014/main" val="3358357316"/>
                    </a:ext>
                  </a:extLst>
                </a:gridCol>
                <a:gridCol w="382520">
                  <a:extLst>
                    <a:ext uri="{9D8B030D-6E8A-4147-A177-3AD203B41FA5}">
                      <a16:colId xmlns:a16="http://schemas.microsoft.com/office/drawing/2014/main" val="2087400983"/>
                    </a:ext>
                  </a:extLst>
                </a:gridCol>
              </a:tblGrid>
              <a:tr h="777888">
                <a:tc>
                  <a:txBody>
                    <a:bodyPr/>
                    <a:lstStyle/>
                    <a:p>
                      <a:pPr algn="ctr"/>
                      <a:r>
                        <a:rPr lang="en-US" dirty="0">
                          <a:solidFill>
                            <a:schemeClr val="bg1"/>
                          </a:solidFill>
                          <a:effectLst/>
                          <a:latin typeface="Arial"/>
                        </a:rPr>
                        <a:t>U</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I</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F</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D</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M</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V</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F</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J</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T</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J</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O</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U</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I</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F</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O</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B</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N</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F</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905390120"/>
                  </a:ext>
                </a:extLst>
              </a:tr>
              <a:tr h="777888">
                <a:tc>
                  <a:txBody>
                    <a:bodyPr/>
                    <a:lstStyle/>
                    <a:p>
                      <a:pPr algn="ctr"/>
                      <a:r>
                        <a:rPr lang="en-US" dirty="0">
                          <a:solidFill>
                            <a:schemeClr val="bg1"/>
                          </a:solidFill>
                          <a:effectLst/>
                          <a:highlight>
                            <a:srgbClr val="C0C0C0"/>
                          </a:highlight>
                          <a:latin typeface="Arial"/>
                        </a:rPr>
                        <a:t>T</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highlight>
                            <a:srgbClr val="C0C0C0"/>
                          </a:highlight>
                          <a:latin typeface="Arial"/>
                        </a:rPr>
                        <a:t>H</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highlight>
                            <a:srgbClr val="C0C0C0"/>
                          </a:highlight>
                          <a:latin typeface="Arial"/>
                        </a:rPr>
                        <a:t>E</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latin typeface="Arial"/>
                        </a:rPr>
                        <a:t>C</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L</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U</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E</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highlight>
                            <a:srgbClr val="C0C0C0"/>
                          </a:highlight>
                          <a:latin typeface="Arial"/>
                        </a:rPr>
                        <a:t>I</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highlight>
                            <a:srgbClr val="C0C0C0"/>
                          </a:highlight>
                          <a:latin typeface="Arial"/>
                        </a:rPr>
                        <a:t>S</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latin typeface="Arial"/>
                        </a:rPr>
                        <a:t>I</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N</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highlight>
                            <a:srgbClr val="C0C0C0"/>
                          </a:highlight>
                          <a:latin typeface="Arial"/>
                        </a:rPr>
                        <a:t>T</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highlight>
                            <a:srgbClr val="C0C0C0"/>
                          </a:highlight>
                          <a:latin typeface="Arial"/>
                        </a:rPr>
                        <a:t>H</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highlight>
                            <a:srgbClr val="C0C0C0"/>
                          </a:highlight>
                          <a:latin typeface="Arial"/>
                        </a:rPr>
                        <a:t>E</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D6D6E8"/>
                    </a:solidFill>
                  </a:tcPr>
                </a:tc>
                <a:tc>
                  <a:txBody>
                    <a:bodyPr/>
                    <a:lstStyle/>
                    <a:p>
                      <a:pPr algn="ctr"/>
                      <a:r>
                        <a:rPr lang="en-US" dirty="0">
                          <a:solidFill>
                            <a:schemeClr val="bg1"/>
                          </a:solidFill>
                          <a:effectLst/>
                          <a:latin typeface="Arial"/>
                        </a:rPr>
                        <a:t>N</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A</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M</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dirty="0">
                          <a:solidFill>
                            <a:schemeClr val="bg1"/>
                          </a:solidFill>
                          <a:effectLst/>
                          <a:latin typeface="Arial"/>
                        </a:rPr>
                        <a:t>E</a:t>
                      </a:r>
                    </a:p>
                  </a:txBody>
                  <a:tcPr marL="34290" marR="34290" marT="34290" marB="3429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2277236878"/>
                  </a:ext>
                </a:extLst>
              </a:tr>
            </a:tbl>
          </a:graphicData>
        </a:graphic>
      </p:graphicFrame>
      <p:pic>
        <p:nvPicPr>
          <p:cNvPr id="10" name="Picture 9" descr="A diagram of a diagram&#10;&#10;Description automatically generated">
            <a:extLst>
              <a:ext uri="{FF2B5EF4-FFF2-40B4-BE49-F238E27FC236}">
                <a16:creationId xmlns:a16="http://schemas.microsoft.com/office/drawing/2014/main" id="{883AFD81-B910-8136-AC0B-167BECA07524}"/>
              </a:ext>
            </a:extLst>
          </p:cNvPr>
          <p:cNvPicPr>
            <a:picLocks noChangeAspect="1"/>
          </p:cNvPicPr>
          <p:nvPr/>
        </p:nvPicPr>
        <p:blipFill>
          <a:blip r:embed="rId2"/>
          <a:stretch>
            <a:fillRect/>
          </a:stretch>
        </p:blipFill>
        <p:spPr>
          <a:xfrm>
            <a:off x="5457265" y="3979233"/>
            <a:ext cx="6096000" cy="1880299"/>
          </a:xfrm>
          <a:prstGeom prst="rect">
            <a:avLst/>
          </a:prstGeom>
        </p:spPr>
      </p:pic>
    </p:spTree>
    <p:extLst>
      <p:ext uri="{BB962C8B-B14F-4D97-AF65-F5344CB8AC3E}">
        <p14:creationId xmlns:p14="http://schemas.microsoft.com/office/powerpoint/2010/main" val="2005046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9CC6E3-DF56-4AF5-8A6D-C850810AD2F7}"/>
              </a:ext>
            </a:extLst>
          </p:cNvPr>
          <p:cNvSpPr>
            <a:spLocks noGrp="1"/>
          </p:cNvSpPr>
          <p:nvPr>
            <p:ph type="title"/>
          </p:nvPr>
        </p:nvSpPr>
        <p:spPr/>
        <p:txBody>
          <a:bodyPr lIns="91440" tIns="45720" rIns="91440" bIns="45720" anchor="t"/>
          <a:lstStyle/>
          <a:p>
            <a:r>
              <a:rPr lang="en-GB" dirty="0">
                <a:latin typeface="Roboto"/>
                <a:ea typeface="Roboto"/>
                <a:cs typeface="Roboto"/>
              </a:rPr>
              <a:t>Learning objectives</a:t>
            </a:r>
            <a:endParaRPr lang="en-US" dirty="0"/>
          </a:p>
        </p:txBody>
      </p:sp>
      <p:sp>
        <p:nvSpPr>
          <p:cNvPr id="8" name="Slide Number Placeholder 7">
            <a:extLst>
              <a:ext uri="{FF2B5EF4-FFF2-40B4-BE49-F238E27FC236}">
                <a16:creationId xmlns:a16="http://schemas.microsoft.com/office/drawing/2014/main" id="{271163F3-9164-4BA7-8D59-FC2CE8AEB583}"/>
              </a:ext>
            </a:extLst>
          </p:cNvPr>
          <p:cNvSpPr>
            <a:spLocks noGrp="1"/>
          </p:cNvSpPr>
          <p:nvPr>
            <p:ph type="sldNum" sz="quarter" idx="10"/>
          </p:nvPr>
        </p:nvSpPr>
        <p:spPr/>
        <p:txBody>
          <a:bodyPr/>
          <a:lstStyle/>
          <a:p>
            <a:fld id="{CC1FAFA7-493E-49BA-8E70-4BF319AEABD7}" type="slidenum">
              <a:rPr lang="en-GB" smtClean="0"/>
              <a:pPr/>
              <a:t>4</a:t>
            </a:fld>
            <a:endParaRPr lang="en-GB"/>
          </a:p>
        </p:txBody>
      </p:sp>
      <p:sp>
        <p:nvSpPr>
          <p:cNvPr id="7" name="Footer Placeholder 6">
            <a:extLst>
              <a:ext uri="{FF2B5EF4-FFF2-40B4-BE49-F238E27FC236}">
                <a16:creationId xmlns:a16="http://schemas.microsoft.com/office/drawing/2014/main" id="{1CC954A1-AF64-4236-9BCA-7D8BAAA87A8E}"/>
              </a:ext>
            </a:extLst>
          </p:cNvPr>
          <p:cNvSpPr>
            <a:spLocks noGrp="1"/>
          </p:cNvSpPr>
          <p:nvPr>
            <p:ph type="ftr" sz="quarter" idx="11"/>
          </p:nvPr>
        </p:nvSpPr>
        <p:spPr/>
        <p:txBody>
          <a:body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60A86B43-7B86-4B53-8750-00B5416C8397}"/>
              </a:ext>
            </a:extLst>
          </p:cNvPr>
          <p:cNvSpPr>
            <a:spLocks noGrp="1"/>
          </p:cNvSpPr>
          <p:nvPr>
            <p:ph sz="quarter" idx="12"/>
          </p:nvPr>
        </p:nvSpPr>
        <p:spPr/>
        <p:txBody>
          <a:bodyPr lIns="91440" tIns="45720" rIns="91440" bIns="45720" anchor="t">
            <a:normAutofit/>
          </a:bodyPr>
          <a:lstStyle/>
          <a:p>
            <a:r>
              <a:rPr lang="en-GB" sz="3600" dirty="0">
                <a:latin typeface="Roboto"/>
                <a:ea typeface="Roboto"/>
                <a:cs typeface="Roboto"/>
              </a:rPr>
              <a:t>In this lesson you will:</a:t>
            </a:r>
            <a:endParaRPr lang="en-US" sz="3600">
              <a:latin typeface="Roboto"/>
              <a:ea typeface="Roboto"/>
              <a:cs typeface="Roboto"/>
            </a:endParaRPr>
          </a:p>
          <a:p>
            <a:pPr lvl="1">
              <a:buFont typeface="Courier New" panose="05000000000000000000" pitchFamily="2" charset="2"/>
              <a:buChar char="o"/>
            </a:pPr>
            <a:r>
              <a:rPr lang="en-GB" sz="3200" dirty="0">
                <a:latin typeface="Roboto"/>
                <a:ea typeface="Roboto"/>
                <a:cs typeface="Roboto"/>
              </a:rPr>
              <a:t>Become familiar with several ciphers such as Caesar Shift and Pigpen ciphers.</a:t>
            </a:r>
          </a:p>
          <a:p>
            <a:pPr lvl="1">
              <a:buFont typeface="Courier New" panose="05000000000000000000" pitchFamily="2" charset="2"/>
              <a:buChar char="o"/>
            </a:pPr>
            <a:r>
              <a:rPr lang="en-GB" sz="3200" dirty="0">
                <a:latin typeface="Roboto"/>
                <a:ea typeface="Roboto"/>
                <a:cs typeface="Roboto"/>
              </a:rPr>
              <a:t>Understand the need for information to be encrypted.</a:t>
            </a:r>
          </a:p>
          <a:p>
            <a:pPr lvl="1">
              <a:buFont typeface="Courier New" panose="05000000000000000000" pitchFamily="2" charset="2"/>
              <a:buChar char="o"/>
            </a:pPr>
            <a:r>
              <a:rPr lang="en-GB" sz="3200" dirty="0">
                <a:latin typeface="Roboto"/>
                <a:ea typeface="Roboto"/>
                <a:cs typeface="Roboto"/>
              </a:rPr>
              <a:t>Encrypt and decrypt messages using simple ciphers.</a:t>
            </a:r>
          </a:p>
          <a:p>
            <a:endParaRPr lang="en-GB"/>
          </a:p>
        </p:txBody>
      </p:sp>
    </p:spTree>
    <p:extLst>
      <p:ext uri="{BB962C8B-B14F-4D97-AF65-F5344CB8AC3E}">
        <p14:creationId xmlns:p14="http://schemas.microsoft.com/office/powerpoint/2010/main" val="3745099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a:xfrm>
            <a:off x="640080" y="325369"/>
            <a:ext cx="4368602" cy="1956841"/>
          </a:xfrm>
        </p:spPr>
        <p:txBody>
          <a:bodyPr vert="horz" lIns="91440" tIns="45720" rIns="91440" bIns="45720" rtlCol="0" anchor="b" anchorCtr="0">
            <a:normAutofit/>
          </a:bodyPr>
          <a:lstStyle/>
          <a:p>
            <a:r>
              <a:rPr lang="en-US" sz="5400">
                <a:latin typeface="+mj-lt"/>
                <a:ea typeface="+mj-ea"/>
                <a:cs typeface="+mj-cs"/>
              </a:rPr>
              <a:t>Code breaking</a:t>
            </a:r>
          </a:p>
        </p:txBody>
      </p:sp>
      <p:sp>
        <p:nvSpPr>
          <p:cNvPr id="1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3"/>
          </p:nvPr>
        </p:nvSpPr>
        <p:spPr>
          <a:xfrm>
            <a:off x="640080" y="2872899"/>
            <a:ext cx="4243589" cy="3320668"/>
          </a:xfrm>
        </p:spPr>
        <p:txBody>
          <a:bodyPr vert="horz" lIns="91440" tIns="45720" rIns="91440" bIns="45720" rtlCol="0">
            <a:normAutofit/>
          </a:bodyPr>
          <a:lstStyle/>
          <a:p>
            <a:pPr indent="-228600">
              <a:lnSpc>
                <a:spcPct val="90000"/>
              </a:lnSpc>
              <a:buFont typeface="Arial" panose="020B0604020202020204" pitchFamily="34" charset="0"/>
              <a:buChar char="•"/>
            </a:pPr>
            <a:r>
              <a:rPr lang="en-US" sz="1500">
                <a:solidFill>
                  <a:schemeClr val="tx1"/>
                </a:solidFill>
                <a:latin typeface="+mn-lt"/>
                <a:ea typeface="+mn-ea"/>
                <a:cs typeface="+mn-cs"/>
              </a:rPr>
              <a:t>Code breaking, the art of deciphering encrypted messages, dates back to ancient civilizations. However, it was during World War II that code breaking truly came into its own. The Allies’ success in cracking the Enigma code, thanks to the brilliant minds at Bletchley Park, including Alan Turing, marked a pivotal moment in cryptology and computer science. Their pioneering work, which helped to end the war, is a testament to the power of problem-solving and analytical thinking—the very skills that you will develop in this lesson.</a:t>
            </a:r>
          </a:p>
          <a:p>
            <a:pPr indent="-228600">
              <a:lnSpc>
                <a:spcPct val="90000"/>
              </a:lnSpc>
              <a:buFont typeface="Arial" panose="020B0604020202020204" pitchFamily="34" charset="0"/>
              <a:buChar char="•"/>
            </a:pPr>
            <a:endParaRPr lang="en-US" sz="1500">
              <a:solidFill>
                <a:schemeClr val="tx1"/>
              </a:solidFill>
              <a:latin typeface="+mn-lt"/>
              <a:ea typeface="+mn-ea"/>
              <a:cs typeface="+mn-cs"/>
            </a:endParaRPr>
          </a:p>
        </p:txBody>
      </p:sp>
      <p:pic>
        <p:nvPicPr>
          <p:cNvPr id="6" name="Picture Placeholder 5" descr="A rack of poker chips&#10;&#10;Description automatically generated">
            <a:extLst>
              <a:ext uri="{FF2B5EF4-FFF2-40B4-BE49-F238E27FC236}">
                <a16:creationId xmlns:a16="http://schemas.microsoft.com/office/drawing/2014/main" id="{7AFCE9B2-87CA-C9AC-39CF-0FE4F7312882}"/>
              </a:ext>
            </a:extLst>
          </p:cNvPr>
          <p:cNvPicPr>
            <a:picLocks noGrp="1" noChangeAspect="1"/>
          </p:cNvPicPr>
          <p:nvPr>
            <p:ph type="pic" sz="quarter" idx="15"/>
          </p:nvPr>
        </p:nvPicPr>
        <p:blipFill rotWithShape="1">
          <a:blip r:embed="rId2"/>
          <a:srcRect l="12386" r="12386"/>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a:xfrm>
            <a:off x="6248400" y="6356350"/>
            <a:ext cx="4114800" cy="365125"/>
          </a:xfrm>
        </p:spPr>
        <p:txBody>
          <a:bodyPr vert="horz" lIns="91440" tIns="45720" rIns="91440" bIns="45720" rtlCol="0" anchor="ctr">
            <a:normAutofit/>
          </a:bodyPr>
          <a:lstStyle/>
          <a:p>
            <a:pPr algn="l">
              <a:spcAft>
                <a:spcPts val="600"/>
              </a:spcAft>
              <a:defRPr/>
            </a:pPr>
            <a:r>
              <a:rPr lang="en-US" kern="1200">
                <a:solidFill>
                  <a:srgbClr val="FFFFFF"/>
                </a:solidFill>
                <a:latin typeface="Calibri" panose="020F0502020204030204"/>
                <a:ea typeface="+mn-ea"/>
                <a:cs typeface="+mn-cs"/>
              </a:rPr>
              <a:t>computingatschool.org.uk</a:t>
            </a:r>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a:xfrm>
            <a:off x="10439400" y="6356350"/>
            <a:ext cx="914400" cy="365125"/>
          </a:xfrm>
        </p:spPr>
        <p:txBody>
          <a:bodyPr vert="horz" lIns="91440" tIns="45720" rIns="91440" bIns="45720" rtlCol="0" anchor="ctr">
            <a:normAutofit/>
          </a:bodyPr>
          <a:lstStyle/>
          <a:p>
            <a:pPr algn="r">
              <a:spcAft>
                <a:spcPts val="600"/>
              </a:spcAft>
              <a:defRPr/>
            </a:pPr>
            <a:fld id="{CC1FAFA7-493E-49BA-8E70-4BF319AEABD7}" type="slidenum">
              <a:rPr lang="en-US">
                <a:solidFill>
                  <a:srgbClr val="FFFFFF"/>
                </a:solidFill>
                <a:latin typeface="Calibri" panose="020F0502020204030204"/>
                <a:ea typeface="+mn-ea"/>
                <a:cs typeface="+mn-cs"/>
              </a:rPr>
              <a:pPr algn="r">
                <a:spcAft>
                  <a:spcPts val="600"/>
                </a:spcAft>
                <a:defRPr/>
              </a:pPr>
              <a:t>5</a:t>
            </a:fld>
            <a:endParaRPr lang="en-US">
              <a:solidFill>
                <a:srgbClr val="FFFFFF"/>
              </a:solidFill>
              <a:latin typeface="Calibri" panose="020F0502020204030204"/>
              <a:ea typeface="+mn-ea"/>
              <a:cs typeface="+mn-cs"/>
            </a:endParaRPr>
          </a:p>
        </p:txBody>
      </p:sp>
    </p:spTree>
    <p:extLst>
      <p:ext uri="{BB962C8B-B14F-4D97-AF65-F5344CB8AC3E}">
        <p14:creationId xmlns:p14="http://schemas.microsoft.com/office/powerpoint/2010/main" val="1498205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Introduction</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6</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Prepare to step into the shoes of a cryptographer, solving puzzles using complex ciphers. </a:t>
            </a:r>
            <a:endParaRPr lang="en-US">
              <a:latin typeface="Roboto"/>
              <a:ea typeface="Roboto"/>
              <a:cs typeface="Roboto"/>
            </a:endParaRPr>
          </a:p>
          <a:p>
            <a:r>
              <a:rPr lang="en-GB" dirty="0">
                <a:latin typeface="Roboto"/>
                <a:ea typeface="Roboto"/>
                <a:cs typeface="Roboto"/>
              </a:rPr>
              <a:t>We'll explore the Caesar shift, where letters are shifted in the alphabet; the Pigpen cipher, using symbols instead of letters; and the Polybius square cipher, transforming letters into coordinates. </a:t>
            </a:r>
            <a:endParaRPr lang="en-US" dirty="0">
              <a:latin typeface="Roboto"/>
              <a:ea typeface="Roboto"/>
              <a:cs typeface="Roboto"/>
            </a:endParaRPr>
          </a:p>
          <a:p>
            <a:r>
              <a:rPr lang="en-GB" dirty="0">
                <a:latin typeface="Roboto"/>
                <a:ea typeface="Roboto"/>
                <a:cs typeface="Roboto"/>
              </a:rPr>
              <a:t>Can you escape ‘The Cryptographer’s Curse’?</a:t>
            </a:r>
            <a:endParaRPr lang="en-US" dirty="0">
              <a:latin typeface="Roboto"/>
              <a:ea typeface="Roboto"/>
              <a:cs typeface="Roboto"/>
            </a:endParaRPr>
          </a:p>
          <a:p>
            <a:endParaRPr lang="en-GB" sz="1800" dirty="0"/>
          </a:p>
        </p:txBody>
      </p:sp>
    </p:spTree>
    <p:extLst>
      <p:ext uri="{BB962C8B-B14F-4D97-AF65-F5344CB8AC3E}">
        <p14:creationId xmlns:p14="http://schemas.microsoft.com/office/powerpoint/2010/main" val="2588014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Caesar Shift Cipher</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7</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The Caesar Shift is an example of a Substitution Cipher, where each letter is replaced with another one. The Caesar Shift is named after the Roman Emperor Julius Caesar who used this method to send messages to his armies. </a:t>
            </a:r>
            <a:br>
              <a:rPr lang="en-US" dirty="0">
                <a:latin typeface="Roboto"/>
                <a:ea typeface="Roboto"/>
                <a:cs typeface="Roboto"/>
              </a:rPr>
            </a:br>
            <a:endParaRPr lang="en-US" dirty="0">
              <a:latin typeface="Roboto"/>
              <a:ea typeface="Roboto"/>
              <a:cs typeface="Roboto"/>
            </a:endParaRPr>
          </a:p>
          <a:p>
            <a:r>
              <a:rPr lang="en-GB">
                <a:latin typeface="Roboto"/>
                <a:ea typeface="Roboto"/>
                <a:cs typeface="Roboto"/>
              </a:rPr>
              <a:t>To encrypt or decrypt a Caesar Shift we first list the alphabet, and then for a Caesar shift of one, we move every letter of the alphabet 1 place:</a:t>
            </a:r>
            <a:endParaRPr lang="en-US">
              <a:latin typeface="Roboto"/>
              <a:ea typeface="Roboto"/>
              <a:cs typeface="Roboto"/>
            </a:endParaRPr>
          </a:p>
          <a:p>
            <a:endParaRPr lang="en-US"/>
          </a:p>
          <a:p>
            <a:endParaRPr lang="en-GB" sz="1800" dirty="0"/>
          </a:p>
        </p:txBody>
      </p:sp>
      <p:pic>
        <p:nvPicPr>
          <p:cNvPr id="2" name="Picture 1" descr="A diagram of a diagram&#10;&#10;Description automatically generated">
            <a:extLst>
              <a:ext uri="{FF2B5EF4-FFF2-40B4-BE49-F238E27FC236}">
                <a16:creationId xmlns:a16="http://schemas.microsoft.com/office/drawing/2014/main" id="{26DD66AF-8EA5-9E4A-75A4-7D04D9968237}"/>
              </a:ext>
            </a:extLst>
          </p:cNvPr>
          <p:cNvPicPr>
            <a:picLocks noChangeAspect="1"/>
          </p:cNvPicPr>
          <p:nvPr/>
        </p:nvPicPr>
        <p:blipFill>
          <a:blip r:embed="rId2"/>
          <a:stretch>
            <a:fillRect/>
          </a:stretch>
        </p:blipFill>
        <p:spPr>
          <a:xfrm>
            <a:off x="288324" y="3178770"/>
            <a:ext cx="6096000" cy="1880299"/>
          </a:xfrm>
          <a:prstGeom prst="rect">
            <a:avLst/>
          </a:prstGeom>
        </p:spPr>
      </p:pic>
      <p:sp>
        <p:nvSpPr>
          <p:cNvPr id="5" name="TextBox 4">
            <a:extLst>
              <a:ext uri="{FF2B5EF4-FFF2-40B4-BE49-F238E27FC236}">
                <a16:creationId xmlns:a16="http://schemas.microsoft.com/office/drawing/2014/main" id="{2B690128-D02D-424A-B972-F220698F53F7}"/>
              </a:ext>
            </a:extLst>
          </p:cNvPr>
          <p:cNvSpPr txBox="1"/>
          <p:nvPr/>
        </p:nvSpPr>
        <p:spPr>
          <a:xfrm>
            <a:off x="7077635" y="2920253"/>
            <a:ext cx="491714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84258"/>
                </a:solidFill>
                <a:latin typeface="Helvetica"/>
                <a:cs typeface="Helvetica"/>
              </a:rPr>
              <a:t>Shift + 1</a:t>
            </a:r>
          </a:p>
          <a:p>
            <a:endParaRPr lang="en-US">
              <a:latin typeface="Helvetica"/>
              <a:cs typeface="Helvetica"/>
            </a:endParaRPr>
          </a:p>
          <a:p>
            <a:r>
              <a:rPr lang="en-US">
                <a:latin typeface="Helvetica"/>
                <a:cs typeface="Helvetica"/>
              </a:rPr>
              <a:t>This Caesar cipher has a shift of 1 characters.</a:t>
            </a:r>
          </a:p>
          <a:p>
            <a:r>
              <a:rPr lang="en-US">
                <a:latin typeface="Helvetica"/>
                <a:cs typeface="Helvetica"/>
              </a:rPr>
              <a:t>The letter ‘A’ becomes a ‘B’. </a:t>
            </a:r>
          </a:p>
          <a:p>
            <a:r>
              <a:rPr lang="en-US">
                <a:latin typeface="Helvetica"/>
                <a:cs typeface="Helvetica"/>
              </a:rPr>
              <a:t>The letter ‘B’ becomes a ‘C’ </a:t>
            </a:r>
          </a:p>
          <a:p>
            <a:r>
              <a:rPr lang="en-US">
                <a:latin typeface="Helvetica"/>
                <a:cs typeface="Helvetica"/>
              </a:rPr>
              <a:t>The letter ‘C’ becomes a ‘D’ </a:t>
            </a:r>
          </a:p>
          <a:p>
            <a:r>
              <a:rPr lang="en-US">
                <a:latin typeface="Helvetica"/>
                <a:cs typeface="Helvetica"/>
              </a:rPr>
              <a:t>etc…</a:t>
            </a:r>
          </a:p>
        </p:txBody>
      </p:sp>
      <p:graphicFrame>
        <p:nvGraphicFramePr>
          <p:cNvPr id="6" name="Table 5">
            <a:extLst>
              <a:ext uri="{FF2B5EF4-FFF2-40B4-BE49-F238E27FC236}">
                <a16:creationId xmlns:a16="http://schemas.microsoft.com/office/drawing/2014/main" id="{44C0A368-85BE-145C-4BE8-1AC81132CE17}"/>
              </a:ext>
            </a:extLst>
          </p:cNvPr>
          <p:cNvGraphicFramePr>
            <a:graphicFrameLocks noGrp="1"/>
          </p:cNvGraphicFramePr>
          <p:nvPr>
            <p:extLst>
              <p:ext uri="{D42A27DB-BD31-4B8C-83A1-F6EECF244321}">
                <p14:modId xmlns:p14="http://schemas.microsoft.com/office/powerpoint/2010/main" val="2691207757"/>
              </p:ext>
            </p:extLst>
          </p:nvPr>
        </p:nvGraphicFramePr>
        <p:xfrm>
          <a:off x="291352" y="5490882"/>
          <a:ext cx="11619931" cy="736600"/>
        </p:xfrm>
        <a:graphic>
          <a:graphicData uri="http://schemas.openxmlformats.org/drawingml/2006/table">
            <a:tbl>
              <a:tblPr firstRow="1" bandRow="1">
                <a:tableStyleId>{5C22544A-7EE6-4342-B048-85BDC9FD1C3A}</a:tableStyleId>
              </a:tblPr>
              <a:tblGrid>
                <a:gridCol w="1243851">
                  <a:extLst>
                    <a:ext uri="{9D8B030D-6E8A-4147-A177-3AD203B41FA5}">
                      <a16:colId xmlns:a16="http://schemas.microsoft.com/office/drawing/2014/main" val="822140000"/>
                    </a:ext>
                  </a:extLst>
                </a:gridCol>
                <a:gridCol w="399080">
                  <a:extLst>
                    <a:ext uri="{9D8B030D-6E8A-4147-A177-3AD203B41FA5}">
                      <a16:colId xmlns:a16="http://schemas.microsoft.com/office/drawing/2014/main" val="3348643605"/>
                    </a:ext>
                  </a:extLst>
                </a:gridCol>
                <a:gridCol w="399080">
                  <a:extLst>
                    <a:ext uri="{9D8B030D-6E8A-4147-A177-3AD203B41FA5}">
                      <a16:colId xmlns:a16="http://schemas.microsoft.com/office/drawing/2014/main" val="1226243331"/>
                    </a:ext>
                  </a:extLst>
                </a:gridCol>
                <a:gridCol w="399080">
                  <a:extLst>
                    <a:ext uri="{9D8B030D-6E8A-4147-A177-3AD203B41FA5}">
                      <a16:colId xmlns:a16="http://schemas.microsoft.com/office/drawing/2014/main" val="4268973525"/>
                    </a:ext>
                  </a:extLst>
                </a:gridCol>
                <a:gridCol w="399080">
                  <a:extLst>
                    <a:ext uri="{9D8B030D-6E8A-4147-A177-3AD203B41FA5}">
                      <a16:colId xmlns:a16="http://schemas.microsoft.com/office/drawing/2014/main" val="1698949755"/>
                    </a:ext>
                  </a:extLst>
                </a:gridCol>
                <a:gridCol w="399080">
                  <a:extLst>
                    <a:ext uri="{9D8B030D-6E8A-4147-A177-3AD203B41FA5}">
                      <a16:colId xmlns:a16="http://schemas.microsoft.com/office/drawing/2014/main" val="1338934044"/>
                    </a:ext>
                  </a:extLst>
                </a:gridCol>
                <a:gridCol w="399080">
                  <a:extLst>
                    <a:ext uri="{9D8B030D-6E8A-4147-A177-3AD203B41FA5}">
                      <a16:colId xmlns:a16="http://schemas.microsoft.com/office/drawing/2014/main" val="1232073041"/>
                    </a:ext>
                  </a:extLst>
                </a:gridCol>
                <a:gridCol w="399080">
                  <a:extLst>
                    <a:ext uri="{9D8B030D-6E8A-4147-A177-3AD203B41FA5}">
                      <a16:colId xmlns:a16="http://schemas.microsoft.com/office/drawing/2014/main" val="1545088729"/>
                    </a:ext>
                  </a:extLst>
                </a:gridCol>
                <a:gridCol w="399080">
                  <a:extLst>
                    <a:ext uri="{9D8B030D-6E8A-4147-A177-3AD203B41FA5}">
                      <a16:colId xmlns:a16="http://schemas.microsoft.com/office/drawing/2014/main" val="857142372"/>
                    </a:ext>
                  </a:extLst>
                </a:gridCol>
                <a:gridCol w="399080">
                  <a:extLst>
                    <a:ext uri="{9D8B030D-6E8A-4147-A177-3AD203B41FA5}">
                      <a16:colId xmlns:a16="http://schemas.microsoft.com/office/drawing/2014/main" val="4231160639"/>
                    </a:ext>
                  </a:extLst>
                </a:gridCol>
                <a:gridCol w="399080">
                  <a:extLst>
                    <a:ext uri="{9D8B030D-6E8A-4147-A177-3AD203B41FA5}">
                      <a16:colId xmlns:a16="http://schemas.microsoft.com/office/drawing/2014/main" val="2569481219"/>
                    </a:ext>
                  </a:extLst>
                </a:gridCol>
                <a:gridCol w="399080">
                  <a:extLst>
                    <a:ext uri="{9D8B030D-6E8A-4147-A177-3AD203B41FA5}">
                      <a16:colId xmlns:a16="http://schemas.microsoft.com/office/drawing/2014/main" val="3519554947"/>
                    </a:ext>
                  </a:extLst>
                </a:gridCol>
                <a:gridCol w="399080">
                  <a:extLst>
                    <a:ext uri="{9D8B030D-6E8A-4147-A177-3AD203B41FA5}">
                      <a16:colId xmlns:a16="http://schemas.microsoft.com/office/drawing/2014/main" val="1544210093"/>
                    </a:ext>
                  </a:extLst>
                </a:gridCol>
                <a:gridCol w="399080">
                  <a:extLst>
                    <a:ext uri="{9D8B030D-6E8A-4147-A177-3AD203B41FA5}">
                      <a16:colId xmlns:a16="http://schemas.microsoft.com/office/drawing/2014/main" val="485096382"/>
                    </a:ext>
                  </a:extLst>
                </a:gridCol>
                <a:gridCol w="399080">
                  <a:extLst>
                    <a:ext uri="{9D8B030D-6E8A-4147-A177-3AD203B41FA5}">
                      <a16:colId xmlns:a16="http://schemas.microsoft.com/office/drawing/2014/main" val="1711512995"/>
                    </a:ext>
                  </a:extLst>
                </a:gridCol>
                <a:gridCol w="399080">
                  <a:extLst>
                    <a:ext uri="{9D8B030D-6E8A-4147-A177-3AD203B41FA5}">
                      <a16:colId xmlns:a16="http://schemas.microsoft.com/office/drawing/2014/main" val="1427290754"/>
                    </a:ext>
                  </a:extLst>
                </a:gridCol>
                <a:gridCol w="399080">
                  <a:extLst>
                    <a:ext uri="{9D8B030D-6E8A-4147-A177-3AD203B41FA5}">
                      <a16:colId xmlns:a16="http://schemas.microsoft.com/office/drawing/2014/main" val="1105693816"/>
                    </a:ext>
                  </a:extLst>
                </a:gridCol>
                <a:gridCol w="399080">
                  <a:extLst>
                    <a:ext uri="{9D8B030D-6E8A-4147-A177-3AD203B41FA5}">
                      <a16:colId xmlns:a16="http://schemas.microsoft.com/office/drawing/2014/main" val="2484218271"/>
                    </a:ext>
                  </a:extLst>
                </a:gridCol>
                <a:gridCol w="399080">
                  <a:extLst>
                    <a:ext uri="{9D8B030D-6E8A-4147-A177-3AD203B41FA5}">
                      <a16:colId xmlns:a16="http://schemas.microsoft.com/office/drawing/2014/main" val="1953845335"/>
                    </a:ext>
                  </a:extLst>
                </a:gridCol>
                <a:gridCol w="399080">
                  <a:extLst>
                    <a:ext uri="{9D8B030D-6E8A-4147-A177-3AD203B41FA5}">
                      <a16:colId xmlns:a16="http://schemas.microsoft.com/office/drawing/2014/main" val="926121066"/>
                    </a:ext>
                  </a:extLst>
                </a:gridCol>
                <a:gridCol w="399080">
                  <a:extLst>
                    <a:ext uri="{9D8B030D-6E8A-4147-A177-3AD203B41FA5}">
                      <a16:colId xmlns:a16="http://schemas.microsoft.com/office/drawing/2014/main" val="3727344794"/>
                    </a:ext>
                  </a:extLst>
                </a:gridCol>
                <a:gridCol w="399080">
                  <a:extLst>
                    <a:ext uri="{9D8B030D-6E8A-4147-A177-3AD203B41FA5}">
                      <a16:colId xmlns:a16="http://schemas.microsoft.com/office/drawing/2014/main" val="2214994351"/>
                    </a:ext>
                  </a:extLst>
                </a:gridCol>
                <a:gridCol w="399080">
                  <a:extLst>
                    <a:ext uri="{9D8B030D-6E8A-4147-A177-3AD203B41FA5}">
                      <a16:colId xmlns:a16="http://schemas.microsoft.com/office/drawing/2014/main" val="1863500273"/>
                    </a:ext>
                  </a:extLst>
                </a:gridCol>
                <a:gridCol w="399080">
                  <a:extLst>
                    <a:ext uri="{9D8B030D-6E8A-4147-A177-3AD203B41FA5}">
                      <a16:colId xmlns:a16="http://schemas.microsoft.com/office/drawing/2014/main" val="461951885"/>
                    </a:ext>
                  </a:extLst>
                </a:gridCol>
                <a:gridCol w="399080">
                  <a:extLst>
                    <a:ext uri="{9D8B030D-6E8A-4147-A177-3AD203B41FA5}">
                      <a16:colId xmlns:a16="http://schemas.microsoft.com/office/drawing/2014/main" val="1660800041"/>
                    </a:ext>
                  </a:extLst>
                </a:gridCol>
                <a:gridCol w="399080">
                  <a:extLst>
                    <a:ext uri="{9D8B030D-6E8A-4147-A177-3AD203B41FA5}">
                      <a16:colId xmlns:a16="http://schemas.microsoft.com/office/drawing/2014/main" val="3575823573"/>
                    </a:ext>
                  </a:extLst>
                </a:gridCol>
                <a:gridCol w="399080">
                  <a:extLst>
                    <a:ext uri="{9D8B030D-6E8A-4147-A177-3AD203B41FA5}">
                      <a16:colId xmlns:a16="http://schemas.microsoft.com/office/drawing/2014/main" val="229937137"/>
                    </a:ext>
                  </a:extLst>
                </a:gridCol>
              </a:tblGrid>
              <a:tr h="358588">
                <a:tc>
                  <a:txBody>
                    <a:bodyPr/>
                    <a:lstStyle/>
                    <a:p>
                      <a:r>
                        <a:rPr lang="en-US"/>
                        <a:t>Plaintext</a:t>
                      </a:r>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dirty="0"/>
                        <a:t>E</a:t>
                      </a:r>
                    </a:p>
                  </a:txBody>
                  <a:tcPr/>
                </a:tc>
                <a:tc>
                  <a:txBody>
                    <a:bodyPr/>
                    <a:lstStyle/>
                    <a:p>
                      <a:r>
                        <a:rPr lang="en-US" dirty="0"/>
                        <a:t>F</a:t>
                      </a:r>
                    </a:p>
                  </a:txBody>
                  <a:tcPr/>
                </a:tc>
                <a:tc>
                  <a:txBody>
                    <a:bodyPr/>
                    <a:lstStyle/>
                    <a:p>
                      <a:r>
                        <a:rPr lang="en-US" dirty="0"/>
                        <a:t>G</a:t>
                      </a:r>
                    </a:p>
                  </a:txBody>
                  <a:tcPr/>
                </a:tc>
                <a:tc>
                  <a:txBody>
                    <a:bodyPr/>
                    <a:lstStyle/>
                    <a:p>
                      <a:r>
                        <a:rPr lang="en-US" dirty="0"/>
                        <a:t>H</a:t>
                      </a:r>
                    </a:p>
                  </a:txBody>
                  <a:tcPr/>
                </a:tc>
                <a:tc>
                  <a:txBody>
                    <a:bodyPr/>
                    <a:lstStyle/>
                    <a:p>
                      <a:r>
                        <a:rPr lang="en-US" dirty="0"/>
                        <a:t>I</a:t>
                      </a:r>
                    </a:p>
                  </a:txBody>
                  <a:tcPr/>
                </a:tc>
                <a:tc>
                  <a:txBody>
                    <a:bodyPr/>
                    <a:lstStyle/>
                    <a:p>
                      <a:pPr lvl="0">
                        <a:buNone/>
                      </a:pPr>
                      <a:r>
                        <a:rPr lang="en-US" dirty="0"/>
                        <a:t>J</a:t>
                      </a:r>
                    </a:p>
                  </a:txBody>
                  <a:tcPr/>
                </a:tc>
                <a:tc>
                  <a:txBody>
                    <a:bodyPr/>
                    <a:lstStyle/>
                    <a:p>
                      <a:pPr lvl="0">
                        <a:buNone/>
                      </a:pPr>
                      <a:r>
                        <a:rPr lang="en-US" dirty="0"/>
                        <a:t>K</a:t>
                      </a:r>
                    </a:p>
                  </a:txBody>
                  <a:tcPr/>
                </a:tc>
                <a:tc>
                  <a:txBody>
                    <a:bodyPr/>
                    <a:lstStyle/>
                    <a:p>
                      <a:pPr lvl="0">
                        <a:buNone/>
                      </a:pPr>
                      <a:r>
                        <a:rPr lang="en-US" dirty="0"/>
                        <a:t>L</a:t>
                      </a:r>
                    </a:p>
                  </a:txBody>
                  <a:tcPr/>
                </a:tc>
                <a:tc>
                  <a:txBody>
                    <a:bodyPr/>
                    <a:lstStyle/>
                    <a:p>
                      <a:pPr lvl="0">
                        <a:buNone/>
                      </a:pPr>
                      <a:r>
                        <a:rPr lang="en-US" dirty="0"/>
                        <a:t>M</a:t>
                      </a:r>
                    </a:p>
                  </a:txBody>
                  <a:tcPr/>
                </a:tc>
                <a:tc>
                  <a:txBody>
                    <a:bodyPr/>
                    <a:lstStyle/>
                    <a:p>
                      <a:pPr lvl="0">
                        <a:buNone/>
                      </a:pPr>
                      <a:r>
                        <a:rPr lang="en-US" dirty="0"/>
                        <a:t>N</a:t>
                      </a:r>
                    </a:p>
                  </a:txBody>
                  <a:tcPr/>
                </a:tc>
                <a:tc>
                  <a:txBody>
                    <a:bodyPr/>
                    <a:lstStyle/>
                    <a:p>
                      <a:pPr lvl="0">
                        <a:buNone/>
                      </a:pPr>
                      <a:r>
                        <a:rPr lang="en-US" dirty="0"/>
                        <a:t>O</a:t>
                      </a:r>
                    </a:p>
                  </a:txBody>
                  <a:tcPr/>
                </a:tc>
                <a:tc>
                  <a:txBody>
                    <a:bodyPr/>
                    <a:lstStyle/>
                    <a:p>
                      <a:pPr lvl="0">
                        <a:buNone/>
                      </a:pPr>
                      <a:r>
                        <a:rPr lang="en-US" dirty="0"/>
                        <a:t>P</a:t>
                      </a:r>
                    </a:p>
                  </a:txBody>
                  <a:tcPr/>
                </a:tc>
                <a:tc>
                  <a:txBody>
                    <a:bodyPr/>
                    <a:lstStyle/>
                    <a:p>
                      <a:pPr lvl="0">
                        <a:buNone/>
                      </a:pPr>
                      <a:r>
                        <a:rPr lang="en-US" dirty="0"/>
                        <a:t>Q</a:t>
                      </a:r>
                    </a:p>
                  </a:txBody>
                  <a:tcPr/>
                </a:tc>
                <a:tc>
                  <a:txBody>
                    <a:bodyPr/>
                    <a:lstStyle/>
                    <a:p>
                      <a:pPr lvl="0">
                        <a:buNone/>
                      </a:pPr>
                      <a:r>
                        <a:rPr lang="en-US" dirty="0"/>
                        <a:t>R</a:t>
                      </a:r>
                    </a:p>
                  </a:txBody>
                  <a:tcPr/>
                </a:tc>
                <a:tc>
                  <a:txBody>
                    <a:bodyPr/>
                    <a:lstStyle/>
                    <a:p>
                      <a:pPr lvl="0">
                        <a:buNone/>
                      </a:pPr>
                      <a:r>
                        <a:rPr lang="en-US" dirty="0"/>
                        <a:t>S</a:t>
                      </a:r>
                    </a:p>
                  </a:txBody>
                  <a:tcPr/>
                </a:tc>
                <a:tc>
                  <a:txBody>
                    <a:bodyPr/>
                    <a:lstStyle/>
                    <a:p>
                      <a:pPr lvl="0">
                        <a:buNone/>
                      </a:pPr>
                      <a:r>
                        <a:rPr lang="en-US" dirty="0"/>
                        <a:t>T</a:t>
                      </a:r>
                    </a:p>
                  </a:txBody>
                  <a:tcPr/>
                </a:tc>
                <a:tc>
                  <a:txBody>
                    <a:bodyPr/>
                    <a:lstStyle/>
                    <a:p>
                      <a:pPr lvl="0">
                        <a:buNone/>
                      </a:pPr>
                      <a:r>
                        <a:rPr lang="en-US" dirty="0"/>
                        <a:t>U</a:t>
                      </a:r>
                    </a:p>
                  </a:txBody>
                  <a:tcPr/>
                </a:tc>
                <a:tc>
                  <a:txBody>
                    <a:bodyPr/>
                    <a:lstStyle/>
                    <a:p>
                      <a:pPr lvl="0">
                        <a:buNone/>
                      </a:pPr>
                      <a:r>
                        <a:rPr lang="en-US" dirty="0"/>
                        <a:t>V</a:t>
                      </a:r>
                    </a:p>
                  </a:txBody>
                  <a:tcPr/>
                </a:tc>
                <a:tc>
                  <a:txBody>
                    <a:bodyPr/>
                    <a:lstStyle/>
                    <a:p>
                      <a:pPr lvl="0">
                        <a:buNone/>
                      </a:pPr>
                      <a:r>
                        <a:rPr lang="en-US" dirty="0"/>
                        <a:t>W</a:t>
                      </a:r>
                    </a:p>
                  </a:txBody>
                  <a:tcPr/>
                </a:tc>
                <a:tc>
                  <a:txBody>
                    <a:bodyPr/>
                    <a:lstStyle/>
                    <a:p>
                      <a:pPr lvl="0">
                        <a:buNone/>
                      </a:pPr>
                      <a:r>
                        <a:rPr lang="en-US" dirty="0"/>
                        <a:t>X</a:t>
                      </a:r>
                    </a:p>
                  </a:txBody>
                  <a:tcPr/>
                </a:tc>
                <a:tc>
                  <a:txBody>
                    <a:bodyPr/>
                    <a:lstStyle/>
                    <a:p>
                      <a:pPr lvl="0">
                        <a:buNone/>
                      </a:pPr>
                      <a:r>
                        <a:rPr lang="en-US" dirty="0"/>
                        <a:t>Y</a:t>
                      </a:r>
                    </a:p>
                  </a:txBody>
                  <a:tcPr/>
                </a:tc>
                <a:tc>
                  <a:txBody>
                    <a:bodyPr/>
                    <a:lstStyle/>
                    <a:p>
                      <a:pPr lvl="0">
                        <a:buNone/>
                      </a:pPr>
                      <a:r>
                        <a:rPr lang="en-US" dirty="0"/>
                        <a:t>Z</a:t>
                      </a:r>
                    </a:p>
                  </a:txBody>
                  <a:tcPr/>
                </a:tc>
                <a:extLst>
                  <a:ext uri="{0D108BD9-81ED-4DB2-BD59-A6C34878D82A}">
                    <a16:rowId xmlns:a16="http://schemas.microsoft.com/office/drawing/2014/main" val="578377125"/>
                  </a:ext>
                </a:extLst>
              </a:tr>
              <a:tr h="370840">
                <a:tc>
                  <a:txBody>
                    <a:bodyPr/>
                    <a:lstStyle/>
                    <a:p>
                      <a:r>
                        <a:rPr lang="en-US"/>
                        <a:t>Ciphertext</a:t>
                      </a:r>
                    </a:p>
                  </a:txBody>
                  <a:tcPr/>
                </a:tc>
                <a:tc>
                  <a:txBody>
                    <a:bodyPr/>
                    <a:lstStyle/>
                    <a:p>
                      <a:pPr lvl="0">
                        <a:buNone/>
                      </a:pPr>
                      <a:r>
                        <a:rPr lang="en-US"/>
                        <a:t>B</a:t>
                      </a:r>
                    </a:p>
                  </a:txBody>
                  <a:tcPr/>
                </a:tc>
                <a:tc>
                  <a:txBody>
                    <a:bodyPr/>
                    <a:lstStyle/>
                    <a:p>
                      <a:pPr lvl="0">
                        <a:buNone/>
                      </a:pPr>
                      <a:r>
                        <a:rPr lang="en-US"/>
                        <a:t>C</a:t>
                      </a:r>
                    </a:p>
                  </a:txBody>
                  <a:tcPr/>
                </a:tc>
                <a:tc>
                  <a:txBody>
                    <a:bodyPr/>
                    <a:lstStyle/>
                    <a:p>
                      <a:pPr lvl="0">
                        <a:buNone/>
                      </a:pPr>
                      <a:r>
                        <a:rPr lang="en-US"/>
                        <a:t>D</a:t>
                      </a:r>
                    </a:p>
                  </a:txBody>
                  <a:tcPr/>
                </a:tc>
                <a:tc>
                  <a:txBody>
                    <a:bodyPr/>
                    <a:lstStyle/>
                    <a:p>
                      <a:pPr lvl="0">
                        <a:buNone/>
                      </a:pPr>
                      <a:r>
                        <a:rPr lang="en-US"/>
                        <a:t>E</a:t>
                      </a:r>
                    </a:p>
                  </a:txBody>
                  <a:tcPr/>
                </a:tc>
                <a:tc>
                  <a:txBody>
                    <a:bodyPr/>
                    <a:lstStyle/>
                    <a:p>
                      <a:pPr lvl="0">
                        <a:buNone/>
                      </a:pPr>
                      <a:r>
                        <a:rPr lang="en-US"/>
                        <a:t>F</a:t>
                      </a:r>
                    </a:p>
                  </a:txBody>
                  <a:tcPr/>
                </a:tc>
                <a:tc>
                  <a:txBody>
                    <a:bodyPr/>
                    <a:lstStyle/>
                    <a:p>
                      <a:pPr lvl="0">
                        <a:buNone/>
                      </a:pPr>
                      <a:r>
                        <a:rPr lang="en-US"/>
                        <a:t>G</a:t>
                      </a:r>
                    </a:p>
                  </a:txBody>
                  <a:tcPr/>
                </a:tc>
                <a:tc>
                  <a:txBody>
                    <a:bodyPr/>
                    <a:lstStyle/>
                    <a:p>
                      <a:pPr lvl="0">
                        <a:buNone/>
                      </a:pPr>
                      <a:r>
                        <a:rPr lang="en-US"/>
                        <a:t>H</a:t>
                      </a:r>
                    </a:p>
                  </a:txBody>
                  <a:tcPr/>
                </a:tc>
                <a:tc>
                  <a:txBody>
                    <a:bodyPr/>
                    <a:lstStyle/>
                    <a:p>
                      <a:pPr lvl="0">
                        <a:buNone/>
                      </a:pPr>
                      <a:r>
                        <a:rPr lang="en-US"/>
                        <a:t>I</a:t>
                      </a:r>
                    </a:p>
                  </a:txBody>
                  <a:tcPr/>
                </a:tc>
                <a:tc>
                  <a:txBody>
                    <a:bodyPr/>
                    <a:lstStyle/>
                    <a:p>
                      <a:pPr lvl="0">
                        <a:buNone/>
                      </a:pPr>
                      <a:r>
                        <a:rPr lang="en-US"/>
                        <a:t>J</a:t>
                      </a:r>
                    </a:p>
                  </a:txBody>
                  <a:tcPr/>
                </a:tc>
                <a:tc>
                  <a:txBody>
                    <a:bodyPr/>
                    <a:lstStyle/>
                    <a:p>
                      <a:pPr lvl="0">
                        <a:buNone/>
                      </a:pPr>
                      <a:r>
                        <a:rPr lang="en-US"/>
                        <a:t>K</a:t>
                      </a:r>
                    </a:p>
                  </a:txBody>
                  <a:tcPr/>
                </a:tc>
                <a:tc>
                  <a:txBody>
                    <a:bodyPr/>
                    <a:lstStyle/>
                    <a:p>
                      <a:pPr lvl="0">
                        <a:buNone/>
                      </a:pPr>
                      <a:r>
                        <a:rPr lang="en-US"/>
                        <a:t>L</a:t>
                      </a:r>
                    </a:p>
                  </a:txBody>
                  <a:tcPr/>
                </a:tc>
                <a:tc>
                  <a:txBody>
                    <a:bodyPr/>
                    <a:lstStyle/>
                    <a:p>
                      <a:pPr lvl="0">
                        <a:buNone/>
                      </a:pPr>
                      <a:r>
                        <a:rPr lang="en-US"/>
                        <a:t>M</a:t>
                      </a:r>
                    </a:p>
                  </a:txBody>
                  <a:tcPr/>
                </a:tc>
                <a:tc>
                  <a:txBody>
                    <a:bodyPr/>
                    <a:lstStyle/>
                    <a:p>
                      <a:pPr lvl="0">
                        <a:buNone/>
                      </a:pPr>
                      <a:r>
                        <a:rPr lang="en-US"/>
                        <a:t>N</a:t>
                      </a:r>
                    </a:p>
                  </a:txBody>
                  <a:tcPr/>
                </a:tc>
                <a:tc>
                  <a:txBody>
                    <a:bodyPr/>
                    <a:lstStyle/>
                    <a:p>
                      <a:pPr lvl="0">
                        <a:buNone/>
                      </a:pPr>
                      <a:r>
                        <a:rPr lang="en-US"/>
                        <a:t>O</a:t>
                      </a:r>
                    </a:p>
                  </a:txBody>
                  <a:tcPr/>
                </a:tc>
                <a:tc>
                  <a:txBody>
                    <a:bodyPr/>
                    <a:lstStyle/>
                    <a:p>
                      <a:pPr lvl="0">
                        <a:buNone/>
                      </a:pPr>
                      <a:r>
                        <a:rPr lang="en-US"/>
                        <a:t>P</a:t>
                      </a:r>
                    </a:p>
                  </a:txBody>
                  <a:tcPr/>
                </a:tc>
                <a:tc>
                  <a:txBody>
                    <a:bodyPr/>
                    <a:lstStyle/>
                    <a:p>
                      <a:pPr lvl="0">
                        <a:buNone/>
                      </a:pPr>
                      <a:r>
                        <a:rPr lang="en-US"/>
                        <a:t>Q</a:t>
                      </a:r>
                    </a:p>
                  </a:txBody>
                  <a:tcPr/>
                </a:tc>
                <a:tc>
                  <a:txBody>
                    <a:bodyPr/>
                    <a:lstStyle/>
                    <a:p>
                      <a:pPr lvl="0">
                        <a:buNone/>
                      </a:pPr>
                      <a:r>
                        <a:rPr lang="en-US"/>
                        <a:t>R</a:t>
                      </a:r>
                    </a:p>
                  </a:txBody>
                  <a:tcPr/>
                </a:tc>
                <a:tc>
                  <a:txBody>
                    <a:bodyPr/>
                    <a:lstStyle/>
                    <a:p>
                      <a:pPr lvl="0">
                        <a:buNone/>
                      </a:pPr>
                      <a:r>
                        <a:rPr lang="en-US"/>
                        <a:t>S</a:t>
                      </a:r>
                    </a:p>
                  </a:txBody>
                  <a:tcPr/>
                </a:tc>
                <a:tc>
                  <a:txBody>
                    <a:bodyPr/>
                    <a:lstStyle/>
                    <a:p>
                      <a:pPr lvl="0">
                        <a:buNone/>
                      </a:pPr>
                      <a:r>
                        <a:rPr lang="en-US"/>
                        <a:t>T</a:t>
                      </a:r>
                    </a:p>
                  </a:txBody>
                  <a:tcPr/>
                </a:tc>
                <a:tc>
                  <a:txBody>
                    <a:bodyPr/>
                    <a:lstStyle/>
                    <a:p>
                      <a:pPr lvl="0">
                        <a:buNone/>
                      </a:pPr>
                      <a:r>
                        <a:rPr lang="en-US"/>
                        <a:t>U</a:t>
                      </a:r>
                    </a:p>
                  </a:txBody>
                  <a:tcPr/>
                </a:tc>
                <a:tc>
                  <a:txBody>
                    <a:bodyPr/>
                    <a:lstStyle/>
                    <a:p>
                      <a:pPr lvl="0">
                        <a:buNone/>
                      </a:pPr>
                      <a:r>
                        <a:rPr lang="en-US"/>
                        <a:t>V</a:t>
                      </a:r>
                    </a:p>
                  </a:txBody>
                  <a:tcPr/>
                </a:tc>
                <a:tc>
                  <a:txBody>
                    <a:bodyPr/>
                    <a:lstStyle/>
                    <a:p>
                      <a:pPr lvl="0">
                        <a:buNone/>
                      </a:pPr>
                      <a:r>
                        <a:rPr lang="en-US"/>
                        <a:t>W</a:t>
                      </a:r>
                    </a:p>
                  </a:txBody>
                  <a:tcPr/>
                </a:tc>
                <a:tc>
                  <a:txBody>
                    <a:bodyPr/>
                    <a:lstStyle/>
                    <a:p>
                      <a:pPr lvl="0">
                        <a:buNone/>
                      </a:pPr>
                      <a:r>
                        <a:rPr lang="en-US"/>
                        <a:t>X</a:t>
                      </a:r>
                    </a:p>
                  </a:txBody>
                  <a:tcPr/>
                </a:tc>
                <a:tc>
                  <a:txBody>
                    <a:bodyPr/>
                    <a:lstStyle/>
                    <a:p>
                      <a:pPr lvl="0">
                        <a:buNone/>
                      </a:pPr>
                      <a:r>
                        <a:rPr lang="en-US"/>
                        <a:t>Y</a:t>
                      </a:r>
                    </a:p>
                  </a:txBody>
                  <a:tcPr/>
                </a:tc>
                <a:tc>
                  <a:txBody>
                    <a:bodyPr/>
                    <a:lstStyle/>
                    <a:p>
                      <a:pPr lvl="0">
                        <a:buNone/>
                      </a:pPr>
                      <a:r>
                        <a:rPr lang="en-US"/>
                        <a:t>Z</a:t>
                      </a:r>
                    </a:p>
                  </a:txBody>
                  <a:tcPr/>
                </a:tc>
                <a:tc>
                  <a:txBody>
                    <a:bodyPr/>
                    <a:lstStyle/>
                    <a:p>
                      <a:pPr lvl="0">
                        <a:buNone/>
                      </a:pPr>
                      <a:r>
                        <a:rPr lang="en-US" dirty="0"/>
                        <a:t>A</a:t>
                      </a:r>
                    </a:p>
                  </a:txBody>
                  <a:tcPr/>
                </a:tc>
                <a:extLst>
                  <a:ext uri="{0D108BD9-81ED-4DB2-BD59-A6C34878D82A}">
                    <a16:rowId xmlns:a16="http://schemas.microsoft.com/office/drawing/2014/main" val="3651818464"/>
                  </a:ext>
                </a:extLst>
              </a:tr>
            </a:tbl>
          </a:graphicData>
        </a:graphic>
      </p:graphicFrame>
    </p:spTree>
    <p:extLst>
      <p:ext uri="{BB962C8B-B14F-4D97-AF65-F5344CB8AC3E}">
        <p14:creationId xmlns:p14="http://schemas.microsoft.com/office/powerpoint/2010/main" val="1058673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a:latin typeface="Roboto"/>
                <a:ea typeface="Roboto"/>
                <a:cs typeface="Roboto"/>
              </a:rPr>
              <a:t>Pigpen Cipher</a:t>
            </a:r>
            <a:endParaRPr lang="en-US"/>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8</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A Pigpen Cipher is another example of a Substitution Cipher which was used by the Freemasons in the 18th Century. They substituted each letter of the alphabet with a picture. </a:t>
            </a:r>
            <a:endParaRPr lang="en-US"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pic>
        <p:nvPicPr>
          <p:cNvPr id="7" name="Picture 6">
            <a:extLst>
              <a:ext uri="{FF2B5EF4-FFF2-40B4-BE49-F238E27FC236}">
                <a16:creationId xmlns:a16="http://schemas.microsoft.com/office/drawing/2014/main" id="{BD49A93A-3F27-1F19-3BF2-BAC32C504742}"/>
              </a:ext>
            </a:extLst>
          </p:cNvPr>
          <p:cNvPicPr>
            <a:picLocks noChangeAspect="1"/>
          </p:cNvPicPr>
          <p:nvPr/>
        </p:nvPicPr>
        <p:blipFill>
          <a:blip r:embed="rId2"/>
          <a:stretch>
            <a:fillRect/>
          </a:stretch>
        </p:blipFill>
        <p:spPr>
          <a:xfrm>
            <a:off x="5558118" y="2218810"/>
            <a:ext cx="6096000" cy="3630616"/>
          </a:xfrm>
          <a:prstGeom prst="rect">
            <a:avLst/>
          </a:prstGeom>
          <a:ln>
            <a:solidFill>
              <a:schemeClr val="tx1"/>
            </a:solidFill>
          </a:ln>
        </p:spPr>
      </p:pic>
      <p:pic>
        <p:nvPicPr>
          <p:cNvPr id="10" name="Picture 9" descr="A set of letters and numbers&#10;&#10;Description automatically generated">
            <a:extLst>
              <a:ext uri="{FF2B5EF4-FFF2-40B4-BE49-F238E27FC236}">
                <a16:creationId xmlns:a16="http://schemas.microsoft.com/office/drawing/2014/main" id="{291EE776-8168-6469-057B-D5380BD30689}"/>
              </a:ext>
            </a:extLst>
          </p:cNvPr>
          <p:cNvPicPr>
            <a:picLocks noChangeAspect="1"/>
          </p:cNvPicPr>
          <p:nvPr/>
        </p:nvPicPr>
        <p:blipFill>
          <a:blip r:embed="rId3"/>
          <a:stretch>
            <a:fillRect/>
          </a:stretch>
        </p:blipFill>
        <p:spPr>
          <a:xfrm>
            <a:off x="593912" y="2218810"/>
            <a:ext cx="4433137" cy="4114800"/>
          </a:xfrm>
          <a:prstGeom prst="rect">
            <a:avLst/>
          </a:prstGeom>
        </p:spPr>
      </p:pic>
    </p:spTree>
    <p:extLst>
      <p:ext uri="{BB962C8B-B14F-4D97-AF65-F5344CB8AC3E}">
        <p14:creationId xmlns:p14="http://schemas.microsoft.com/office/powerpoint/2010/main" val="2193553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Polybius Square</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9</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A Polybius Square Cipher is a cipher where the letters in the message are turned into numbers using a 5x5 table. Each letter is then encoded using its coordinates – a pair of numbers. In order to fit the 26 letters of the alphabet into the 25 cells created by the table, the letters ‘I’ and ‘J’ are usually </a:t>
            </a:r>
            <a:r>
              <a:rPr lang="en-GB">
                <a:latin typeface="Roboto"/>
                <a:ea typeface="Roboto"/>
                <a:cs typeface="Roboto"/>
              </a:rPr>
              <a:t>combined into a single cell. </a:t>
            </a:r>
            <a:endParaRPr lang="en-US"/>
          </a:p>
          <a:p>
            <a:endParaRPr lang="en-GB"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sp>
        <p:nvSpPr>
          <p:cNvPr id="2" name="TextBox 1">
            <a:extLst>
              <a:ext uri="{FF2B5EF4-FFF2-40B4-BE49-F238E27FC236}">
                <a16:creationId xmlns:a16="http://schemas.microsoft.com/office/drawing/2014/main" id="{95018448-ADD1-A233-601F-1695BC2AE9CA}"/>
              </a:ext>
            </a:extLst>
          </p:cNvPr>
          <p:cNvSpPr txBox="1"/>
          <p:nvPr/>
        </p:nvSpPr>
        <p:spPr>
          <a:xfrm>
            <a:off x="9152238" y="2407508"/>
            <a:ext cx="27432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1615"/>
                </a:solidFill>
                <a:latin typeface="Roboto"/>
                <a:ea typeface="Roboto"/>
                <a:cs typeface="Roboto"/>
              </a:rPr>
              <a:t>To work out the message you use the original square, looking up the letters at the coordinates given. </a:t>
            </a:r>
          </a:p>
        </p:txBody>
      </p:sp>
      <p:graphicFrame>
        <p:nvGraphicFramePr>
          <p:cNvPr id="6" name="Table 5">
            <a:extLst>
              <a:ext uri="{FF2B5EF4-FFF2-40B4-BE49-F238E27FC236}">
                <a16:creationId xmlns:a16="http://schemas.microsoft.com/office/drawing/2014/main" id="{B34EE50A-B5BB-D1A4-1CDC-69CE56374945}"/>
              </a:ext>
            </a:extLst>
          </p:cNvPr>
          <p:cNvGraphicFramePr>
            <a:graphicFrameLocks noGrp="1"/>
          </p:cNvGraphicFramePr>
          <p:nvPr>
            <p:extLst>
              <p:ext uri="{D42A27DB-BD31-4B8C-83A1-F6EECF244321}">
                <p14:modId xmlns:p14="http://schemas.microsoft.com/office/powerpoint/2010/main" val="1297058863"/>
              </p:ext>
            </p:extLst>
          </p:nvPr>
        </p:nvGraphicFramePr>
        <p:xfrm>
          <a:off x="834080" y="2831756"/>
          <a:ext cx="3509424" cy="3221860"/>
        </p:xfrm>
        <a:graphic>
          <a:graphicData uri="http://schemas.openxmlformats.org/drawingml/2006/table">
            <a:tbl>
              <a:tblPr bandRow="1">
                <a:tableStyleId>{5C22544A-7EE6-4342-B048-85BDC9FD1C3A}</a:tableStyleId>
              </a:tblPr>
              <a:tblGrid>
                <a:gridCol w="584904">
                  <a:extLst>
                    <a:ext uri="{9D8B030D-6E8A-4147-A177-3AD203B41FA5}">
                      <a16:colId xmlns:a16="http://schemas.microsoft.com/office/drawing/2014/main" val="2323778046"/>
                    </a:ext>
                  </a:extLst>
                </a:gridCol>
                <a:gridCol w="584904">
                  <a:extLst>
                    <a:ext uri="{9D8B030D-6E8A-4147-A177-3AD203B41FA5}">
                      <a16:colId xmlns:a16="http://schemas.microsoft.com/office/drawing/2014/main" val="3934567146"/>
                    </a:ext>
                  </a:extLst>
                </a:gridCol>
                <a:gridCol w="584904">
                  <a:extLst>
                    <a:ext uri="{9D8B030D-6E8A-4147-A177-3AD203B41FA5}">
                      <a16:colId xmlns:a16="http://schemas.microsoft.com/office/drawing/2014/main" val="857295336"/>
                    </a:ext>
                  </a:extLst>
                </a:gridCol>
                <a:gridCol w="584904">
                  <a:extLst>
                    <a:ext uri="{9D8B030D-6E8A-4147-A177-3AD203B41FA5}">
                      <a16:colId xmlns:a16="http://schemas.microsoft.com/office/drawing/2014/main" val="3232195394"/>
                    </a:ext>
                  </a:extLst>
                </a:gridCol>
                <a:gridCol w="584904">
                  <a:extLst>
                    <a:ext uri="{9D8B030D-6E8A-4147-A177-3AD203B41FA5}">
                      <a16:colId xmlns:a16="http://schemas.microsoft.com/office/drawing/2014/main" val="4166019976"/>
                    </a:ext>
                  </a:extLst>
                </a:gridCol>
                <a:gridCol w="584904">
                  <a:extLst>
                    <a:ext uri="{9D8B030D-6E8A-4147-A177-3AD203B41FA5}">
                      <a16:colId xmlns:a16="http://schemas.microsoft.com/office/drawing/2014/main" val="2513983790"/>
                    </a:ext>
                  </a:extLst>
                </a:gridCol>
              </a:tblGrid>
              <a:tr h="517968">
                <a:tc>
                  <a:txBody>
                    <a:bodyPr/>
                    <a:lstStyle/>
                    <a:p>
                      <a:br>
                        <a:rPr lang="en-US">
                          <a:effectLst/>
                          <a:latin typeface="Helvetica" panose="020B0604020202020204" pitchFamily="34" charset="0"/>
                        </a:rPr>
                      </a:br>
                      <a:endParaRPr lang="en-US">
                        <a:effectLst/>
                        <a:latin typeface="Helvetica" panose="020B0604020202020204" pitchFamily="34" charset="0"/>
                      </a:endParaRPr>
                    </a:p>
                  </a:txBody>
                  <a:tcPr marL="34290" marR="34290" marT="34290" marB="34290" anchor="ct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highlight>
                            <a:srgbClr val="E4E3F0"/>
                          </a:highlight>
                          <a:latin typeface="Helvetica Neue"/>
                        </a:rPr>
                        <a:t>1</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2</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3</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4</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5</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extLst>
                  <a:ext uri="{0D108BD9-81ED-4DB2-BD59-A6C34878D82A}">
                    <a16:rowId xmlns:a16="http://schemas.microsoft.com/office/drawing/2014/main" val="2318637687"/>
                  </a:ext>
                </a:extLst>
              </a:tr>
              <a:tr h="525368">
                <a:tc>
                  <a:txBody>
                    <a:bodyPr/>
                    <a:lstStyle/>
                    <a:p>
                      <a:pPr algn="ctr"/>
                      <a:r>
                        <a:rPr lang="en-US">
                          <a:effectLst/>
                          <a:highlight>
                            <a:srgbClr val="E4E3F0"/>
                          </a:highlight>
                          <a:latin typeface="Helvetica Neue"/>
                        </a:rPr>
                        <a:t>1</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A</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B</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C</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D</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E</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6526910"/>
                  </a:ext>
                </a:extLst>
              </a:tr>
              <a:tr h="517968">
                <a:tc>
                  <a:txBody>
                    <a:bodyPr/>
                    <a:lstStyle/>
                    <a:p>
                      <a:pPr algn="ctr"/>
                      <a:r>
                        <a:rPr lang="en-US">
                          <a:effectLst/>
                          <a:highlight>
                            <a:srgbClr val="E4E3F0"/>
                          </a:highlight>
                          <a:latin typeface="Helvetica Neue"/>
                        </a:rPr>
                        <a:t>2</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F</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G</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H</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I/J</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K</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7341699"/>
                  </a:ext>
                </a:extLst>
              </a:tr>
              <a:tr h="525368">
                <a:tc>
                  <a:txBody>
                    <a:bodyPr/>
                    <a:lstStyle/>
                    <a:p>
                      <a:pPr algn="ctr"/>
                      <a:r>
                        <a:rPr lang="en-US">
                          <a:effectLst/>
                          <a:highlight>
                            <a:srgbClr val="E4E3F0"/>
                          </a:highlight>
                          <a:latin typeface="Helvetica Neue"/>
                        </a:rPr>
                        <a:t>3</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L</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M</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N</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O</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P</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0428244"/>
                  </a:ext>
                </a:extLst>
              </a:tr>
              <a:tr h="517968">
                <a:tc>
                  <a:txBody>
                    <a:bodyPr/>
                    <a:lstStyle/>
                    <a:p>
                      <a:pPr algn="ctr"/>
                      <a:r>
                        <a:rPr lang="en-US">
                          <a:effectLst/>
                          <a:highlight>
                            <a:srgbClr val="E4E3F0"/>
                          </a:highlight>
                          <a:latin typeface="Helvetica Neue"/>
                        </a:rPr>
                        <a:t>4</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Q</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R</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S</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T</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U</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4880519"/>
                  </a:ext>
                </a:extLst>
              </a:tr>
              <a:tr h="517968">
                <a:tc>
                  <a:txBody>
                    <a:bodyPr/>
                    <a:lstStyle/>
                    <a:p>
                      <a:pPr algn="ctr"/>
                      <a:r>
                        <a:rPr lang="en-US">
                          <a:effectLst/>
                          <a:highlight>
                            <a:srgbClr val="E4E3F0"/>
                          </a:highlight>
                          <a:latin typeface="Helvetica Neue"/>
                        </a:rPr>
                        <a:t>5</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V</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W</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X</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Y</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Z</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2489482"/>
                  </a:ext>
                </a:extLst>
              </a:tr>
            </a:tbl>
          </a:graphicData>
        </a:graphic>
      </p:graphicFrame>
      <p:graphicFrame>
        <p:nvGraphicFramePr>
          <p:cNvPr id="12" name="Table 11">
            <a:extLst>
              <a:ext uri="{FF2B5EF4-FFF2-40B4-BE49-F238E27FC236}">
                <a16:creationId xmlns:a16="http://schemas.microsoft.com/office/drawing/2014/main" id="{54BB9F0E-65A2-088A-5C4E-8DD41EEC229A}"/>
              </a:ext>
            </a:extLst>
          </p:cNvPr>
          <p:cNvGraphicFramePr>
            <a:graphicFrameLocks noGrp="1"/>
          </p:cNvGraphicFramePr>
          <p:nvPr>
            <p:extLst>
              <p:ext uri="{D42A27DB-BD31-4B8C-83A1-F6EECF244321}">
                <p14:modId xmlns:p14="http://schemas.microsoft.com/office/powerpoint/2010/main" val="1942761777"/>
              </p:ext>
            </p:extLst>
          </p:nvPr>
        </p:nvGraphicFramePr>
        <p:xfrm>
          <a:off x="5333999" y="4438135"/>
          <a:ext cx="6019549" cy="1628277"/>
        </p:xfrm>
        <a:graphic>
          <a:graphicData uri="http://schemas.openxmlformats.org/drawingml/2006/table">
            <a:tbl>
              <a:tblPr bandRow="1">
                <a:tableStyleId>{5C22544A-7EE6-4342-B048-85BDC9FD1C3A}</a:tableStyleId>
              </a:tblPr>
              <a:tblGrid>
                <a:gridCol w="1636919">
                  <a:extLst>
                    <a:ext uri="{9D8B030D-6E8A-4147-A177-3AD203B41FA5}">
                      <a16:colId xmlns:a16="http://schemas.microsoft.com/office/drawing/2014/main" val="340536105"/>
                    </a:ext>
                  </a:extLst>
                </a:gridCol>
                <a:gridCol w="876526">
                  <a:extLst>
                    <a:ext uri="{9D8B030D-6E8A-4147-A177-3AD203B41FA5}">
                      <a16:colId xmlns:a16="http://schemas.microsoft.com/office/drawing/2014/main" val="1898213018"/>
                    </a:ext>
                  </a:extLst>
                </a:gridCol>
                <a:gridCol w="876526">
                  <a:extLst>
                    <a:ext uri="{9D8B030D-6E8A-4147-A177-3AD203B41FA5}">
                      <a16:colId xmlns:a16="http://schemas.microsoft.com/office/drawing/2014/main" val="4222031728"/>
                    </a:ext>
                  </a:extLst>
                </a:gridCol>
                <a:gridCol w="876526">
                  <a:extLst>
                    <a:ext uri="{9D8B030D-6E8A-4147-A177-3AD203B41FA5}">
                      <a16:colId xmlns:a16="http://schemas.microsoft.com/office/drawing/2014/main" val="3115274304"/>
                    </a:ext>
                  </a:extLst>
                </a:gridCol>
                <a:gridCol w="876526">
                  <a:extLst>
                    <a:ext uri="{9D8B030D-6E8A-4147-A177-3AD203B41FA5}">
                      <a16:colId xmlns:a16="http://schemas.microsoft.com/office/drawing/2014/main" val="432922267"/>
                    </a:ext>
                  </a:extLst>
                </a:gridCol>
                <a:gridCol w="876526">
                  <a:extLst>
                    <a:ext uri="{9D8B030D-6E8A-4147-A177-3AD203B41FA5}">
                      <a16:colId xmlns:a16="http://schemas.microsoft.com/office/drawing/2014/main" val="571701243"/>
                    </a:ext>
                  </a:extLst>
                </a:gridCol>
              </a:tblGrid>
              <a:tr h="393837">
                <a:tc>
                  <a:txBody>
                    <a:bodyPr/>
                    <a:lstStyle/>
                    <a:p>
                      <a:pPr algn="ctr"/>
                      <a:r>
                        <a:rPr lang="en-US" dirty="0">
                          <a:effectLst/>
                          <a:highlight>
                            <a:srgbClr val="E4E3F0"/>
                          </a:highlight>
                          <a:latin typeface="Helvetica Neue"/>
                        </a:rPr>
                        <a:t>Letter</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C</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Y</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B</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E</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R</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7321921"/>
                  </a:ext>
                </a:extLst>
              </a:tr>
              <a:tr h="599318">
                <a:tc>
                  <a:txBody>
                    <a:bodyPr/>
                    <a:lstStyle/>
                    <a:p>
                      <a:pPr algn="ctr"/>
                      <a:r>
                        <a:rPr lang="en-US" dirty="0">
                          <a:effectLst/>
                          <a:highlight>
                            <a:srgbClr val="E4E3F0"/>
                          </a:highlight>
                          <a:latin typeface="Helvetica Neue"/>
                        </a:rPr>
                        <a:t>Horizontal coordinate:</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3</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2</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5</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2</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2791546"/>
                  </a:ext>
                </a:extLst>
              </a:tr>
              <a:tr h="599318">
                <a:tc>
                  <a:txBody>
                    <a:bodyPr/>
                    <a:lstStyle/>
                    <a:p>
                      <a:pPr algn="ctr"/>
                      <a:r>
                        <a:rPr lang="en-US" dirty="0">
                          <a:effectLst/>
                          <a:highlight>
                            <a:srgbClr val="E4E3F0"/>
                          </a:highlight>
                          <a:latin typeface="Helvetica Neue"/>
                        </a:rPr>
                        <a:t>Vertical coordinate:</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5</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140853"/>
                  </a:ext>
                </a:extLst>
              </a:tr>
            </a:tbl>
          </a:graphicData>
        </a:graphic>
      </p:graphicFrame>
      <p:graphicFrame>
        <p:nvGraphicFramePr>
          <p:cNvPr id="14" name="Table 13">
            <a:extLst>
              <a:ext uri="{FF2B5EF4-FFF2-40B4-BE49-F238E27FC236}">
                <a16:creationId xmlns:a16="http://schemas.microsoft.com/office/drawing/2014/main" id="{EC55F0FA-4940-4D98-200A-11034173B46A}"/>
              </a:ext>
            </a:extLst>
          </p:cNvPr>
          <p:cNvGraphicFramePr>
            <a:graphicFrameLocks noGrp="1"/>
          </p:cNvGraphicFramePr>
          <p:nvPr>
            <p:extLst>
              <p:ext uri="{D42A27DB-BD31-4B8C-83A1-F6EECF244321}">
                <p14:modId xmlns:p14="http://schemas.microsoft.com/office/powerpoint/2010/main" val="2528709006"/>
              </p:ext>
            </p:extLst>
          </p:nvPr>
        </p:nvGraphicFramePr>
        <p:xfrm>
          <a:off x="4602892" y="2594918"/>
          <a:ext cx="4460539" cy="1523215"/>
        </p:xfrm>
        <a:graphic>
          <a:graphicData uri="http://schemas.openxmlformats.org/drawingml/2006/table">
            <a:tbl>
              <a:tblPr bandRow="1">
                <a:tableStyleId>{5C22544A-7EE6-4342-B048-85BDC9FD1C3A}</a:tableStyleId>
              </a:tblPr>
              <a:tblGrid>
                <a:gridCol w="2154570">
                  <a:extLst>
                    <a:ext uri="{9D8B030D-6E8A-4147-A177-3AD203B41FA5}">
                      <a16:colId xmlns:a16="http://schemas.microsoft.com/office/drawing/2014/main" val="2551024376"/>
                    </a:ext>
                  </a:extLst>
                </a:gridCol>
                <a:gridCol w="2305969">
                  <a:extLst>
                    <a:ext uri="{9D8B030D-6E8A-4147-A177-3AD203B41FA5}">
                      <a16:colId xmlns:a16="http://schemas.microsoft.com/office/drawing/2014/main" val="1429133330"/>
                    </a:ext>
                  </a:extLst>
                </a:gridCol>
              </a:tblGrid>
              <a:tr h="705970">
                <a:tc>
                  <a:txBody>
                    <a:bodyPr/>
                    <a:lstStyle/>
                    <a:p>
                      <a:pPr algn="ctr"/>
                      <a:r>
                        <a:rPr lang="en-US">
                          <a:effectLst/>
                          <a:highlight>
                            <a:srgbClr val="E4E3F0"/>
                          </a:highlight>
                          <a:latin typeface="Helvetica Neue"/>
                        </a:rPr>
                        <a:t>Before encryption:</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CYBER</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1418024"/>
                  </a:ext>
                </a:extLst>
              </a:tr>
              <a:tr h="817245">
                <a:tc>
                  <a:txBody>
                    <a:bodyPr/>
                    <a:lstStyle/>
                    <a:p>
                      <a:pPr algn="ctr"/>
                      <a:r>
                        <a:rPr lang="en-US">
                          <a:effectLst/>
                          <a:highlight>
                            <a:srgbClr val="E4E3F0"/>
                          </a:highlight>
                          <a:latin typeface="Helvetica Neue"/>
                        </a:rPr>
                        <a:t>After encryption:</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31 45 21 51 24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627533"/>
                  </a:ext>
                </a:extLst>
              </a:tr>
            </a:tbl>
          </a:graphicData>
        </a:graphic>
      </p:graphicFrame>
    </p:spTree>
    <p:extLst>
      <p:ext uri="{BB962C8B-B14F-4D97-AF65-F5344CB8AC3E}">
        <p14:creationId xmlns:p14="http://schemas.microsoft.com/office/powerpoint/2010/main" val="2373158492"/>
      </p:ext>
    </p:extLst>
  </p:cSld>
  <p:clrMapOvr>
    <a:masterClrMapping/>
  </p:clrMapOvr>
</p:sld>
</file>

<file path=ppt/theme/theme1.xml><?xml version="1.0" encoding="utf-8"?>
<a:theme xmlns:a="http://schemas.openxmlformats.org/drawingml/2006/main" name="Title ">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ivider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Quot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2bc8fb0-bb69-4480-bfd7-90284ce274ee" xsi:nil="true"/>
    <lcf76f155ced4ddcb4097134ff3c332f xmlns="426b90b3-7645-46cd-a3e8-f8385d48bd7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8AEC0AF27AD4647B91ED55E0EA263F4" ma:contentTypeVersion="14" ma:contentTypeDescription="Create a new document." ma:contentTypeScope="" ma:versionID="50734f6847c919cd0d4da6ee7ae5bf8b">
  <xsd:schema xmlns:xsd="http://www.w3.org/2001/XMLSchema" xmlns:xs="http://www.w3.org/2001/XMLSchema" xmlns:p="http://schemas.microsoft.com/office/2006/metadata/properties" xmlns:ns2="426b90b3-7645-46cd-a3e8-f8385d48bd70" xmlns:ns3="62bc8fb0-bb69-4480-bfd7-90284ce274ee" targetNamespace="http://schemas.microsoft.com/office/2006/metadata/properties" ma:root="true" ma:fieldsID="09f504f88413f4e1945fb5d5b9add4e4" ns2:_="" ns3:_="">
    <xsd:import namespace="426b90b3-7645-46cd-a3e8-f8385d48bd70"/>
    <xsd:import namespace="62bc8fb0-bb69-4480-bfd7-90284ce274e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6b90b3-7645-46cd-a3e8-f8385d48bd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babc9f92-c6fb-43c1-a5b4-65b1067b7748"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2bc8fb0-bb69-4480-bfd7-90284ce274e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7c8967e0-1ed9-4b2d-9dbb-a90e83802df3}" ma:internalName="TaxCatchAll" ma:showField="CatchAllData" ma:web="62bc8fb0-bb69-4480-bfd7-90284ce274e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DD70AA-5638-4EB4-8966-BD62825332DD}">
  <ds:schemaRefs>
    <ds:schemaRef ds:uri="http://schemas.microsoft.com/sharepoint/v3/contenttype/forms"/>
  </ds:schemaRefs>
</ds:datastoreItem>
</file>

<file path=customXml/itemProps2.xml><?xml version="1.0" encoding="utf-8"?>
<ds:datastoreItem xmlns:ds="http://schemas.openxmlformats.org/officeDocument/2006/customXml" ds:itemID="{FB988F6B-7F10-4F65-90A7-6AB59D062B4A}">
  <ds:schemaRefs>
    <ds:schemaRef ds:uri="1bcf6334-5cea-43e0-ad30-d303eca8fe57"/>
    <ds:schemaRef ds:uri="98d9f76e-1946-4df1-928b-da6410fe5930"/>
    <ds:schemaRef ds:uri="dcc682b7-513e-4c22-9fc0-4b2be07a9c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62bc8fb0-bb69-4480-bfd7-90284ce274ee"/>
    <ds:schemaRef ds:uri="426b90b3-7645-46cd-a3e8-f8385d48bd70"/>
  </ds:schemaRefs>
</ds:datastoreItem>
</file>

<file path=customXml/itemProps3.xml><?xml version="1.0" encoding="utf-8"?>
<ds:datastoreItem xmlns:ds="http://schemas.openxmlformats.org/officeDocument/2006/customXml" ds:itemID="{7DFE54D5-FDA6-4CCC-BE3F-822C381804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6b90b3-7645-46cd-a3e8-f8385d48bd70"/>
    <ds:schemaRef ds:uri="62bc8fb0-bb69-4480-bfd7-90284ce274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1289</Words>
  <Application>Microsoft Office PowerPoint</Application>
  <PresentationFormat>Widescreen</PresentationFormat>
  <Paragraphs>269</Paragraphs>
  <Slides>17</Slides>
  <Notes>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17</vt:i4>
      </vt:variant>
    </vt:vector>
  </HeadingPairs>
  <TitlesOfParts>
    <vt:vector size="28" baseType="lpstr">
      <vt:lpstr>Arial</vt:lpstr>
      <vt:lpstr>Calibri</vt:lpstr>
      <vt:lpstr>Courier New</vt:lpstr>
      <vt:lpstr>Helvetica</vt:lpstr>
      <vt:lpstr>Helvetica Neue</vt:lpstr>
      <vt:lpstr>Roboto</vt:lpstr>
      <vt:lpstr>Wingdings</vt:lpstr>
      <vt:lpstr>Title </vt:lpstr>
      <vt:lpstr>Content Slides</vt:lpstr>
      <vt:lpstr>Dividers</vt:lpstr>
      <vt:lpstr>Quotes</vt:lpstr>
      <vt:lpstr>PowerPoint Presentation</vt:lpstr>
      <vt:lpstr>Can you decode the following message?  UIF DMVF JT JO UIF OBNF </vt:lpstr>
      <vt:lpstr>Shift + 1  This Caesar cipher has a shift of 1 character.. The letter ‘A’ becomes a ‘B’.  The letter ‘B’ becomes a ‘C’  The letter ‘C’ becomes a ‘D’  etc… </vt:lpstr>
      <vt:lpstr>Learning objectives</vt:lpstr>
      <vt:lpstr>Code breaking</vt:lpstr>
      <vt:lpstr>Introduction</vt:lpstr>
      <vt:lpstr>Caesar Shift Cipher</vt:lpstr>
      <vt:lpstr>Pigpen Cipher</vt:lpstr>
      <vt:lpstr>Polybius Square</vt:lpstr>
      <vt:lpstr>Transposition Cipher</vt:lpstr>
      <vt:lpstr>The Cryptographer's Curse You find yourself locked in a dimly lit room, surrounded by ancient manuscripts and cryptic symbols. The renowned cryptographer, Professor Phileas Pentagram, has left behind a series of puzzles to help you escape.    </vt:lpstr>
      <vt:lpstr>Reflection  What was the most difficult part of the challenge? How did you solve it?   Why do you think we need to encrypt information?  </vt:lpstr>
      <vt:lpstr>Why is encryption important?</vt:lpstr>
      <vt:lpstr>Extension activity: Secret Agent  Using what you have learnt: Create an encoded message using one of the ciphers. Challenge a classmate to decode your secret message.    </vt:lpstr>
      <vt:lpstr>Learning objectives</vt:lpstr>
      <vt:lpstr>We broke out!  Thanks to your keen analytical skills and teamwork, you’ve successfully deciphered the final code just in time. As you unlock the last clue, a message appears: “You broke out! You’ve outsmarted the cryptic mastermind and broken the curse.” Celebrate your victory and remember, the skills you’ve perfected today are the same ones that keep our digital world safe. Well done!  </vt:lpstr>
      <vt:lpstr>Time's up! Better luck next time  Despite your valiant efforts, the final code remains unsolved, and the cryptic mastermind has outwitted you this time. The cryptographer's room locks securely, and you're left with the lingering mystery of the unbroken ciphers. But don’t be disheartened! Each puzzle you attempted has improved your skills, and with more practice, you'll be ready for any code that comes your way. Remember, every great cryptographer faces challenges – it's part of the journey to mastering the art of code breaking. Better luck next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Crane, Callum</dc:creator>
  <cp:lastModifiedBy>Nick Eagles</cp:lastModifiedBy>
  <cp:revision>209</cp:revision>
  <cp:lastPrinted>2018-11-28T09:26:14Z</cp:lastPrinted>
  <dcterms:created xsi:type="dcterms:W3CDTF">2018-07-13T08:28:25Z</dcterms:created>
  <dcterms:modified xsi:type="dcterms:W3CDTF">2024-06-13T11:07:39Z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0x01010078AEC0AF27AD4647B91ED55E0EA263F4</vt:lpwstr>
  </property>
  <property fmtid="{D5CDD505-2E9C-101B-9397-08002B2CF9AE}" pid="3" name="Order">
    <vt:r8>84600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y fmtid="{D5CDD505-2E9C-101B-9397-08002B2CF9AE}" pid="8" name="MediaServiceImageTags">
    <vt:lpwstr/>
  </property>
</Properties>
</file>