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7" r:id="rId3"/>
    <p:sldMasterId id="2147483661" r:id="rId4"/>
    <p:sldMasterId id="2147483664" r:id="rId5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6858000" cy="9144000"/>
  <p:embeddedFontLs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Khand" panose="020B0604020202020204" charset="0"/>
      <p:regular r:id="rId49"/>
      <p:bold r:id="rId50"/>
    </p:embeddedFont>
    <p:embeddedFont>
      <p:font typeface="Kings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Q4cEx4U1fa8QPQs7yq/jtyfVP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51ps-5vvIQ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0461520.2015.112402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9044/esj.2014.v10n22p%25p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8993408.2019.156895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287324.328736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551/mitpress/5334.001.000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8993408.2020.1866938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02/0013189X015002004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napse.io/papers/2153000380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981-13-5898-2_2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1745691620966789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07/S15327965PLI1104_0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abs/10.1002/tea.20007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7/0022-3514.43.3.45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PUT ON IMAGES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PLAY -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https://www.youtube.com/watch?v=S51ps-5vvIQ</a:t>
            </a:r>
            <a:r>
              <a:rPr lang="en-GB"/>
              <a:t> </a:t>
            </a:r>
            <a:endParaRPr/>
          </a:p>
        </p:txBody>
      </p:sp>
      <p:sp>
        <p:nvSpPr>
          <p:cNvPr id="222" name="Google Shape;22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Curzon, P., McOwan, P., Donohoe, J., Wright, S., &amp; Marsh, W. (2023). Teaching of Concepts. In S. Sentance, E. Barendsen, C. Schulte, &amp; N. R. Howard (Eds.), </a:t>
            </a:r>
            <a:r>
              <a:rPr lang="en-GB" sz="1100" i="1">
                <a:latin typeface="Arial"/>
                <a:ea typeface="Arial"/>
                <a:cs typeface="Arial"/>
                <a:sym typeface="Arial"/>
              </a:rPr>
              <a:t>Computer Science Education: Perspective on Teaching and Learning in School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. Bloomsbury.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Kings"/>
              <a:buNone/>
            </a:pPr>
            <a:r>
              <a:rPr lang="en-GB" sz="1800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Kafai, Y. B., &amp; Burke, Q. (2015). </a:t>
            </a:r>
            <a:r>
              <a:rPr lang="en-GB" sz="1800">
                <a:latin typeface="Kings"/>
                <a:ea typeface="Kings"/>
                <a:cs typeface="Kings"/>
                <a:sym typeface="Kings"/>
              </a:rPr>
              <a:t>Constructionist Gaming: Understanding the Benefits of Making Games for Learning. </a:t>
            </a:r>
            <a:r>
              <a:rPr lang="en-GB" sz="1800" i="1">
                <a:latin typeface="Kings"/>
                <a:ea typeface="Kings"/>
                <a:cs typeface="Kings"/>
                <a:sym typeface="Kings"/>
              </a:rPr>
              <a:t>Educational Psychologist</a:t>
            </a:r>
            <a:r>
              <a:rPr lang="en-GB" sz="1800">
                <a:latin typeface="Kings"/>
                <a:ea typeface="Kings"/>
                <a:cs typeface="Kings"/>
                <a:sym typeface="Kings"/>
              </a:rPr>
              <a:t>, </a:t>
            </a:r>
            <a:r>
              <a:rPr lang="en-GB" sz="1800" i="1">
                <a:latin typeface="Kings"/>
                <a:ea typeface="Kings"/>
                <a:cs typeface="Kings"/>
                <a:sym typeface="Kings"/>
              </a:rPr>
              <a:t>50</a:t>
            </a:r>
            <a:r>
              <a:rPr lang="en-GB" sz="1800">
                <a:latin typeface="Kings"/>
                <a:ea typeface="Kings"/>
                <a:cs typeface="Kings"/>
                <a:sym typeface="Kings"/>
              </a:rPr>
              <a:t>(4), 313–334. </a:t>
            </a:r>
            <a:r>
              <a:rPr lang="en-GB" sz="1800" u="sng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https://doi.org/10.1080/00461520.2015.1124022</a:t>
            </a:r>
            <a:endParaRPr sz="1800">
              <a:latin typeface="Kings"/>
              <a:ea typeface="Kings"/>
              <a:cs typeface="Kings"/>
              <a:sym typeface="King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Kings"/>
              <a:buNone/>
            </a:pPr>
            <a:r>
              <a:rPr lang="en-GB" sz="1800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Zhang, F., &amp; Kaufman, D. (2014). USING VIDEO GAMES IN COMPUTER SCIENCE EDUCATION. </a:t>
            </a:r>
            <a:r>
              <a:rPr lang="en-GB" sz="1800" i="1">
                <a:latin typeface="Kings"/>
                <a:ea typeface="Kings"/>
                <a:cs typeface="Kings"/>
                <a:sym typeface="Kings"/>
              </a:rPr>
              <a:t>European Scientific Journal, ESJ</a:t>
            </a:r>
            <a:r>
              <a:rPr lang="en-GB" sz="1800">
                <a:latin typeface="Kings"/>
                <a:ea typeface="Kings"/>
                <a:cs typeface="Kings"/>
                <a:sym typeface="Kings"/>
              </a:rPr>
              <a:t>, </a:t>
            </a:r>
            <a:r>
              <a:rPr lang="en-GB" sz="1800" i="1">
                <a:latin typeface="Kings"/>
                <a:ea typeface="Kings"/>
                <a:cs typeface="Kings"/>
                <a:sym typeface="Kings"/>
              </a:rPr>
              <a:t>10</a:t>
            </a:r>
            <a:r>
              <a:rPr lang="en-GB" sz="1800">
                <a:latin typeface="Kings"/>
                <a:ea typeface="Kings"/>
                <a:cs typeface="Kings"/>
                <a:sym typeface="Kings"/>
              </a:rPr>
              <a:t>(22), Article 22. </a:t>
            </a:r>
            <a:r>
              <a:rPr lang="en-GB" sz="1800" u="sng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https://doi.org/10.19044/esj.2014.v10n22p%p</a:t>
            </a:r>
            <a:endParaRPr sz="1800">
              <a:latin typeface="Kings"/>
              <a:ea typeface="Kings"/>
              <a:cs typeface="Kings"/>
              <a:sym typeface="King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Kings"/>
              <a:buNone/>
            </a:pPr>
            <a:r>
              <a:rPr lang="en-GB" sz="1800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Grover, S., Jackiw, N., &amp; Lundh, P. (2019). Concepts before coding: non-programming interactives to advance learning of introductory programming concepts in middle school. </a:t>
            </a:r>
            <a:r>
              <a:rPr lang="en-GB" sz="1800" i="1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Computer Science Education</a:t>
            </a:r>
            <a:r>
              <a:rPr lang="en-GB" sz="1800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, </a:t>
            </a:r>
            <a:r>
              <a:rPr lang="en-GB" sz="1800" i="1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29</a:t>
            </a:r>
            <a:r>
              <a:rPr lang="en-GB" sz="1800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</a:rPr>
              <a:t>(2-3), 106–135. </a:t>
            </a:r>
            <a:r>
              <a:rPr lang="en-GB" sz="1800" u="sng">
                <a:solidFill>
                  <a:srgbClr val="4472C4"/>
                </a:solidFill>
                <a:latin typeface="Kings"/>
                <a:ea typeface="Kings"/>
                <a:cs typeface="Kings"/>
                <a:sym typeface="King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https://doi.org/10.1080/08993408.2019.1568955</a:t>
            </a:r>
            <a:endParaRPr sz="1800">
              <a:latin typeface="Kings"/>
              <a:ea typeface="Kings"/>
              <a:cs typeface="Kings"/>
              <a:sym typeface="King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Basawapatna, Ashok, Alexander Repenning, and Mark Savignano. 2019. ‘The Zones of Proximal Flow Tutorial: Designing Computational Thinking Cliffhangers’. In </a:t>
            </a:r>
            <a:r>
              <a:rPr lang="en-GB" i="1"/>
              <a:t>Proceedings of the 50th ACM Technical Symposium on Computer Science Education</a:t>
            </a:r>
            <a:r>
              <a:rPr lang="en-GB"/>
              <a:t>, 428–34. SIGCSE ’19. New York, NY, USA: Association for Computing Machinery.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https://doi.org/10.1145/3287324.3287361</a:t>
            </a:r>
            <a:r>
              <a:rPr lang="en-GB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Egenfeldt-Nielsen, S., Smith, J. H., &amp; Tosca, S. P. (2020). </a:t>
            </a:r>
            <a:r>
              <a:rPr lang="en-GB" i="1"/>
              <a:t>Understanding video games: The essential introduction</a:t>
            </a:r>
            <a:r>
              <a:rPr lang="en-GB"/>
              <a:t> (Fourth edition). Routledge, Taylor &amp; Francis Group.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Gee, J. P. (2007). </a:t>
            </a:r>
            <a:r>
              <a:rPr lang="en-GB" i="1"/>
              <a:t>What Video Games Have to Teach Us About Learning and Literacy: Revised and Updated Edition</a:t>
            </a:r>
            <a:r>
              <a:rPr lang="en-GB"/>
              <a:t> (2nd edition). Palgrave Macmillan.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Bogost, I. (2007). </a:t>
            </a:r>
            <a:r>
              <a:rPr lang="en-GB" i="1"/>
              <a:t>Persuasive Games: The Expressive Power of Videogames</a:t>
            </a:r>
            <a:r>
              <a:rPr lang="en-GB"/>
              <a:t>. The MIT Press.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https://doi.org/10.7551/mitpress/5334.001.0001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Rich, K. M., Franklin, D., Strickland, C., Isaacs, A., &amp; Eatinger, D. (2022). A Learning Trajectory for Variables Based in Computational Thinking Literature: Using Levels of Thinking to Develop Instruction. </a:t>
            </a:r>
            <a:r>
              <a:rPr lang="en-GB" i="1"/>
              <a:t>Computer Science Education</a:t>
            </a:r>
            <a:r>
              <a:rPr lang="en-GB"/>
              <a:t>, </a:t>
            </a:r>
            <a:r>
              <a:rPr lang="en-GB" i="1"/>
              <a:t>32</a:t>
            </a:r>
            <a:r>
              <a:rPr lang="en-GB"/>
              <a:t>(2), 213–234.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https://doi.org/10.1080/08993408.2020.1866938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Screenshot from - </a:t>
            </a:r>
            <a:r>
              <a:rPr lang="en-GB" b="1" i="0">
                <a:solidFill>
                  <a:srgbClr val="333333"/>
                </a:solidFill>
                <a:latin typeface="Khand"/>
                <a:ea typeface="Khand"/>
                <a:cs typeface="Khand"/>
                <a:sym typeface="Khand"/>
              </a:rPr>
              <a:t>Paper Mario: The Thousand-Year Door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Shulman, L. S. (1986) Those Who Understand: Knowledge Growth in Teaching.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Educational Researcher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 15 (2), 4–14. [online]. Available from: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https://doi.org/10.3102/0013189X015002004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Shulman, L. S. (1987) Knowledge and Teaching:Foundations of the New Reform.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Harvard Educational Review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 [online]. Available from: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https://www.scinapse.io/papers/2153000380</a:t>
            </a:r>
            <a:r>
              <a:rPr lang="en-GB"/>
              <a:t> </a:t>
            </a:r>
            <a:endParaRPr/>
          </a:p>
        </p:txBody>
      </p:sp>
      <p:sp>
        <p:nvSpPr>
          <p:cNvPr id="439" name="Google Shape;43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Carlson, J. et al. (2019) ‘The Refined Consensus Model of Pedagogical Content Knowledge in Science Education’, in Anne Hume et al. (eds.)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Repositioning Pedagogical Content Knowledge in Teachers’ Knowledge for Teaching Science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[Online]. Singapore: Springer Nature. pp. 77–94. [online]. Available from: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https://doi.org/10.1007/978-981-13-5898-2_2</a:t>
            </a:r>
            <a:r>
              <a:rPr lang="en-GB"/>
              <a:t> </a:t>
            </a:r>
            <a:endParaRPr/>
          </a:p>
        </p:txBody>
      </p:sp>
      <p:sp>
        <p:nvSpPr>
          <p:cNvPr id="446" name="Google Shape;44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Deci, E. L. &amp; Ryan, R. M. (1985)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Intrinsic Motivation and Self-Determination in Human Behavior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1985th edition. New York: Springer.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Ryan, R. M. &amp; Deci, E. L. (2000) Intrinsic and Extrinsic Motivations: Classic Definitions and New Directions.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Contemporary Educational Psychology 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25, 1 (January 2000), 54–67.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Howard, J. L. et al. (2021) Student Motivation and Associated Outcomes: A Meta-Analysis From Self-Determination Theory.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Perspectives on Psychological Science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 16 (6), 1300–1323. [online]. Available from: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https://doi.org/10.1177/1745691620966789</a:t>
            </a:r>
            <a:r>
              <a:rPr lang="en-GB"/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Ryan, R.M. et al. (2006) The Motivational Pull of Video Games: A Self-Determination Theory Approach.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Motiv Emot 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30, 4 (December 2006), 344–360.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Images from Moby Games</a:t>
            </a:r>
            <a:endParaRPr/>
          </a:p>
        </p:txBody>
      </p:sp>
      <p:sp>
        <p:nvSpPr>
          <p:cNvPr id="237" name="Google Shape;23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lang="en-GB" sz="1200">
                <a:latin typeface="Cambria"/>
                <a:ea typeface="Cambria"/>
                <a:cs typeface="Cambria"/>
                <a:sym typeface="Cambria"/>
              </a:rPr>
              <a:t>Deci, E. L. &amp; Ryan, R. M. (1985) </a:t>
            </a:r>
            <a:r>
              <a:rPr lang="en-GB" sz="1200" i="1">
                <a:latin typeface="Cambria"/>
                <a:ea typeface="Cambria"/>
                <a:cs typeface="Cambria"/>
                <a:sym typeface="Cambria"/>
              </a:rPr>
              <a:t>Intrinsic Motivation and Self-Determination in Human Behavior</a:t>
            </a:r>
            <a:r>
              <a:rPr lang="en-GB" sz="1200">
                <a:latin typeface="Cambria"/>
                <a:ea typeface="Cambria"/>
                <a:cs typeface="Cambria"/>
                <a:sym typeface="Cambria"/>
              </a:rPr>
              <a:t>. 1985th edition. New York: Springer.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Deci, E. L. &amp; Ryan, R. M. (2000) The ‘What’ and ‘Why’ of Goal Pursuits: Human Needs and the Self-Determination of Behavior.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Psychological Inquiry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 11 (4), 227–268. [online]. Available from: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https://doi.org/10.1207/S15327965PLI1104_01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 </a:t>
            </a:r>
            <a:endParaRPr/>
          </a:p>
        </p:txBody>
      </p:sp>
      <p:sp>
        <p:nvSpPr>
          <p:cNvPr id="462" name="Google Shape;46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Loughran, J. et al. (2004) In search of pedagogical content knowledge in science: Developing ways of articulating and documenting professional practice.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Journal of Research in Science Teaching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 41 (4), 370–391. [online]. Available from: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https://onlinelibrary.wiley.com/doi/abs/10.1002/tea.20007</a:t>
            </a:r>
            <a:r>
              <a:rPr lang="en-GB"/>
              <a:t> </a:t>
            </a:r>
            <a:endParaRPr/>
          </a:p>
        </p:txBody>
      </p:sp>
      <p:sp>
        <p:nvSpPr>
          <p:cNvPr id="470" name="Google Shape;4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800"/>
              <a:buFont typeface="Cambria"/>
              <a:buNone/>
            </a:pPr>
            <a:r>
              <a:rPr lang="en-GB" sz="1800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</a:rPr>
              <a:t>Ryan, R. M. (1982) </a:t>
            </a:r>
            <a:r>
              <a:rPr lang="en-GB" sz="1800" u="sng">
                <a:solidFill>
                  <a:srgbClr val="4F81BD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Control and information in the intrapersonal sphere: An extension of cognitive evaluation theory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GB" sz="1800" i="1">
                <a:latin typeface="Cambria"/>
                <a:ea typeface="Cambria"/>
                <a:cs typeface="Cambria"/>
                <a:sym typeface="Cambria"/>
              </a:rPr>
              <a:t>Journal of Personality and Social Psychology</a:t>
            </a:r>
            <a:r>
              <a:rPr lang="en-GB" sz="1800">
                <a:latin typeface="Cambria"/>
                <a:ea typeface="Cambria"/>
                <a:cs typeface="Cambria"/>
                <a:sym typeface="Cambria"/>
              </a:rPr>
              <a:t>. [Online] 43 (3), 450–461.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https://assets.publishing.service.gov.uk/media/5a7c576be5274a1b00423213/PRIMARY_national_curriculum_-_Computing.pdf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-Portrait-Blue">
  <p:cSld name="Cover-Portrait-Blue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8"/>
          <p:cNvSpPr/>
          <p:nvPr/>
        </p:nvSpPr>
        <p:spPr>
          <a:xfrm>
            <a:off x="3142674" y="0"/>
            <a:ext cx="9049325" cy="6858000"/>
          </a:xfrm>
          <a:prstGeom prst="rect">
            <a:avLst/>
          </a:prstGeom>
          <a:solidFill>
            <a:srgbClr val="0A2D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8"/>
          <p:cNvSpPr txBox="1">
            <a:spLocks noGrp="1"/>
          </p:cNvSpPr>
          <p:nvPr>
            <p:ph type="title"/>
          </p:nvPr>
        </p:nvSpPr>
        <p:spPr>
          <a:xfrm>
            <a:off x="3490810" y="5128487"/>
            <a:ext cx="8114824" cy="129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body" idx="1"/>
          </p:nvPr>
        </p:nvSpPr>
        <p:spPr>
          <a:xfrm>
            <a:off x="310718" y="3420775"/>
            <a:ext cx="2476226" cy="90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8"/>
          <p:cNvSpPr txBox="1">
            <a:spLocks noGrp="1"/>
          </p:cNvSpPr>
          <p:nvPr>
            <p:ph type="body" idx="2"/>
          </p:nvPr>
        </p:nvSpPr>
        <p:spPr>
          <a:xfrm>
            <a:off x="310718" y="5128488"/>
            <a:ext cx="249376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A2E4F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body" idx="3"/>
          </p:nvPr>
        </p:nvSpPr>
        <p:spPr>
          <a:xfrm>
            <a:off x="3490811" y="431914"/>
            <a:ext cx="5463183" cy="31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4"/>
          </p:nvPr>
        </p:nvSpPr>
        <p:spPr>
          <a:xfrm>
            <a:off x="3490810" y="75757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body" idx="5"/>
          </p:nvPr>
        </p:nvSpPr>
        <p:spPr>
          <a:xfrm>
            <a:off x="3490810" y="3421064"/>
            <a:ext cx="8114826" cy="8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body" idx="6"/>
          </p:nvPr>
        </p:nvSpPr>
        <p:spPr>
          <a:xfrm>
            <a:off x="3490810" y="4328644"/>
            <a:ext cx="8114826" cy="6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" name="Google Shape;21;p38"/>
          <p:cNvCxnSpPr/>
          <p:nvPr/>
        </p:nvCxnSpPr>
        <p:spPr>
          <a:xfrm>
            <a:off x="3490812" y="4928649"/>
            <a:ext cx="811482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2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2000" y="736"/>
            <a:ext cx="1710000" cy="1302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38"/>
          <p:cNvCxnSpPr/>
          <p:nvPr/>
        </p:nvCxnSpPr>
        <p:spPr>
          <a:xfrm>
            <a:off x="310718" y="4934140"/>
            <a:ext cx="2493762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38"/>
          <p:cNvSpPr>
            <a:spLocks noGrp="1"/>
          </p:cNvSpPr>
          <p:nvPr>
            <p:ph type="pic" idx="7"/>
          </p:nvPr>
        </p:nvSpPr>
        <p:spPr>
          <a:xfrm>
            <a:off x="0" y="-1"/>
            <a:ext cx="3142673" cy="31363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-Blue">
  <p:cSld name="Thank you-Blue"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9316" y="369"/>
            <a:ext cx="1702684" cy="130228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7"/>
          <p:cNvSpPr txBox="1">
            <a:spLocks noGrp="1"/>
          </p:cNvSpPr>
          <p:nvPr>
            <p:ph type="ctrTitle"/>
          </p:nvPr>
        </p:nvSpPr>
        <p:spPr>
          <a:xfrm>
            <a:off x="489622" y="2184934"/>
            <a:ext cx="11231998" cy="105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body" idx="1"/>
          </p:nvPr>
        </p:nvSpPr>
        <p:spPr>
          <a:xfrm>
            <a:off x="489621" y="3419631"/>
            <a:ext cx="11225841" cy="36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body" idx="2"/>
          </p:nvPr>
        </p:nvSpPr>
        <p:spPr>
          <a:xfrm>
            <a:off x="488950" y="3787775"/>
            <a:ext cx="11232668" cy="211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7"/>
          <p:cNvSpPr txBox="1">
            <a:spLocks noGrp="1"/>
          </p:cNvSpPr>
          <p:nvPr>
            <p:ph type="body" idx="3"/>
          </p:nvPr>
        </p:nvSpPr>
        <p:spPr>
          <a:xfrm>
            <a:off x="495777" y="6134101"/>
            <a:ext cx="11225841" cy="368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7" name="Google Shape;11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30" y="651616"/>
            <a:ext cx="1702684" cy="1351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Outcomes-Blue">
  <p:cSld name="Learning Outcomes-Blu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9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9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49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" name="Google Shape;129;p49"/>
          <p:cNvSpPr txBox="1">
            <a:spLocks noGrp="1"/>
          </p:cNvSpPr>
          <p:nvPr>
            <p:ph type="sldNum" idx="12"/>
          </p:nvPr>
        </p:nvSpPr>
        <p:spPr>
          <a:xfrm>
            <a:off x="11125200" y="6567158"/>
            <a:ext cx="637125" cy="29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 List-Blue">
  <p:cSld name="Reference List-Blu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0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0"/>
          <p:cNvSpPr txBox="1">
            <a:spLocks noGrp="1"/>
          </p:cNvSpPr>
          <p:nvPr>
            <p:ph type="body" idx="1"/>
          </p:nvPr>
        </p:nvSpPr>
        <p:spPr>
          <a:xfrm>
            <a:off x="480000" y="1449220"/>
            <a:ext cx="11232000" cy="49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3" name="Google Shape;133;p50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50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Outcomes-Grey">
  <p:cSld name="Learning Outcomes-Grey">
    <p:bg>
      <p:bgPr>
        <a:solidFill>
          <a:srgbClr val="E5EAEC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2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2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D4F"/>
              </a:buClr>
              <a:buSzPts val="2500"/>
              <a:buFont typeface="Arial"/>
              <a:buChar char="•"/>
              <a:defRPr sz="2500" b="0" i="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52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52"/>
          <p:cNvSpPr txBox="1">
            <a:spLocks noGrp="1"/>
          </p:cNvSpPr>
          <p:nvPr>
            <p:ph type="sldNum" idx="12"/>
          </p:nvPr>
        </p:nvSpPr>
        <p:spPr>
          <a:xfrm>
            <a:off x="11125200" y="6567158"/>
            <a:ext cx="637125" cy="29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One Column">
  <p:cSld name="Title-Content-One Column">
    <p:bg>
      <p:bgPr>
        <a:solidFill>
          <a:srgbClr val="E5EA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3"/>
          <p:cNvSpPr txBox="1">
            <a:spLocks noGrp="1"/>
          </p:cNvSpPr>
          <p:nvPr>
            <p:ph type="title"/>
          </p:nvPr>
        </p:nvSpPr>
        <p:spPr>
          <a:xfrm>
            <a:off x="480000" y="179999"/>
            <a:ext cx="11232000" cy="7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3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0" name="Google Shape;150;p53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53"/>
          <p:cNvSpPr txBox="1">
            <a:spLocks noGrp="1"/>
          </p:cNvSpPr>
          <p:nvPr>
            <p:ph type="sldNum" idx="12"/>
          </p:nvPr>
        </p:nvSpPr>
        <p:spPr>
          <a:xfrm>
            <a:off x="11125200" y="6567158"/>
            <a:ext cx="637125" cy="29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Two Columns-Text-Bullets">
  <p:cSld name="Title-Content-Two Columns-Text-Bullets">
    <p:bg>
      <p:bgPr>
        <a:solidFill>
          <a:srgbClr val="E5EAEC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4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4"/>
          <p:cNvSpPr txBox="1">
            <a:spLocks noGrp="1"/>
          </p:cNvSpPr>
          <p:nvPr>
            <p:ph type="body" idx="1"/>
          </p:nvPr>
        </p:nvSpPr>
        <p:spPr>
          <a:xfrm>
            <a:off x="480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 i="0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sp>
        <p:nvSpPr>
          <p:cNvPr id="155" name="Google Shape;155;p54"/>
          <p:cNvSpPr txBox="1">
            <a:spLocks noGrp="1"/>
          </p:cNvSpPr>
          <p:nvPr>
            <p:ph type="body" idx="2"/>
          </p:nvPr>
        </p:nvSpPr>
        <p:spPr>
          <a:xfrm>
            <a:off x="6336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 i="0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cxnSp>
        <p:nvCxnSpPr>
          <p:cNvPr id="156" name="Google Shape;156;p54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54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Two Columns-Bullets">
  <p:cSld name="Title-Content-Two Columns-Bullets">
    <p:bg>
      <p:bgPr>
        <a:solidFill>
          <a:srgbClr val="E5EAEC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5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body" idx="1"/>
          </p:nvPr>
        </p:nvSpPr>
        <p:spPr>
          <a:xfrm>
            <a:off x="480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sp>
        <p:nvSpPr>
          <p:cNvPr id="161" name="Google Shape;161;p55"/>
          <p:cNvSpPr txBox="1">
            <a:spLocks noGrp="1"/>
          </p:cNvSpPr>
          <p:nvPr>
            <p:ph type="body" idx="2"/>
          </p:nvPr>
        </p:nvSpPr>
        <p:spPr>
          <a:xfrm>
            <a:off x="6336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cxnSp>
        <p:nvCxnSpPr>
          <p:cNvPr id="162" name="Google Shape;162;p55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55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Two Columns-Text-Bullets-Image Right">
  <p:cSld name="Title-Content-Two Columns-Text-Bullets-Image Right">
    <p:bg>
      <p:bgPr>
        <a:solidFill>
          <a:srgbClr val="E5EAEC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6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6"/>
          <p:cNvSpPr txBox="1">
            <a:spLocks noGrp="1"/>
          </p:cNvSpPr>
          <p:nvPr>
            <p:ph type="body" idx="1"/>
          </p:nvPr>
        </p:nvSpPr>
        <p:spPr>
          <a:xfrm>
            <a:off x="480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 i="0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sp>
        <p:nvSpPr>
          <p:cNvPr id="167" name="Google Shape;167;p56"/>
          <p:cNvSpPr>
            <a:spLocks noGrp="1"/>
          </p:cNvSpPr>
          <p:nvPr>
            <p:ph type="pic" idx="2"/>
          </p:nvPr>
        </p:nvSpPr>
        <p:spPr>
          <a:xfrm>
            <a:off x="6335667" y="1089025"/>
            <a:ext cx="5376333" cy="486092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68" name="Google Shape;168;p56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p56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Two Columns-Text-Bullets-Image Left">
  <p:cSld name="Title-Content-Two Columns-Text-Bullets-Image Left">
    <p:bg>
      <p:bgPr>
        <a:solidFill>
          <a:srgbClr val="E5EAEC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7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7"/>
          <p:cNvSpPr>
            <a:spLocks noGrp="1"/>
          </p:cNvSpPr>
          <p:nvPr>
            <p:ph type="pic" idx="2"/>
          </p:nvPr>
        </p:nvSpPr>
        <p:spPr>
          <a:xfrm>
            <a:off x="480001" y="1088356"/>
            <a:ext cx="5376333" cy="4860925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57"/>
          <p:cNvSpPr txBox="1">
            <a:spLocks noGrp="1"/>
          </p:cNvSpPr>
          <p:nvPr>
            <p:ph type="body" idx="1"/>
          </p:nvPr>
        </p:nvSpPr>
        <p:spPr>
          <a:xfrm>
            <a:off x="6336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 i="0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cxnSp>
        <p:nvCxnSpPr>
          <p:cNvPr id="174" name="Google Shape;174;p57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5" name="Google Shape;175;p57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Two Columns-Bullets-Image Right">
  <p:cSld name="Title-Content-Two Columns-Bullets-Image Right">
    <p:bg>
      <p:bgPr>
        <a:solidFill>
          <a:srgbClr val="E5EAEC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8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8"/>
          <p:cNvSpPr txBox="1">
            <a:spLocks noGrp="1"/>
          </p:cNvSpPr>
          <p:nvPr>
            <p:ph type="body" idx="1"/>
          </p:nvPr>
        </p:nvSpPr>
        <p:spPr>
          <a:xfrm>
            <a:off x="480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5502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91"/>
              <a:buFont typeface="Courier New"/>
              <a:buChar char="o"/>
              <a:defRPr sz="1991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sp>
        <p:nvSpPr>
          <p:cNvPr id="179" name="Google Shape;179;p58"/>
          <p:cNvSpPr>
            <a:spLocks noGrp="1"/>
          </p:cNvSpPr>
          <p:nvPr>
            <p:ph type="pic" idx="2"/>
          </p:nvPr>
        </p:nvSpPr>
        <p:spPr>
          <a:xfrm>
            <a:off x="6335667" y="1089025"/>
            <a:ext cx="5376333" cy="486092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80" name="Google Shape;180;p58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58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0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406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3pPr>
            <a:lvl4pPr marL="1828800" lvl="3" indent="-406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4pPr>
            <a:lvl5pPr marL="2286000" lvl="4" indent="-406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 sz="2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Two Columns-Bullets-Image Left">
  <p:cSld name="Title-Content-Two Columns-Bullets-Image Left">
    <p:bg>
      <p:bgPr>
        <a:solidFill>
          <a:srgbClr val="E5EAEC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9"/>
          <p:cNvSpPr>
            <a:spLocks noGrp="1"/>
          </p:cNvSpPr>
          <p:nvPr>
            <p:ph type="pic" idx="2"/>
          </p:nvPr>
        </p:nvSpPr>
        <p:spPr>
          <a:xfrm>
            <a:off x="480001" y="1088356"/>
            <a:ext cx="5376333" cy="4860925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59"/>
          <p:cNvSpPr txBox="1">
            <a:spLocks noGrp="1"/>
          </p:cNvSpPr>
          <p:nvPr>
            <p:ph type="body" idx="1"/>
          </p:nvPr>
        </p:nvSpPr>
        <p:spPr>
          <a:xfrm>
            <a:off x="6336000" y="1088721"/>
            <a:ext cx="5376000" cy="486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228600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None/>
              <a:defRPr sz="1792"/>
            </a:lvl6pPr>
            <a:lvl7pPr marL="3200400" lvl="6" indent="-342392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7pPr>
            <a:lvl8pPr marL="3657600" lvl="7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8pPr>
            <a:lvl9pPr marL="4114800" lvl="8" indent="-342391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792"/>
              <a:buChar char="•"/>
              <a:defRPr sz="1792"/>
            </a:lvl9pPr>
          </a:lstStyle>
          <a:p>
            <a:endParaRPr/>
          </a:p>
        </p:txBody>
      </p:sp>
      <p:cxnSp>
        <p:nvCxnSpPr>
          <p:cNvPr id="186" name="Google Shape;186;p59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7" name="Google Shape;187;p59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Imagex1">
  <p:cSld name="Title-Content-Imagex1">
    <p:bg>
      <p:bgPr>
        <a:solidFill>
          <a:srgbClr val="E5EAEC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0"/>
          <p:cNvSpPr txBox="1">
            <a:spLocks noGrp="1"/>
          </p:cNvSpPr>
          <p:nvPr>
            <p:ph type="title"/>
          </p:nvPr>
        </p:nvSpPr>
        <p:spPr>
          <a:xfrm>
            <a:off x="479999" y="180000"/>
            <a:ext cx="11279687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0"/>
          <p:cNvSpPr>
            <a:spLocks noGrp="1"/>
          </p:cNvSpPr>
          <p:nvPr>
            <p:ph type="pic" idx="2"/>
          </p:nvPr>
        </p:nvSpPr>
        <p:spPr>
          <a:xfrm>
            <a:off x="479424" y="1049338"/>
            <a:ext cx="11280263" cy="4758792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60"/>
          <p:cNvSpPr txBox="1">
            <a:spLocks noGrp="1"/>
          </p:cNvSpPr>
          <p:nvPr>
            <p:ph type="body" idx="1"/>
          </p:nvPr>
        </p:nvSpPr>
        <p:spPr>
          <a:xfrm>
            <a:off x="482063" y="5949280"/>
            <a:ext cx="11280263" cy="54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cxnSp>
        <p:nvCxnSpPr>
          <p:cNvPr id="192" name="Google Shape;192;p60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3" name="Google Shape;193;p60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Imagex4">
  <p:cSld name="Title-Content-Imagex4">
    <p:bg>
      <p:bgPr>
        <a:solidFill>
          <a:srgbClr val="E5EAEC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1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8232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1"/>
          <p:cNvSpPr>
            <a:spLocks noGrp="1"/>
          </p:cNvSpPr>
          <p:nvPr>
            <p:ph type="pic" idx="2"/>
          </p:nvPr>
        </p:nvSpPr>
        <p:spPr>
          <a:xfrm>
            <a:off x="480002" y="1088720"/>
            <a:ext cx="5496000" cy="225028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61"/>
          <p:cNvSpPr>
            <a:spLocks noGrp="1"/>
          </p:cNvSpPr>
          <p:nvPr>
            <p:ph type="pic" idx="3"/>
          </p:nvPr>
        </p:nvSpPr>
        <p:spPr>
          <a:xfrm>
            <a:off x="6215999" y="1088720"/>
            <a:ext cx="5499043" cy="225028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61"/>
          <p:cNvSpPr>
            <a:spLocks noGrp="1"/>
          </p:cNvSpPr>
          <p:nvPr>
            <p:ph type="pic" idx="4"/>
          </p:nvPr>
        </p:nvSpPr>
        <p:spPr>
          <a:xfrm>
            <a:off x="480002" y="3519000"/>
            <a:ext cx="5496000" cy="22546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61"/>
          <p:cNvSpPr>
            <a:spLocks noGrp="1"/>
          </p:cNvSpPr>
          <p:nvPr>
            <p:ph type="pic" idx="5"/>
          </p:nvPr>
        </p:nvSpPr>
        <p:spPr>
          <a:xfrm>
            <a:off x="6215999" y="3519000"/>
            <a:ext cx="5499043" cy="22546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61"/>
          <p:cNvSpPr txBox="1">
            <a:spLocks noGrp="1"/>
          </p:cNvSpPr>
          <p:nvPr>
            <p:ph type="body" idx="1"/>
          </p:nvPr>
        </p:nvSpPr>
        <p:spPr>
          <a:xfrm>
            <a:off x="480001" y="5949280"/>
            <a:ext cx="11282324" cy="54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95"/>
              <a:buNone/>
              <a:defRPr sz="1195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96"/>
              <a:buNone/>
              <a:defRPr sz="996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96"/>
              <a:buNone/>
              <a:defRPr sz="896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96"/>
              <a:buNone/>
              <a:defRPr sz="896"/>
            </a:lvl5pPr>
            <a:lvl6pPr marL="2743200" lvl="5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6pPr>
            <a:lvl7pPr marL="3200400" lvl="6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7pPr>
            <a:lvl8pPr marL="3657600" lvl="7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8pPr>
            <a:lvl9pPr marL="4114800" lvl="8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9pPr>
          </a:lstStyle>
          <a:p>
            <a:endParaRPr/>
          </a:p>
        </p:txBody>
      </p:sp>
      <p:cxnSp>
        <p:nvCxnSpPr>
          <p:cNvPr id="201" name="Google Shape;201;p61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202;p61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Content-Imagex6">
  <p:cSld name="Title-Content-Imagex6">
    <p:bg>
      <p:bgPr>
        <a:solidFill>
          <a:srgbClr val="E5EAEC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2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8232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2"/>
          <p:cNvSpPr>
            <a:spLocks noGrp="1"/>
          </p:cNvSpPr>
          <p:nvPr>
            <p:ph type="pic" idx="2"/>
          </p:nvPr>
        </p:nvSpPr>
        <p:spPr>
          <a:xfrm>
            <a:off x="480003" y="1088720"/>
            <a:ext cx="3600028" cy="225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62"/>
          <p:cNvSpPr>
            <a:spLocks noGrp="1"/>
          </p:cNvSpPr>
          <p:nvPr>
            <p:ph type="pic" idx="3"/>
          </p:nvPr>
        </p:nvSpPr>
        <p:spPr>
          <a:xfrm>
            <a:off x="4295986" y="1088720"/>
            <a:ext cx="3603072" cy="225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62"/>
          <p:cNvSpPr>
            <a:spLocks noGrp="1"/>
          </p:cNvSpPr>
          <p:nvPr>
            <p:ph type="pic" idx="4"/>
          </p:nvPr>
        </p:nvSpPr>
        <p:spPr>
          <a:xfrm>
            <a:off x="8111970" y="1088720"/>
            <a:ext cx="3603072" cy="225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62"/>
          <p:cNvSpPr>
            <a:spLocks noGrp="1"/>
          </p:cNvSpPr>
          <p:nvPr>
            <p:ph type="pic" idx="5"/>
          </p:nvPr>
        </p:nvSpPr>
        <p:spPr>
          <a:xfrm>
            <a:off x="480003" y="3519000"/>
            <a:ext cx="3600028" cy="22546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62"/>
          <p:cNvSpPr>
            <a:spLocks noGrp="1"/>
          </p:cNvSpPr>
          <p:nvPr>
            <p:ph type="pic" idx="6"/>
          </p:nvPr>
        </p:nvSpPr>
        <p:spPr>
          <a:xfrm>
            <a:off x="4295986" y="3519000"/>
            <a:ext cx="3603072" cy="22546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62"/>
          <p:cNvSpPr>
            <a:spLocks noGrp="1"/>
          </p:cNvSpPr>
          <p:nvPr>
            <p:ph type="pic" idx="7"/>
          </p:nvPr>
        </p:nvSpPr>
        <p:spPr>
          <a:xfrm>
            <a:off x="8111970" y="3519000"/>
            <a:ext cx="3603072" cy="22546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62"/>
          <p:cNvSpPr txBox="1">
            <a:spLocks noGrp="1"/>
          </p:cNvSpPr>
          <p:nvPr>
            <p:ph type="body" idx="1"/>
          </p:nvPr>
        </p:nvSpPr>
        <p:spPr>
          <a:xfrm>
            <a:off x="480001" y="5949280"/>
            <a:ext cx="11282324" cy="54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95"/>
              <a:buNone/>
              <a:defRPr sz="1195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96"/>
              <a:buNone/>
              <a:defRPr sz="996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96"/>
              <a:buNone/>
              <a:defRPr sz="896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96"/>
              <a:buNone/>
              <a:defRPr sz="896"/>
            </a:lvl5pPr>
            <a:lvl6pPr marL="2743200" lvl="5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6pPr>
            <a:lvl7pPr marL="3200400" lvl="6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7pPr>
            <a:lvl8pPr marL="3657600" lvl="7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8pPr>
            <a:lvl9pPr marL="4114800" lvl="8" indent="-228600" algn="l"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896"/>
              <a:buNone/>
              <a:defRPr sz="896"/>
            </a:lvl9pPr>
          </a:lstStyle>
          <a:p>
            <a:endParaRPr/>
          </a:p>
        </p:txBody>
      </p:sp>
      <p:cxnSp>
        <p:nvCxnSpPr>
          <p:cNvPr id="212" name="Google Shape;212;p62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3" name="Google Shape;213;p62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erence List-Grey">
  <p:cSld name="Reference List-Grey">
    <p:bg>
      <p:bgPr>
        <a:solidFill>
          <a:srgbClr val="E5EAEC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3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E4F"/>
              </a:buClr>
              <a:buSzPts val="3200"/>
              <a:buFont typeface="Calibri"/>
              <a:buNone/>
              <a:defRPr>
                <a:solidFill>
                  <a:srgbClr val="0A2E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63"/>
          <p:cNvSpPr txBox="1">
            <a:spLocks noGrp="1"/>
          </p:cNvSpPr>
          <p:nvPr>
            <p:ph type="body" idx="1"/>
          </p:nvPr>
        </p:nvSpPr>
        <p:spPr>
          <a:xfrm>
            <a:off x="480000" y="1449220"/>
            <a:ext cx="11232000" cy="49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7" name="Google Shape;217;p63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8" name="Google Shape;218;p63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-Portrait-Blue">
  <p:cSld name="Cover-Portrait-Blue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/>
          <p:nvPr/>
        </p:nvSpPr>
        <p:spPr>
          <a:xfrm>
            <a:off x="3142674" y="0"/>
            <a:ext cx="9049325" cy="6858000"/>
          </a:xfrm>
          <a:prstGeom prst="rect">
            <a:avLst/>
          </a:prstGeom>
          <a:solidFill>
            <a:srgbClr val="0A2D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1"/>
          <p:cNvSpPr txBox="1">
            <a:spLocks noGrp="1"/>
          </p:cNvSpPr>
          <p:nvPr>
            <p:ph type="title"/>
          </p:nvPr>
        </p:nvSpPr>
        <p:spPr>
          <a:xfrm>
            <a:off x="3490810" y="5128487"/>
            <a:ext cx="8114824" cy="129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body" idx="1"/>
          </p:nvPr>
        </p:nvSpPr>
        <p:spPr>
          <a:xfrm>
            <a:off x="310718" y="3420775"/>
            <a:ext cx="2476226" cy="90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2"/>
          </p:nvPr>
        </p:nvSpPr>
        <p:spPr>
          <a:xfrm>
            <a:off x="310718" y="5128488"/>
            <a:ext cx="249376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A2E4F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3"/>
          </p:nvPr>
        </p:nvSpPr>
        <p:spPr>
          <a:xfrm>
            <a:off x="3490811" y="431914"/>
            <a:ext cx="5463183" cy="31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body" idx="4"/>
          </p:nvPr>
        </p:nvSpPr>
        <p:spPr>
          <a:xfrm>
            <a:off x="3490810" y="75757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body" idx="5"/>
          </p:nvPr>
        </p:nvSpPr>
        <p:spPr>
          <a:xfrm>
            <a:off x="3490810" y="3421064"/>
            <a:ext cx="8114826" cy="8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body" idx="6"/>
          </p:nvPr>
        </p:nvSpPr>
        <p:spPr>
          <a:xfrm>
            <a:off x="3490810" y="4328644"/>
            <a:ext cx="8114826" cy="6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" name="Google Shape;43;p41"/>
          <p:cNvCxnSpPr/>
          <p:nvPr/>
        </p:nvCxnSpPr>
        <p:spPr>
          <a:xfrm>
            <a:off x="3490812" y="4928649"/>
            <a:ext cx="811482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" name="Google Shape;44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2000" y="736"/>
            <a:ext cx="1710000" cy="1302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41"/>
          <p:cNvCxnSpPr/>
          <p:nvPr/>
        </p:nvCxnSpPr>
        <p:spPr>
          <a:xfrm>
            <a:off x="310718" y="4934140"/>
            <a:ext cx="2493762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41"/>
          <p:cNvSpPr>
            <a:spLocks noGrp="1"/>
          </p:cNvSpPr>
          <p:nvPr>
            <p:ph type="pic" idx="7"/>
          </p:nvPr>
        </p:nvSpPr>
        <p:spPr>
          <a:xfrm>
            <a:off x="0" y="-1"/>
            <a:ext cx="3142673" cy="31363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-Portrait-Grey">
  <p:cSld name="Cover-Portrait-Grey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/>
          <p:nvPr/>
        </p:nvSpPr>
        <p:spPr>
          <a:xfrm>
            <a:off x="3142674" y="0"/>
            <a:ext cx="9049325" cy="6857260"/>
          </a:xfrm>
          <a:prstGeom prst="rect">
            <a:avLst/>
          </a:prstGeom>
          <a:solidFill>
            <a:srgbClr val="E5EA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2"/>
          <p:cNvSpPr txBox="1">
            <a:spLocks noGrp="1"/>
          </p:cNvSpPr>
          <p:nvPr>
            <p:ph type="title"/>
          </p:nvPr>
        </p:nvSpPr>
        <p:spPr>
          <a:xfrm>
            <a:off x="3490810" y="5128487"/>
            <a:ext cx="8114824" cy="129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B2D4F"/>
              </a:buClr>
              <a:buSzPts val="3600"/>
              <a:buFont typeface="Calibri"/>
              <a:buNone/>
              <a:defRPr sz="3600">
                <a:solidFill>
                  <a:srgbClr val="0B2D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0" name="Google Shape;50;p42"/>
          <p:cNvCxnSpPr/>
          <p:nvPr/>
        </p:nvCxnSpPr>
        <p:spPr>
          <a:xfrm>
            <a:off x="3490812" y="4928649"/>
            <a:ext cx="8114824" cy="0"/>
          </a:xfrm>
          <a:prstGeom prst="straightConnector1">
            <a:avLst/>
          </a:prstGeom>
          <a:noFill/>
          <a:ln w="19050" cap="flat" cmpd="sng">
            <a:solidFill>
              <a:srgbClr val="0B2D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42"/>
          <p:cNvSpPr txBox="1">
            <a:spLocks noGrp="1"/>
          </p:cNvSpPr>
          <p:nvPr>
            <p:ph type="body" idx="1"/>
          </p:nvPr>
        </p:nvSpPr>
        <p:spPr>
          <a:xfrm>
            <a:off x="3490810" y="4328644"/>
            <a:ext cx="8114826" cy="6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body" idx="2"/>
          </p:nvPr>
        </p:nvSpPr>
        <p:spPr>
          <a:xfrm>
            <a:off x="3490810" y="3421064"/>
            <a:ext cx="8114826" cy="8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42" descr="King's College Lond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2000" y="736"/>
            <a:ext cx="1710000" cy="130228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2"/>
          <p:cNvSpPr txBox="1">
            <a:spLocks noGrp="1"/>
          </p:cNvSpPr>
          <p:nvPr>
            <p:ph type="body" idx="3"/>
          </p:nvPr>
        </p:nvSpPr>
        <p:spPr>
          <a:xfrm>
            <a:off x="3490810" y="75757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rgbClr val="0B2D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body" idx="4"/>
          </p:nvPr>
        </p:nvSpPr>
        <p:spPr>
          <a:xfrm>
            <a:off x="3490811" y="431914"/>
            <a:ext cx="5463183" cy="31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0B2D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body" idx="5"/>
          </p:nvPr>
        </p:nvSpPr>
        <p:spPr>
          <a:xfrm>
            <a:off x="310718" y="5128488"/>
            <a:ext cx="249376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A2E4F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" name="Google Shape;57;p42"/>
          <p:cNvCxnSpPr/>
          <p:nvPr/>
        </p:nvCxnSpPr>
        <p:spPr>
          <a:xfrm>
            <a:off x="310718" y="4934140"/>
            <a:ext cx="2493762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42"/>
          <p:cNvSpPr txBox="1">
            <a:spLocks noGrp="1"/>
          </p:cNvSpPr>
          <p:nvPr>
            <p:ph type="body" idx="6"/>
          </p:nvPr>
        </p:nvSpPr>
        <p:spPr>
          <a:xfrm>
            <a:off x="310718" y="3420775"/>
            <a:ext cx="2476226" cy="90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>
            <a:spLocks noGrp="1"/>
          </p:cNvSpPr>
          <p:nvPr>
            <p:ph type="pic" idx="7"/>
          </p:nvPr>
        </p:nvSpPr>
        <p:spPr>
          <a:xfrm>
            <a:off x="0" y="-1"/>
            <a:ext cx="3142673" cy="31363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-Image-Grey">
  <p:cSld name="Cover-Image-Grey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3"/>
          <p:cNvSpPr/>
          <p:nvPr/>
        </p:nvSpPr>
        <p:spPr>
          <a:xfrm>
            <a:off x="3142674" y="0"/>
            <a:ext cx="9049325" cy="6858000"/>
          </a:xfrm>
          <a:prstGeom prst="rect">
            <a:avLst/>
          </a:prstGeom>
          <a:solidFill>
            <a:srgbClr val="E5EA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3490810" y="5128487"/>
            <a:ext cx="8114824" cy="129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B2D4F"/>
              </a:buClr>
              <a:buSzPts val="3600"/>
              <a:buFont typeface="Calibri"/>
              <a:buNone/>
              <a:defRPr sz="3600">
                <a:solidFill>
                  <a:srgbClr val="0B2D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43"/>
          <p:cNvCxnSpPr/>
          <p:nvPr/>
        </p:nvCxnSpPr>
        <p:spPr>
          <a:xfrm>
            <a:off x="3490812" y="4928649"/>
            <a:ext cx="8114824" cy="0"/>
          </a:xfrm>
          <a:prstGeom prst="straightConnector1">
            <a:avLst/>
          </a:prstGeom>
          <a:noFill/>
          <a:ln w="19050" cap="flat" cmpd="sng">
            <a:solidFill>
              <a:srgbClr val="0B2D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43"/>
          <p:cNvSpPr txBox="1">
            <a:spLocks noGrp="1"/>
          </p:cNvSpPr>
          <p:nvPr>
            <p:ph type="body" idx="1"/>
          </p:nvPr>
        </p:nvSpPr>
        <p:spPr>
          <a:xfrm>
            <a:off x="3490810" y="4328644"/>
            <a:ext cx="8114826" cy="6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body" idx="2"/>
          </p:nvPr>
        </p:nvSpPr>
        <p:spPr>
          <a:xfrm>
            <a:off x="3490810" y="3421064"/>
            <a:ext cx="8114826" cy="8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0B2D4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body" idx="3"/>
          </p:nvPr>
        </p:nvSpPr>
        <p:spPr>
          <a:xfrm>
            <a:off x="3490810" y="183049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B2D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4"/>
          </p:nvPr>
        </p:nvSpPr>
        <p:spPr>
          <a:xfrm>
            <a:off x="3490812" y="1313759"/>
            <a:ext cx="5463182" cy="49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rgbClr val="0B2D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43" descr="King's College Lond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2000" y="736"/>
            <a:ext cx="1710000" cy="130228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3"/>
          <p:cNvSpPr txBox="1">
            <a:spLocks noGrp="1"/>
          </p:cNvSpPr>
          <p:nvPr>
            <p:ph type="body" idx="5"/>
          </p:nvPr>
        </p:nvSpPr>
        <p:spPr>
          <a:xfrm>
            <a:off x="3490810" y="75757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rgbClr val="0B2D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body" idx="6"/>
          </p:nvPr>
        </p:nvSpPr>
        <p:spPr>
          <a:xfrm>
            <a:off x="3490811" y="431914"/>
            <a:ext cx="5463183" cy="31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0B2D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>
            <a:spLocks noGrp="1"/>
          </p:cNvSpPr>
          <p:nvPr>
            <p:ph type="pic" idx="7"/>
          </p:nvPr>
        </p:nvSpPr>
        <p:spPr>
          <a:xfrm>
            <a:off x="-1" y="0"/>
            <a:ext cx="314267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-Grey">
  <p:cSld name="Thank you-Grey">
    <p:bg>
      <p:bgPr>
        <a:solidFill>
          <a:srgbClr val="E5EAEC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9316" y="369"/>
            <a:ext cx="1702684" cy="130228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4"/>
          <p:cNvSpPr txBox="1">
            <a:spLocks noGrp="1"/>
          </p:cNvSpPr>
          <p:nvPr>
            <p:ph type="ctrTitle"/>
          </p:nvPr>
        </p:nvSpPr>
        <p:spPr>
          <a:xfrm>
            <a:off x="489622" y="2184934"/>
            <a:ext cx="11231998" cy="105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4500"/>
              <a:buFont typeface="Calibri"/>
              <a:buNone/>
              <a:defRPr sz="4500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body" idx="1"/>
          </p:nvPr>
        </p:nvSpPr>
        <p:spPr>
          <a:xfrm>
            <a:off x="489621" y="3419631"/>
            <a:ext cx="11225841" cy="36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600"/>
              <a:buFont typeface="Arial"/>
              <a:buNone/>
              <a:defRPr sz="1600" b="1">
                <a:solidFill>
                  <a:srgbClr val="0A2D50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body" idx="2"/>
          </p:nvPr>
        </p:nvSpPr>
        <p:spPr>
          <a:xfrm>
            <a:off x="488950" y="3787775"/>
            <a:ext cx="11232668" cy="211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600"/>
              <a:buFont typeface="Arial"/>
              <a:buNone/>
              <a:defRPr sz="1600">
                <a:solidFill>
                  <a:srgbClr val="0A2D50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body" idx="3"/>
          </p:nvPr>
        </p:nvSpPr>
        <p:spPr>
          <a:xfrm>
            <a:off x="495777" y="6134101"/>
            <a:ext cx="11225841" cy="368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0A2D50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30" y="651616"/>
            <a:ext cx="1702684" cy="1351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ecklist">
  <p:cSld name="Checklist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5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D4F"/>
              </a:buClr>
              <a:buSzPts val="2500"/>
              <a:buFont typeface="Arial"/>
              <a:buChar char="•"/>
              <a:defRPr sz="2500" b="1" i="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55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2" name="Google Shape;82;p45"/>
          <p:cNvCxnSpPr/>
          <p:nvPr/>
        </p:nvCxnSpPr>
        <p:spPr>
          <a:xfrm>
            <a:off x="480001" y="909220"/>
            <a:ext cx="11232000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-Portrait-Blue">
  <p:cSld name="Cover-Portrait-Blue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/>
          <p:nvPr/>
        </p:nvSpPr>
        <p:spPr>
          <a:xfrm>
            <a:off x="3142674" y="0"/>
            <a:ext cx="9049325" cy="6858000"/>
          </a:xfrm>
          <a:prstGeom prst="rect">
            <a:avLst/>
          </a:prstGeom>
          <a:solidFill>
            <a:srgbClr val="0A2D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7"/>
          <p:cNvSpPr txBox="1">
            <a:spLocks noGrp="1"/>
          </p:cNvSpPr>
          <p:nvPr>
            <p:ph type="title"/>
          </p:nvPr>
        </p:nvSpPr>
        <p:spPr>
          <a:xfrm>
            <a:off x="3490810" y="5128487"/>
            <a:ext cx="8114824" cy="129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body" idx="1"/>
          </p:nvPr>
        </p:nvSpPr>
        <p:spPr>
          <a:xfrm>
            <a:off x="310718" y="3420775"/>
            <a:ext cx="2476226" cy="90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2"/>
          </p:nvPr>
        </p:nvSpPr>
        <p:spPr>
          <a:xfrm>
            <a:off x="310718" y="5128488"/>
            <a:ext cx="249376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A2E4F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3"/>
          </p:nvPr>
        </p:nvSpPr>
        <p:spPr>
          <a:xfrm>
            <a:off x="3490811" y="431914"/>
            <a:ext cx="5463183" cy="31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4"/>
          </p:nvPr>
        </p:nvSpPr>
        <p:spPr>
          <a:xfrm>
            <a:off x="3490810" y="75757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body" idx="5"/>
          </p:nvPr>
        </p:nvSpPr>
        <p:spPr>
          <a:xfrm>
            <a:off x="3490810" y="3421064"/>
            <a:ext cx="8114826" cy="8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6"/>
          </p:nvPr>
        </p:nvSpPr>
        <p:spPr>
          <a:xfrm>
            <a:off x="3490810" y="4328644"/>
            <a:ext cx="8114826" cy="6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5" name="Google Shape;95;p37"/>
          <p:cNvCxnSpPr/>
          <p:nvPr/>
        </p:nvCxnSpPr>
        <p:spPr>
          <a:xfrm>
            <a:off x="3490812" y="4928649"/>
            <a:ext cx="811482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6" name="Google Shape;9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2000" y="736"/>
            <a:ext cx="1710000" cy="1302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37"/>
          <p:cNvCxnSpPr/>
          <p:nvPr/>
        </p:nvCxnSpPr>
        <p:spPr>
          <a:xfrm>
            <a:off x="310718" y="4934140"/>
            <a:ext cx="2493762" cy="0"/>
          </a:xfrm>
          <a:prstGeom prst="straightConnector1">
            <a:avLst/>
          </a:prstGeom>
          <a:noFill/>
          <a:ln w="19050" cap="flat" cmpd="sng">
            <a:solidFill>
              <a:srgbClr val="0A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37"/>
          <p:cNvSpPr>
            <a:spLocks noGrp="1"/>
          </p:cNvSpPr>
          <p:nvPr>
            <p:ph type="pic" idx="7"/>
          </p:nvPr>
        </p:nvSpPr>
        <p:spPr>
          <a:xfrm>
            <a:off x="0" y="-1"/>
            <a:ext cx="3142673" cy="31363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-Image-Blue">
  <p:cSld name="Cover-Image-Blue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6"/>
          <p:cNvSpPr/>
          <p:nvPr/>
        </p:nvSpPr>
        <p:spPr>
          <a:xfrm>
            <a:off x="3142674" y="0"/>
            <a:ext cx="9049325" cy="6858000"/>
          </a:xfrm>
          <a:prstGeom prst="rect">
            <a:avLst/>
          </a:prstGeom>
          <a:solidFill>
            <a:srgbClr val="0A2D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6"/>
          <p:cNvSpPr txBox="1">
            <a:spLocks noGrp="1"/>
          </p:cNvSpPr>
          <p:nvPr>
            <p:ph type="title"/>
          </p:nvPr>
        </p:nvSpPr>
        <p:spPr>
          <a:xfrm>
            <a:off x="3490810" y="5128487"/>
            <a:ext cx="8114824" cy="129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2" name="Google Shape;102;p46"/>
          <p:cNvCxnSpPr/>
          <p:nvPr/>
        </p:nvCxnSpPr>
        <p:spPr>
          <a:xfrm>
            <a:off x="3490812" y="4928649"/>
            <a:ext cx="8114824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46"/>
          <p:cNvSpPr txBox="1">
            <a:spLocks noGrp="1"/>
          </p:cNvSpPr>
          <p:nvPr>
            <p:ph type="body" idx="1"/>
          </p:nvPr>
        </p:nvSpPr>
        <p:spPr>
          <a:xfrm>
            <a:off x="3490810" y="4328644"/>
            <a:ext cx="8114826" cy="6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6"/>
          <p:cNvSpPr txBox="1">
            <a:spLocks noGrp="1"/>
          </p:cNvSpPr>
          <p:nvPr>
            <p:ph type="body" idx="2"/>
          </p:nvPr>
        </p:nvSpPr>
        <p:spPr>
          <a:xfrm>
            <a:off x="3490810" y="3421064"/>
            <a:ext cx="8114826" cy="8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6"/>
          <p:cNvSpPr txBox="1">
            <a:spLocks noGrp="1"/>
          </p:cNvSpPr>
          <p:nvPr>
            <p:ph type="body" idx="3"/>
          </p:nvPr>
        </p:nvSpPr>
        <p:spPr>
          <a:xfrm>
            <a:off x="3490810" y="183049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6"/>
          <p:cNvSpPr txBox="1">
            <a:spLocks noGrp="1"/>
          </p:cNvSpPr>
          <p:nvPr>
            <p:ph type="body" idx="4"/>
          </p:nvPr>
        </p:nvSpPr>
        <p:spPr>
          <a:xfrm>
            <a:off x="3490812" y="1313759"/>
            <a:ext cx="5463182" cy="49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7" name="Google Shape;107;p46" descr="King's College Lond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2000" y="736"/>
            <a:ext cx="1710000" cy="130228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6"/>
          <p:cNvSpPr txBox="1">
            <a:spLocks noGrp="1"/>
          </p:cNvSpPr>
          <p:nvPr>
            <p:ph type="body" idx="5"/>
          </p:nvPr>
        </p:nvSpPr>
        <p:spPr>
          <a:xfrm>
            <a:off x="3490810" y="757570"/>
            <a:ext cx="5463183" cy="33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body" idx="6"/>
          </p:nvPr>
        </p:nvSpPr>
        <p:spPr>
          <a:xfrm>
            <a:off x="3490811" y="431914"/>
            <a:ext cx="5463183" cy="31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46"/>
          <p:cNvSpPr>
            <a:spLocks noGrp="1"/>
          </p:cNvSpPr>
          <p:nvPr>
            <p:ph type="pic" idx="7"/>
          </p:nvPr>
        </p:nvSpPr>
        <p:spPr>
          <a:xfrm>
            <a:off x="-1" y="0"/>
            <a:ext cx="314267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8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48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48"/>
          <p:cNvSpPr txBox="1"/>
          <p:nvPr/>
        </p:nvSpPr>
        <p:spPr>
          <a:xfrm>
            <a:off x="480000" y="6498000"/>
            <a:ext cx="126751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200"/>
              <a:buFont typeface="Arial"/>
              <a:buNone/>
            </a:pPr>
            <a:r>
              <a:rPr lang="en-GB"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DD/Month/YYYY</a:t>
            </a:r>
            <a:endParaRPr/>
          </a:p>
        </p:txBody>
      </p:sp>
      <p:sp>
        <p:nvSpPr>
          <p:cNvPr id="122" name="Google Shape;122;p48"/>
          <p:cNvSpPr txBox="1"/>
          <p:nvPr/>
        </p:nvSpPr>
        <p:spPr>
          <a:xfrm>
            <a:off x="1818639" y="6498000"/>
            <a:ext cx="273304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200"/>
              <a:buFont typeface="Arial"/>
              <a:buNone/>
            </a:pPr>
            <a:r>
              <a:rPr lang="en-GB"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Professor/Dr:</a:t>
            </a:r>
            <a:endParaRPr/>
          </a:p>
        </p:txBody>
      </p:sp>
      <p:sp>
        <p:nvSpPr>
          <p:cNvPr id="123" name="Google Shape;123;p48"/>
          <p:cNvSpPr txBox="1"/>
          <p:nvPr/>
        </p:nvSpPr>
        <p:spPr>
          <a:xfrm>
            <a:off x="4622801" y="6498001"/>
            <a:ext cx="643127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200"/>
              <a:buFont typeface="Arial"/>
              <a:buNone/>
            </a:pPr>
            <a:r>
              <a:rPr lang="en-GB"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Topic title:</a:t>
            </a:r>
            <a:endParaRPr sz="12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8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1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0A2D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51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51"/>
          <p:cNvSpPr txBox="1"/>
          <p:nvPr/>
        </p:nvSpPr>
        <p:spPr>
          <a:xfrm>
            <a:off x="480000" y="6498000"/>
            <a:ext cx="126751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200"/>
              <a:buFont typeface="Arial"/>
              <a:buNone/>
            </a:pPr>
            <a:r>
              <a:rPr lang="en-GB" sz="1200" b="0" i="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rPr>
              <a:t>DD/Month/YYYY</a:t>
            </a:r>
            <a:endParaRPr/>
          </a:p>
        </p:txBody>
      </p:sp>
      <p:sp>
        <p:nvSpPr>
          <p:cNvPr id="139" name="Google Shape;139;p51"/>
          <p:cNvSpPr txBox="1"/>
          <p:nvPr/>
        </p:nvSpPr>
        <p:spPr>
          <a:xfrm>
            <a:off x="1818639" y="6498000"/>
            <a:ext cx="273304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200"/>
              <a:buFont typeface="Arial"/>
              <a:buNone/>
            </a:pPr>
            <a:r>
              <a:rPr lang="en-GB" sz="1200" b="0" i="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rPr>
              <a:t>Professor/Dr:</a:t>
            </a:r>
            <a:endParaRPr/>
          </a:p>
        </p:txBody>
      </p:sp>
      <p:sp>
        <p:nvSpPr>
          <p:cNvPr id="140" name="Google Shape;140;p51"/>
          <p:cNvSpPr txBox="1"/>
          <p:nvPr/>
        </p:nvSpPr>
        <p:spPr>
          <a:xfrm>
            <a:off x="4622801" y="6498001"/>
            <a:ext cx="643127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1200"/>
              <a:buFont typeface="Arial"/>
              <a:buNone/>
            </a:pPr>
            <a:r>
              <a:rPr lang="en-GB" sz="1200" b="0" i="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rPr>
              <a:t>Topic title:</a:t>
            </a:r>
            <a:endParaRPr sz="1200" b="0" i="0">
              <a:solidFill>
                <a:srgbClr val="0A2E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1"/>
          <p:cNvSpPr txBox="1">
            <a:spLocks noGrp="1"/>
          </p:cNvSpPr>
          <p:nvPr>
            <p:ph type="sldNum" idx="12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A2E4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"/>
          <p:cNvSpPr txBox="1">
            <a:spLocks noGrp="1"/>
          </p:cNvSpPr>
          <p:nvPr>
            <p:ph type="title"/>
          </p:nvPr>
        </p:nvSpPr>
        <p:spPr>
          <a:xfrm>
            <a:off x="3433268" y="3136388"/>
            <a:ext cx="8568231" cy="232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GB"/>
              <a:t>How are commercial video games used by teachers to support primary aged pupils’ learning of programming concepts?</a:t>
            </a:r>
            <a:endParaRPr/>
          </a:p>
        </p:txBody>
      </p:sp>
      <p:sp>
        <p:nvSpPr>
          <p:cNvPr id="225" name="Google Shape;225;p1"/>
          <p:cNvSpPr txBox="1">
            <a:spLocks noGrp="1"/>
          </p:cNvSpPr>
          <p:nvPr>
            <p:ph type="body" idx="1"/>
          </p:nvPr>
        </p:nvSpPr>
        <p:spPr>
          <a:xfrm>
            <a:off x="310718" y="3523645"/>
            <a:ext cx="2476226" cy="90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/>
              <a:t>Neil Rickus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/>
              <a:t>King’s College, London</a:t>
            </a:r>
            <a:endParaRPr/>
          </a:p>
        </p:txBody>
      </p:sp>
      <p:sp>
        <p:nvSpPr>
          <p:cNvPr id="226" name="Google Shape;226;p1"/>
          <p:cNvSpPr txBox="1">
            <a:spLocks noGrp="1"/>
          </p:cNvSpPr>
          <p:nvPr>
            <p:ph type="body" idx="2"/>
          </p:nvPr>
        </p:nvSpPr>
        <p:spPr>
          <a:xfrm>
            <a:off x="310718" y="5128488"/>
            <a:ext cx="2493762" cy="147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/>
              <a:t>Email - neil.rickus@kcl.ac.uk</a:t>
            </a: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/>
              <a:t>Twitter / X - @computingchamps</a:t>
            </a:r>
            <a:endParaRPr sz="2000"/>
          </a:p>
        </p:txBody>
      </p:sp>
      <p:pic>
        <p:nvPicPr>
          <p:cNvPr id="227" name="Google Shape;227;p1" descr="A person wearing glasses smiling&#10;&#10;Description automatically generated"/>
          <p:cNvPicPr preferRelativeResize="0">
            <a:picLocks noGrp="1"/>
          </p:cNvPicPr>
          <p:nvPr>
            <p:ph type="pic" idx="7"/>
          </p:nvPr>
        </p:nvPicPr>
        <p:blipFill rotWithShape="1">
          <a:blip r:embed="rId3">
            <a:alphaModFix/>
          </a:blip>
          <a:srcRect t="101" b="100"/>
          <a:stretch/>
        </p:blipFill>
        <p:spPr>
          <a:xfrm>
            <a:off x="0" y="-1"/>
            <a:ext cx="3142673" cy="3136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Over to you…</a:t>
            </a:r>
            <a:endParaRPr/>
          </a:p>
        </p:txBody>
      </p:sp>
      <p:sp>
        <p:nvSpPr>
          <p:cNvPr id="312" name="Google Shape;312;p10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Why might teachers use commercial, off-the-shelf (COTS) video games to support primary aged pupils’ learning of programming concepts?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Why might teachers </a:t>
            </a:r>
            <a:r>
              <a:rPr lang="en-GB" b="1"/>
              <a:t>not </a:t>
            </a:r>
            <a:r>
              <a:rPr lang="en-GB"/>
              <a:t>use commercial, off-the-shelf (COTS) video games to support primary aged pupils’ learning of programming concepts?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Write your thoughts on Post-it notes (one idea per Post-it note) and stick them on the relevant sheet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Why use COTS video games?</a:t>
            </a:r>
            <a:endParaRPr/>
          </a:p>
        </p:txBody>
      </p:sp>
      <p:sp>
        <p:nvSpPr>
          <p:cNvPr id="319" name="Google Shape;319;p11"/>
          <p:cNvSpPr txBox="1">
            <a:spLocks noGrp="1"/>
          </p:cNvSpPr>
          <p:nvPr>
            <p:ph type="body" idx="1"/>
          </p:nvPr>
        </p:nvSpPr>
        <p:spPr>
          <a:xfrm>
            <a:off x="838200" y="1229711"/>
            <a:ext cx="10515600" cy="562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COTS video games deliver benefits in school (Kafai &amp; Burke, 2015)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Increased engagement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Attitudes towards computing</a:t>
            </a:r>
            <a:endParaRPr/>
          </a:p>
          <a:p>
            <a:pPr marL="539750" lvl="1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Carefully selected video games have the potential to support pupils learning to program (Zhang &amp; Kaufman, 2014)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Using appropriate pedagogical techniques – e.g. linking concrete elements in the game to abstract programming concepts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>
                <a:solidFill>
                  <a:srgbClr val="0A2D5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GB"/>
              <a:t>“Games, from pencil and paper to video games, can teach concepts embedded within them” (Curzon et al, 2023, p. 156)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"/>
          <p:cNvSpPr txBox="1">
            <a:spLocks noGrp="1"/>
          </p:cNvSpPr>
          <p:nvPr>
            <p:ph type="title"/>
          </p:nvPr>
        </p:nvSpPr>
        <p:spPr>
          <a:xfrm>
            <a:off x="480000" y="21653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Related literature – Rapid review</a:t>
            </a:r>
            <a:endParaRPr/>
          </a:p>
        </p:txBody>
      </p:sp>
      <p:sp>
        <p:nvSpPr>
          <p:cNvPr id="325" name="Google Shape;325;p12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Identified 12 studies related to school aged children 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Three main themes were evident: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Students making their own version of a commercial video game they have played / viewed. n = 6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Parts of a commercial video game used to develop students’ knowledge and understanding of programming concepts. n = 3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Commercial video games of interest to students used as a stimulus to program their own games. n  = 3 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Related literature – Rapid review – Example </a:t>
            </a:r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body" idx="1"/>
          </p:nvPr>
        </p:nvSpPr>
        <p:spPr>
          <a:xfrm>
            <a:off x="838200" y="1208690"/>
            <a:ext cx="6973957" cy="547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/>
              <a:t>Grover et al (2019)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/>
              <a:t>Unplugged activity to introduce variables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GB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tudents watch a video of Pac-Man and list, “the different variables they observe, and their ranges” (</a:t>
            </a:r>
            <a:r>
              <a:rPr lang="en-GB"/>
              <a:t>p. 1137)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also discuss how values change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then alter values within an educational game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 students – US grades 6, 7, 8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Scratch projects demonstrated “better performance … especially on coding constructs and the use of operators” (p. 1140) </a:t>
            </a:r>
            <a:endParaRPr/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3">
            <a:alphaModFix/>
          </a:blip>
          <a:srcRect l="21402" r="21093"/>
          <a:stretch/>
        </p:blipFill>
        <p:spPr>
          <a:xfrm>
            <a:off x="7956645" y="1208690"/>
            <a:ext cx="4054553" cy="501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Related literature – Rapid review – Example </a:t>
            </a:r>
            <a:endParaRPr/>
          </a:p>
        </p:txBody>
      </p:sp>
      <p:sp>
        <p:nvSpPr>
          <p:cNvPr id="340" name="Google Shape;340;p14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Basawapatna et al (2019) – differentiated support for developing own games provided via online tutorials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Research focused on lines of code completed (1,468 Pac-Man games and 767 Frogger games examined)</a:t>
            </a:r>
            <a:endParaRPr/>
          </a:p>
        </p:txBody>
      </p:sp>
      <p:pic>
        <p:nvPicPr>
          <p:cNvPr id="341" name="Google Shape;3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6209" y="3777974"/>
            <a:ext cx="3860800" cy="26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Related literature – Other initiatives </a:t>
            </a:r>
            <a:endParaRPr/>
          </a:p>
        </p:txBody>
      </p:sp>
      <p:pic>
        <p:nvPicPr>
          <p:cNvPr id="348" name="Google Shape;348;p15" descr="Blue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100855"/>
            <a:ext cx="4699322" cy="12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 descr="A screenshot of a g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3124" b="25741"/>
          <a:stretch/>
        </p:blipFill>
        <p:spPr>
          <a:xfrm>
            <a:off x="1568869" y="2590760"/>
            <a:ext cx="3079331" cy="408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 descr="A colorful poster with cartoon characte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0214" y="1100855"/>
            <a:ext cx="4349117" cy="52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Related literature – Learning using video games</a:t>
            </a:r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body" idx="1"/>
          </p:nvPr>
        </p:nvSpPr>
        <p:spPr>
          <a:xfrm>
            <a:off x="838200" y="1072281"/>
            <a:ext cx="10515600" cy="562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Egenfeldt-Nielsen et al (2020, p. 255-6) – Characteristics of commercial, off the shelf, video games when used in education: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Gee (2007) – 36 ways to learn a video game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Bogost (2007) – Procedural rhetoric </a:t>
            </a:r>
            <a:endParaRPr/>
          </a:p>
        </p:txBody>
      </p:sp>
      <p:pic>
        <p:nvPicPr>
          <p:cNvPr id="358" name="Google Shape;358;p16" descr="A white background with black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1644"/>
          <a:stretch/>
        </p:blipFill>
        <p:spPr>
          <a:xfrm>
            <a:off x="1679435" y="4490319"/>
            <a:ext cx="9490491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 descr="A white text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2809"/>
          <a:stretch/>
        </p:blipFill>
        <p:spPr>
          <a:xfrm>
            <a:off x="1872353" y="2195400"/>
            <a:ext cx="8447293" cy="2122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Related literature – Absence of research</a:t>
            </a:r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body" idx="1"/>
          </p:nvPr>
        </p:nvSpPr>
        <p:spPr>
          <a:xfrm>
            <a:off x="838200" y="1408387"/>
            <a:ext cx="10694158" cy="544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/>
              <a:t>The pedagogical approaches employed, such as how the COTS video game is incorporated into lessons when used to support primary pupils’ learning of programming concepts</a:t>
            </a:r>
            <a:endParaRPr/>
          </a:p>
          <a:p>
            <a:pPr marL="269875" lvl="0" indent="-1054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/>
              <a:t>Teachers’ and pupils’ views and opinions on using COTS video games to support primary pupils’ learning of programming concepts; particularly with regards to motivation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/>
              <a:t>89 primary teachers in England / Italy showed the, “motivational power” (Allsop &amp; Jesse, 2015, p. 8) of games was the reason most cited for their use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/>
              <a:t>120 teachers across Europe. Teachers’ main expectation from games was to, “increase motivation of pupils” (Wastiau et al., 2009, p. 73)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How do you use COTS video games?</a:t>
            </a:r>
            <a:endParaRPr/>
          </a:p>
        </p:txBody>
      </p:sp>
      <p:sp>
        <p:nvSpPr>
          <p:cNvPr id="373" name="Google Shape;373;p18"/>
          <p:cNvSpPr txBox="1">
            <a:spLocks noGrp="1"/>
          </p:cNvSpPr>
          <p:nvPr>
            <p:ph type="body" idx="1"/>
          </p:nvPr>
        </p:nvSpPr>
        <p:spPr>
          <a:xfrm>
            <a:off x="838200" y="1408387"/>
            <a:ext cx="10515600" cy="544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Let’s find out from each other how we use, or might use, COTS video games to support primary pupils’ learning of programming concepts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What might be useful to know? – e.g. part of game used, how the game is introduced to pupils, programming concept covered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Create a list with the people around you and be prepared to share with the group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How do you use COTS video games?</a:t>
            </a:r>
            <a:endParaRPr/>
          </a:p>
        </p:txBody>
      </p:sp>
      <p:sp>
        <p:nvSpPr>
          <p:cNvPr id="380" name="Google Shape;380;p19"/>
          <p:cNvSpPr txBox="1">
            <a:spLocks noGrp="1"/>
          </p:cNvSpPr>
          <p:nvPr>
            <p:ph type="body" idx="1"/>
          </p:nvPr>
        </p:nvSpPr>
        <p:spPr>
          <a:xfrm>
            <a:off x="838200" y="1408387"/>
            <a:ext cx="7241546" cy="544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Spreadsheet link – </a:t>
            </a:r>
            <a:r>
              <a:rPr lang="en-GB" b="1"/>
              <a:t>bit.ly/dsh-jun24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Complete the spreadsheet for how you currently use, or might use, COTS video games to support pupils’ learning of programming concepts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Learning trajectories – e.g. for variables (Rich et al, 2022)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81" name="Google Shape;381;p19" descr="Pac-Man | Pac-Man Wiki | Fand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4435" y="4025000"/>
            <a:ext cx="3137311" cy="272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9" descr="A qr code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7700" y="0"/>
            <a:ext cx="3924300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Today’s session</a:t>
            </a:r>
            <a:endParaRPr/>
          </a:p>
        </p:txBody>
      </p:sp>
      <p:sp>
        <p:nvSpPr>
          <p:cNvPr id="233" name="Google Shape;233;p2"/>
          <p:cNvSpPr txBox="1">
            <a:spLocks noGrp="1"/>
          </p:cNvSpPr>
          <p:nvPr>
            <p:ph type="body" idx="1"/>
          </p:nvPr>
        </p:nvSpPr>
        <p:spPr>
          <a:xfrm>
            <a:off x="480000" y="900000"/>
            <a:ext cx="11232000" cy="5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Why, or why not, to use commercial, off-the-shelf (COTS) video games to support primary aged pupils’ learning of programming concepts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Research related to the use of COTS video games when teaching programming in schools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How you use, or might use, COTS video games to support primary aged pupils’ learning of programming concepts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Play COTS video games to determine how they could be used to support primary aged pupils’ learning of programming concepts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0" descr="A qr code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6600" y="0"/>
            <a:ext cx="3835400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Playing some games</a:t>
            </a:r>
            <a:br>
              <a:rPr lang="en-GB"/>
            </a:br>
            <a:endParaRPr/>
          </a:p>
        </p:txBody>
      </p:sp>
      <p:sp>
        <p:nvSpPr>
          <p:cNvPr id="390" name="Google Shape;390;p20"/>
          <p:cNvSpPr txBox="1">
            <a:spLocks noGrp="1"/>
          </p:cNvSpPr>
          <p:nvPr>
            <p:ph type="body" idx="1"/>
          </p:nvPr>
        </p:nvSpPr>
        <p:spPr>
          <a:xfrm>
            <a:off x="838200" y="1408387"/>
            <a:ext cx="8153400" cy="544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We’re going to add to our spreadsheet by playing some COTS video games - </a:t>
            </a:r>
            <a:r>
              <a:rPr lang="en-GB" b="1"/>
              <a:t>bit.ly/dsh-jun24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You can access some versions of COTS at –</a:t>
            </a:r>
            <a:r>
              <a:rPr lang="en-GB" b="1"/>
              <a:t>linktr.ee/neilrickus</a:t>
            </a:r>
            <a:endParaRPr b="1"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We have some handheld consoles you can use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COTS video games installed on your own devices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Search for other COTS video games you can play online if there’s a title you’re particularly interested in</a:t>
            </a:r>
            <a:endParaRPr/>
          </a:p>
        </p:txBody>
      </p:sp>
      <p:pic>
        <p:nvPicPr>
          <p:cNvPr id="391" name="Google Shape;391;p20" descr="Game Boy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7665" y="3492500"/>
            <a:ext cx="2744335" cy="3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Possible uses of COTS video games</a:t>
            </a:r>
            <a:endParaRPr/>
          </a:p>
        </p:txBody>
      </p:sp>
      <p:sp>
        <p:nvSpPr>
          <p:cNvPr id="398" name="Google Shape;398;p21"/>
          <p:cNvSpPr txBox="1">
            <a:spLocks noGrp="1"/>
          </p:cNvSpPr>
          <p:nvPr>
            <p:ph type="body" idx="1"/>
          </p:nvPr>
        </p:nvSpPr>
        <p:spPr>
          <a:xfrm>
            <a:off x="838200" y="1224534"/>
            <a:ext cx="8223703" cy="544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Spreadsheet review</a:t>
            </a:r>
            <a:endParaRPr/>
          </a:p>
        </p:txBody>
      </p:sp>
      <p:pic>
        <p:nvPicPr>
          <p:cNvPr id="399" name="Google Shape;3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6870" y="1874541"/>
            <a:ext cx="7498260" cy="498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Research questions</a:t>
            </a:r>
            <a:endParaRPr/>
          </a:p>
        </p:txBody>
      </p:sp>
      <p:sp>
        <p:nvSpPr>
          <p:cNvPr id="405" name="Google Shape;405;p22"/>
          <p:cNvSpPr txBox="1">
            <a:spLocks noGrp="1"/>
          </p:cNvSpPr>
          <p:nvPr>
            <p:ph type="body" idx="1"/>
          </p:nvPr>
        </p:nvSpPr>
        <p:spPr>
          <a:xfrm>
            <a:off x="838200" y="900000"/>
            <a:ext cx="10515600" cy="5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i="1"/>
              <a:t>Overall – </a:t>
            </a:r>
            <a:r>
              <a:rPr lang="en-GB"/>
              <a:t>How are COTS video games used by teachers to support primary aged children’s learning of programming concepts?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i="1"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i="1"/>
              <a:t>RQ1 - </a:t>
            </a:r>
            <a:r>
              <a:rPr lang="en-GB"/>
              <a:t>How is pedagogical content knowledge (PCK) evident through pedagogical reasoning within participant teachers’ lessons that use COTS video games to support pupils’ learning of programming concepts? </a:t>
            </a:r>
            <a:endParaRPr/>
          </a:p>
          <a:p>
            <a:pPr marL="269875" lvl="0" indent="-1054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i="1"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i="1"/>
              <a:t>RQ1a - </a:t>
            </a:r>
            <a:r>
              <a:rPr lang="en-GB"/>
              <a:t>How do participant teachers perceive the motivation for learning provided by COTS video games when they are used to support pupils’ learning of programming concepts? </a:t>
            </a:r>
            <a:endParaRPr/>
          </a:p>
          <a:p>
            <a:pPr marL="539750" lvl="1" indent="-10540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i="1"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i="1"/>
              <a:t>RQ2 - </a:t>
            </a:r>
            <a:r>
              <a:rPr lang="en-GB"/>
              <a:t>How do participant pupils perceive the motivation for learning provided by COTS video games when they are used to support their learning of programming concepts? </a:t>
            </a:r>
            <a:endParaRPr/>
          </a:p>
          <a:p>
            <a:pPr marL="269875" lvl="0" indent="-1054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Research methodology</a:t>
            </a:r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body" idx="1"/>
          </p:nvPr>
        </p:nvSpPr>
        <p:spPr>
          <a:xfrm>
            <a:off x="838200" y="975158"/>
            <a:ext cx="10515600" cy="4907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Qualitative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Exploratory study; gathering of different perspectives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Multiple case studies – five to seven schools where teachers are using COTS video games to support primary aged children’s learning of programming concepts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Schools visited when a lesson using COTS video games is taking place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Discussions with 5-6 pupils following the lesson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Contribution</a:t>
            </a:r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Description of findings and discussion for each research question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Cross-case analysis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Comparison of teacher and pupil viewpoints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Contribute to pedagogical content knowledge (PCK) for programming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Recommendations for teachers in primary schools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Findings used when developing educational resources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Effectiveness evaluated in the classroom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1135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Reflection</a:t>
            </a:r>
            <a:endParaRPr/>
          </a:p>
        </p:txBody>
      </p:sp>
      <p:sp>
        <p:nvSpPr>
          <p:cNvPr id="424" name="Google Shape;424;p25"/>
          <p:cNvSpPr txBox="1">
            <a:spLocks noGrp="1"/>
          </p:cNvSpPr>
          <p:nvPr>
            <p:ph type="body" idx="1"/>
          </p:nvPr>
        </p:nvSpPr>
        <p:spPr>
          <a:xfrm>
            <a:off x="838201" y="1408387"/>
            <a:ext cx="6858000" cy="544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What’s your main takeaway from the session today?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Might you be interested in finding out more and / or being involved in the research? – </a:t>
            </a:r>
            <a:r>
              <a:rPr lang="en-GB" b="1"/>
              <a:t>bit.ly/dsh-form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b="1"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Email – neil.rickus@kcl.ac.uk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X - @computingchamps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Slides – </a:t>
            </a:r>
            <a:r>
              <a:rPr lang="en-GB" b="1"/>
              <a:t>bit.ly/dsh-nr-pres</a:t>
            </a:r>
            <a:endParaRPr b="1"/>
          </a:p>
        </p:txBody>
      </p:sp>
      <p:pic>
        <p:nvPicPr>
          <p:cNvPr id="425" name="Google Shape;425;p25" descr="A qr code with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0" y="0"/>
            <a:ext cx="4179868" cy="417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5"/>
          <p:cNvPicPr preferRelativeResize="0"/>
          <p:nvPr/>
        </p:nvPicPr>
        <p:blipFill rotWithShape="1">
          <a:blip r:embed="rId4">
            <a:alphaModFix/>
          </a:blip>
          <a:srcRect l="14687" r="13997"/>
          <a:stretch/>
        </p:blipFill>
        <p:spPr>
          <a:xfrm>
            <a:off x="8125173" y="4058562"/>
            <a:ext cx="3826573" cy="268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3433268" y="3136388"/>
            <a:ext cx="8568231" cy="232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GB"/>
              <a:t>How are commercial video games used by teachers to support primary aged pupils’ learning of programming concepts?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body" idx="1"/>
          </p:nvPr>
        </p:nvSpPr>
        <p:spPr>
          <a:xfrm>
            <a:off x="310718" y="3523645"/>
            <a:ext cx="2476226" cy="90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/>
              <a:t>Neil Rickus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/>
              <a:t>King’s College, London</a:t>
            </a:r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body" idx="2"/>
          </p:nvPr>
        </p:nvSpPr>
        <p:spPr>
          <a:xfrm>
            <a:off x="310718" y="5128488"/>
            <a:ext cx="2493762" cy="147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/>
              <a:t>Email - neil.rickus@kcl.ac.uk</a:t>
            </a: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/>
              <a:t>Twitter / X - @computingchamps</a:t>
            </a:r>
            <a:endParaRPr sz="2000"/>
          </a:p>
        </p:txBody>
      </p:sp>
      <p:pic>
        <p:nvPicPr>
          <p:cNvPr id="435" name="Google Shape;435;p26" descr="A person wearing glasses smiling&#10;&#10;Description automatically generated"/>
          <p:cNvPicPr preferRelativeResize="0">
            <a:picLocks noGrp="1"/>
          </p:cNvPicPr>
          <p:nvPr>
            <p:ph type="pic" idx="7"/>
          </p:nvPr>
        </p:nvPicPr>
        <p:blipFill rotWithShape="1">
          <a:blip r:embed="rId3">
            <a:alphaModFix/>
          </a:blip>
          <a:srcRect t="101" b="100"/>
          <a:stretch/>
        </p:blipFill>
        <p:spPr>
          <a:xfrm>
            <a:off x="0" y="-1"/>
            <a:ext cx="3142673" cy="3136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7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Theoretical background – Pedagogical content knowledge (PCK)</a:t>
            </a:r>
            <a:endParaRPr/>
          </a:p>
        </p:txBody>
      </p:sp>
      <p:sp>
        <p:nvSpPr>
          <p:cNvPr id="442" name="Google Shape;442;p27"/>
          <p:cNvSpPr txBox="1">
            <a:spLocks noGrp="1"/>
          </p:cNvSpPr>
          <p:nvPr>
            <p:ph type="body" idx="1"/>
          </p:nvPr>
        </p:nvSpPr>
        <p:spPr>
          <a:xfrm>
            <a:off x="838200" y="1003049"/>
            <a:ext cx="10515600" cy="4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Combination of content and pedagogy required to teach a subject effectively and facilitate learning (Shulman, 1986)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Requires knowledge of pupils’ understanding of the subject and the use of appropriate instructional approaches and representations.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Pedagogical reasoning – enables a teacher to translate their PCK into practice (Shulman, 1987). Thinking and decision making behind teaching methods are explained.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8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Theoretical background – Pedagogical content knowledge (PCK)</a:t>
            </a:r>
            <a:endParaRPr/>
          </a:p>
        </p:txBody>
      </p:sp>
      <p:sp>
        <p:nvSpPr>
          <p:cNvPr id="449" name="Google Shape;449;p28"/>
          <p:cNvSpPr txBox="1">
            <a:spLocks noGrp="1"/>
          </p:cNvSpPr>
          <p:nvPr>
            <p:ph type="body" idx="1"/>
          </p:nvPr>
        </p:nvSpPr>
        <p:spPr>
          <a:xfrm>
            <a:off x="584201" y="1003049"/>
            <a:ext cx="3759200" cy="485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Refined consensus model (RCM) of PCK (Carlson et al, 2019).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Highlights importance of enacted PCK (ePCK).</a:t>
            </a: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ePCK is used when teachers plan, teach and reflect on lessons.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50" name="Google Shape;4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702" y="798400"/>
            <a:ext cx="7960298" cy="58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9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Theoretical background – Self-determination theory (SDT)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body" idx="1"/>
          </p:nvPr>
        </p:nvSpPr>
        <p:spPr>
          <a:xfrm>
            <a:off x="838200" y="1209368"/>
            <a:ext cx="10515600" cy="546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458" name="Google Shape;458;p29"/>
          <p:cNvSpPr txBox="1"/>
          <p:nvPr/>
        </p:nvSpPr>
        <p:spPr>
          <a:xfrm>
            <a:off x="838200" y="1003049"/>
            <a:ext cx="10515600" cy="567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Fulfilling three basic psychological needs leads to individuals being motivated and experiencing wellness – autonomy, competence and relatedness (Deci &amp; Ryan, 1985).</a:t>
            </a:r>
            <a:endParaRPr/>
          </a:p>
          <a:p>
            <a:pPr marL="269875" marR="0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intrinsic motivation (Ryan &amp; Deci, 2000). Tasks undertaken for the inherent satisfaction it provides.</a:t>
            </a:r>
            <a:endParaRPr/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Increases engagement and academic achievement (Howard et al, 2021).</a:t>
            </a:r>
            <a:endParaRPr/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Playing COTS video games can be intrinsically motivating (Ryan et al, 2006).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COTS video games?</a:t>
            </a:r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body" idx="1"/>
          </p:nvPr>
        </p:nvSpPr>
        <p:spPr>
          <a:xfrm>
            <a:off x="480000" y="1089225"/>
            <a:ext cx="11232000" cy="5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Video games developed for entertainment purposes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0A2D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rgbClr val="0A2D5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GB"/>
              <a:t>What were your thoughts, feelings or beliefs when viewing the images of the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video games as you entered the session?</a:t>
            </a:r>
            <a:endParaRPr/>
          </a:p>
        </p:txBody>
      </p:sp>
      <p:pic>
        <p:nvPicPr>
          <p:cNvPr id="241" name="Google Shape;241;p3" descr="Frogger (Arcade) screenshot: Ready to g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5514" y="1764724"/>
            <a:ext cx="2166199" cy="37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" descr="Super Mario Bros. Wonder Screenshot (Nintendo.com)"/>
          <p:cNvPicPr preferRelativeResize="0"/>
          <p:nvPr/>
        </p:nvPicPr>
        <p:blipFill rotWithShape="1">
          <a:blip r:embed="rId4">
            <a:alphaModFix/>
          </a:blip>
          <a:srcRect r="26279"/>
          <a:stretch/>
        </p:blipFill>
        <p:spPr>
          <a:xfrm>
            <a:off x="6845074" y="1764724"/>
            <a:ext cx="4866914" cy="37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" descr="Space Invaders (Arcade) screenshot: Start up posi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826" y="1764724"/>
            <a:ext cx="3199325" cy="37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Theoretical background – Self-determination theory (SDT)</a:t>
            </a:r>
            <a:endParaRPr/>
          </a:p>
        </p:txBody>
      </p:sp>
      <p:sp>
        <p:nvSpPr>
          <p:cNvPr id="465" name="Google Shape;465;p30"/>
          <p:cNvSpPr txBox="1">
            <a:spLocks noGrp="1"/>
          </p:cNvSpPr>
          <p:nvPr>
            <p:ph type="body" idx="1"/>
          </p:nvPr>
        </p:nvSpPr>
        <p:spPr>
          <a:xfrm>
            <a:off x="838200" y="1209368"/>
            <a:ext cx="10515600" cy="546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466" name="Google Shape;466;p30"/>
          <p:cNvSpPr txBox="1"/>
          <p:nvPr/>
        </p:nvSpPr>
        <p:spPr>
          <a:xfrm>
            <a:off x="838200" y="1003049"/>
            <a:ext cx="10515600" cy="567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Cognitive evaluation theory (CET) (Deci &amp; Ryan, 1985) – SDT mini theory. Focuses on social and environmental factors that impact on an individual’s intrinsic motivation.</a:t>
            </a:r>
            <a:endParaRPr/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Autonomy - Having choice, receiving informational feedback and using non-controlling instructions.</a:t>
            </a:r>
            <a:endParaRPr/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Competence - Opportunities to develop skills, being challenged at a suitable level and experiencing positive feedback.</a:t>
            </a:r>
            <a:endParaRPr/>
          </a:p>
          <a:p>
            <a:pPr marL="269875" marR="0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Relatedness less influential (Deci &amp; Ryan, 2000).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1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Research methodology</a:t>
            </a:r>
            <a:endParaRPr/>
          </a:p>
        </p:txBody>
      </p:sp>
      <p:sp>
        <p:nvSpPr>
          <p:cNvPr id="473" name="Google Shape;473;p31"/>
          <p:cNvSpPr txBox="1">
            <a:spLocks noGrp="1"/>
          </p:cNvSpPr>
          <p:nvPr>
            <p:ph type="body" idx="1"/>
          </p:nvPr>
        </p:nvSpPr>
        <p:spPr>
          <a:xfrm>
            <a:off x="838200" y="975158"/>
            <a:ext cx="10873800" cy="5702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i="1"/>
              <a:t>RQ1 - </a:t>
            </a:r>
            <a:r>
              <a:rPr lang="en-GB"/>
              <a:t>How is pedagogical content knowledge evident through pedagogical reasoning within participant teachers’ lessons that use COTS video games to support pupils’ learning of programming concepts? 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Content Representation (CoRe) (Loughran et al, 2014) – teachers articulate ePCK related to the lesson they </a:t>
            </a:r>
            <a:r>
              <a:rPr lang="en-GB" b="1"/>
              <a:t>plan</a:t>
            </a:r>
            <a:r>
              <a:rPr lang="en-GB"/>
              <a:t> to deliver through responding to specific prompts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Semi-structured interview – provide insight into teachers’ pedagogical reasoning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Video recording of lesson – teacher identifies reasoning for approaches used when they </a:t>
            </a:r>
            <a:r>
              <a:rPr lang="en-GB" b="1"/>
              <a:t>teach </a:t>
            </a:r>
            <a:r>
              <a:rPr lang="en-GB"/>
              <a:t>and they </a:t>
            </a:r>
            <a:r>
              <a:rPr lang="en-GB" b="1"/>
              <a:t>reflect </a:t>
            </a:r>
            <a:r>
              <a:rPr lang="en-GB"/>
              <a:t>on how the lesson went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Research methodology</a:t>
            </a:r>
            <a:endParaRPr/>
          </a:p>
        </p:txBody>
      </p:sp>
      <p:sp>
        <p:nvSpPr>
          <p:cNvPr id="480" name="Google Shape;480;p32"/>
          <p:cNvSpPr txBox="1">
            <a:spLocks noGrp="1"/>
          </p:cNvSpPr>
          <p:nvPr>
            <p:ph type="body" idx="1"/>
          </p:nvPr>
        </p:nvSpPr>
        <p:spPr>
          <a:xfrm>
            <a:off x="838200" y="975158"/>
            <a:ext cx="10873800" cy="55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i="1"/>
              <a:t>RQ1a - </a:t>
            </a:r>
            <a:r>
              <a:rPr lang="en-GB"/>
              <a:t>How do participant teachers perceive the motivation for learning provided by COTS video games when they are used to support pupils’ learning of programming concepts? 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Semi-structured interview – questions modified from the Intrinsic Motivation Inventory (Ryan, 1982)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3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Research methodology</a:t>
            </a:r>
            <a:endParaRPr/>
          </a:p>
        </p:txBody>
      </p:sp>
      <p:sp>
        <p:nvSpPr>
          <p:cNvPr id="486" name="Google Shape;486;p33"/>
          <p:cNvSpPr txBox="1">
            <a:spLocks noGrp="1"/>
          </p:cNvSpPr>
          <p:nvPr>
            <p:ph type="body" idx="1"/>
          </p:nvPr>
        </p:nvSpPr>
        <p:spPr>
          <a:xfrm>
            <a:off x="838200" y="975158"/>
            <a:ext cx="10873800" cy="55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i="1"/>
              <a:t>RQ2 - </a:t>
            </a:r>
            <a:r>
              <a:rPr lang="en-GB"/>
              <a:t>How do participant pupils perceive the motivation for learning provided by COTS video games when they are used to support their learning of programming concepts? 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Group interview – questions modified from the Intrinsic Motivation Inventory. More age-appropriate language.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4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Analysis</a:t>
            </a:r>
            <a:endParaRPr/>
          </a:p>
        </p:txBody>
      </p:sp>
      <p:sp>
        <p:nvSpPr>
          <p:cNvPr id="492" name="Google Shape;492;p34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Audio recordings will be made throughout and transcribed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Hybrid approach combining inductive and deductive coding</a:t>
            </a:r>
            <a:endParaRPr/>
          </a:p>
          <a:p>
            <a:pPr marL="539750" lvl="1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Thematic analysis, supported by analytic memos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COTS video games?</a:t>
            </a:r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5282824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COTS video games are different to: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edutainment games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games specifically developed to teach programming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gamification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games featuring a programming component</a:t>
            </a:r>
            <a:endParaRPr/>
          </a:p>
        </p:txBody>
      </p:sp>
      <p:pic>
        <p:nvPicPr>
          <p:cNvPr id="250" name="Google Shape;250;p4" descr="LightB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9176" y="-395887"/>
            <a:ext cx="5282824" cy="297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" descr="Hour of Code' Lures Kids to Computer Science With Minecraft The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176" y="2734074"/>
            <a:ext cx="5282824" cy="41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programming concepts?</a:t>
            </a:r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5146101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English KS2 Computing National Curriculum (DfE, 2013) :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Sequence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Repetition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Selection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Variables</a:t>
            </a:r>
            <a:endParaRPr/>
          </a:p>
          <a:p>
            <a:pPr marL="539750" lvl="1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Block-based environment, such as Scratch</a:t>
            </a:r>
            <a:endParaRPr/>
          </a:p>
          <a:p>
            <a:pPr marL="539750" lvl="1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59" name="Google Shape;259;p5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5851" y="900009"/>
            <a:ext cx="4768850" cy="221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 descr="Conditional statements in Scratch programming | Coding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999" y="3815453"/>
            <a:ext cx="2644775" cy="258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91175" y="3370727"/>
            <a:ext cx="2320825" cy="33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programming concepts?</a:t>
            </a:r>
            <a:endParaRPr/>
          </a:p>
        </p:txBody>
      </p:sp>
      <p:sp>
        <p:nvSpPr>
          <p:cNvPr id="268" name="Google Shape;268;p6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5146101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Sequence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Series of instructions carried out in order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69" name="Google Shape;269;p6" descr="A screenshot of a c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0" y="3328373"/>
            <a:ext cx="3881461" cy="326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mario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2990" y="525190"/>
            <a:ext cx="4005866" cy="400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6896723" y="4694830"/>
            <a:ext cx="5146101" cy="2163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 shell</a:t>
            </a:r>
            <a:endParaRPr/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Jump</a:t>
            </a:r>
            <a:endParaRPr/>
          </a:p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Grab shell</a:t>
            </a:r>
            <a:endParaRPr/>
          </a:p>
          <a:p>
            <a:pPr marL="269875" marR="0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875" marR="0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7" descr="How to Create Music in Scratch - Create &amp; Lea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870" y="4506319"/>
            <a:ext cx="5146101" cy="217168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programming concepts?</a:t>
            </a:r>
            <a:endParaRPr/>
          </a:p>
        </p:txBody>
      </p:sp>
      <p:sp>
        <p:nvSpPr>
          <p:cNvPr id="279" name="Google Shape;279;p7"/>
          <p:cNvSpPr txBox="1">
            <a:spLocks noGrp="1"/>
          </p:cNvSpPr>
          <p:nvPr>
            <p:ph type="body" idx="1"/>
          </p:nvPr>
        </p:nvSpPr>
        <p:spPr>
          <a:xfrm>
            <a:off x="6544831" y="3684895"/>
            <a:ext cx="5146101" cy="488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Forever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Move left for 1 second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Turn around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Move right for 1 second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Turn around</a:t>
            </a:r>
            <a:endParaRPr/>
          </a:p>
          <a:p>
            <a:pPr marL="539750" lvl="1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80" name="Google Shape;280;p7" descr="Patterns in Scratch – An open mi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227" y="3261815"/>
            <a:ext cx="2533233" cy="341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 descr="Super Mario Nintendo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1994" y="180000"/>
            <a:ext cx="3249000" cy="3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7"/>
          <p:cNvSpPr txBox="1"/>
          <p:nvPr/>
        </p:nvSpPr>
        <p:spPr>
          <a:xfrm>
            <a:off x="632400" y="1298017"/>
            <a:ext cx="5146101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Repetition</a:t>
            </a:r>
            <a:endParaRPr/>
          </a:p>
          <a:p>
            <a:pPr marL="539750" marR="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Instructions taking place a number of times, or indefinitely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programming concepts?</a:t>
            </a:r>
            <a:endParaRPr/>
          </a:p>
        </p:txBody>
      </p:sp>
      <p:sp>
        <p:nvSpPr>
          <p:cNvPr id="289" name="Google Shape;289;p8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5146101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Selection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Carrying out an instruction if something happens (a condition is met)</a:t>
            </a: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69875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90" name="Google Shape;290;p8" descr="What is Conditional Programming in Scratch? - GeeksforGeeks"/>
          <p:cNvPicPr preferRelativeResize="0"/>
          <p:nvPr/>
        </p:nvPicPr>
        <p:blipFill rotWithShape="1">
          <a:blip r:embed="rId3">
            <a:alphaModFix/>
          </a:blip>
          <a:srcRect l="25892" t="8955" r="21899" b="15882"/>
          <a:stretch/>
        </p:blipFill>
        <p:spPr>
          <a:xfrm>
            <a:off x="280101" y="3355500"/>
            <a:ext cx="3982233" cy="323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8" descr="3 Ways to Program Click with Scratch! – Joylabz Official Makey Makey St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0868" y="900000"/>
            <a:ext cx="28956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8" descr="What is Conditional Programming in Scratch? - GeeksforGeeks"/>
          <p:cNvPicPr preferRelativeResize="0"/>
          <p:nvPr/>
        </p:nvPicPr>
        <p:blipFill rotWithShape="1">
          <a:blip r:embed="rId5">
            <a:alphaModFix/>
          </a:blip>
          <a:srcRect l="28509" t="15883" r="18122" b="29214"/>
          <a:stretch/>
        </p:blipFill>
        <p:spPr>
          <a:xfrm>
            <a:off x="4462233" y="4155630"/>
            <a:ext cx="3824841" cy="233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8" descr="Sonic The Hedgehog Pixel 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7377" y="180000"/>
            <a:ext cx="3424926" cy="309613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8"/>
          <p:cNvSpPr txBox="1"/>
          <p:nvPr/>
        </p:nvSpPr>
        <p:spPr>
          <a:xfrm>
            <a:off x="8287075" y="3643626"/>
            <a:ext cx="3824842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Forever</a:t>
            </a:r>
            <a:endParaRPr/>
          </a:p>
          <a:p>
            <a:pPr marL="539750" marR="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touching waterfall</a:t>
            </a:r>
            <a:endParaRPr/>
          </a:p>
          <a:p>
            <a:pPr marL="809625" marR="0" lvl="2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splash sound</a:t>
            </a:r>
            <a:endParaRPr/>
          </a:p>
          <a:p>
            <a:pPr marL="269875" marR="0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875" marR="0" lvl="0" indent="-920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3200"/>
              <a:buFont typeface="Calibri"/>
              <a:buNone/>
            </a:pPr>
            <a:r>
              <a:rPr lang="en-GB"/>
              <a:t>What are programming concepts?</a:t>
            </a:r>
            <a:endParaRPr/>
          </a:p>
        </p:txBody>
      </p:sp>
      <p:sp>
        <p:nvSpPr>
          <p:cNvPr id="301" name="Google Shape;301;p9"/>
          <p:cNvSpPr txBox="1">
            <a:spLocks noGrp="1"/>
          </p:cNvSpPr>
          <p:nvPr>
            <p:ph type="body" idx="1"/>
          </p:nvPr>
        </p:nvSpPr>
        <p:spPr>
          <a:xfrm>
            <a:off x="480000" y="1089220"/>
            <a:ext cx="5146101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Variables</a:t>
            </a:r>
            <a:endParaRPr/>
          </a:p>
          <a:p>
            <a:pPr marL="53975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Store data in the computer’s memory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02" name="Google Shape;302;p9" descr="mit scratch - How to make the variable chnage? - Stack Overfl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00" y="4126141"/>
            <a:ext cx="3315959" cy="266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9" descr="A close up of a scree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00" y="2996833"/>
            <a:ext cx="2822758" cy="8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9" descr="A cartoon cat runn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1451" y="4253220"/>
            <a:ext cx="32893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9" descr="hipster whale football GIF by Crossy R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5901" y="540000"/>
            <a:ext cx="5290308" cy="300789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9"/>
          <p:cNvSpPr txBox="1"/>
          <p:nvPr/>
        </p:nvSpPr>
        <p:spPr>
          <a:xfrm>
            <a:off x="7270751" y="4022210"/>
            <a:ext cx="5146101" cy="53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9875" marR="0" lvl="0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Forever</a:t>
            </a:r>
            <a:endParaRPr/>
          </a:p>
          <a:p>
            <a:pPr marL="539750" marR="0" lvl="1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jump button pressed</a:t>
            </a:r>
            <a:endParaRPr/>
          </a:p>
          <a:p>
            <a:pPr marL="809625" marR="0" lvl="2" indent="-2698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 Score by 1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Pts val="2800"/>
              <a:buFont typeface="Arial"/>
              <a:buNone/>
            </a:pPr>
            <a:endParaRPr sz="28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ing's PPT Template-Blue-No Footer Slides-080820-v3.6.1">
  <a:themeElements>
    <a:clrScheme name="Foundation Template-Theme Colors-On Blue BG">
      <a:dk1>
        <a:srgbClr val="000000"/>
      </a:dk1>
      <a:lt1>
        <a:srgbClr val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F5B90F"/>
      </a:hlink>
      <a:folHlink>
        <a:srgbClr val="F8D0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ng's PPT Template-Grey-No Footer Slides-080820-v3.6.1">
  <a:themeElements>
    <a:clrScheme name="Foundation Template-Theme Colours-On White BG">
      <a:dk1>
        <a:srgbClr val="000000"/>
      </a:dk1>
      <a:lt1>
        <a:srgbClr val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002395"/>
      </a:hlink>
      <a:folHlink>
        <a:srgbClr val="3344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ing's PPT Template-Blue-No Footer Slides-080820-v3.6.1">
  <a:themeElements>
    <a:clrScheme name="Foundation Template-Theme Colors-On Blue BG">
      <a:dk1>
        <a:srgbClr val="000000"/>
      </a:dk1>
      <a:lt1>
        <a:srgbClr val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F5B90F"/>
      </a:hlink>
      <a:folHlink>
        <a:srgbClr val="F8D0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ing's PPT Template-Blue-Footer Slides-080820-v3.6.1">
  <a:themeElements>
    <a:clrScheme name="Foundation Template-Theme Colors-On Blue BG">
      <a:dk1>
        <a:srgbClr val="000000"/>
      </a:dk1>
      <a:lt1>
        <a:srgbClr val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F5B90F"/>
      </a:hlink>
      <a:folHlink>
        <a:srgbClr val="F8D0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ing's PPT Template-Grey-Footer Slides-080820-v3.6.1">
  <a:themeElements>
    <a:clrScheme name="Foundation Template-Theme Colours-On White BG">
      <a:dk1>
        <a:srgbClr val="000000"/>
      </a:dk1>
      <a:lt1>
        <a:srgbClr val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002395"/>
      </a:hlink>
      <a:folHlink>
        <a:srgbClr val="3344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2893</Words>
  <Application>Microsoft Office PowerPoint</Application>
  <PresentationFormat>Widescreen</PresentationFormat>
  <Paragraphs>287</Paragraphs>
  <Slides>34</Slides>
  <Notes>34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Khand</vt:lpstr>
      <vt:lpstr>Courier New</vt:lpstr>
      <vt:lpstr>Cambria</vt:lpstr>
      <vt:lpstr>Calibri</vt:lpstr>
      <vt:lpstr>Arial</vt:lpstr>
      <vt:lpstr>Kings</vt:lpstr>
      <vt:lpstr>Georgia</vt:lpstr>
      <vt:lpstr>King's PPT Template-Blue-No Footer Slides-080820-v3.6.1</vt:lpstr>
      <vt:lpstr>King's PPT Template-Grey-No Footer Slides-080820-v3.6.1</vt:lpstr>
      <vt:lpstr>King's PPT Template-Blue-No Footer Slides-080820-v3.6.1</vt:lpstr>
      <vt:lpstr>King's PPT Template-Blue-Footer Slides-080820-v3.6.1</vt:lpstr>
      <vt:lpstr>King's PPT Template-Grey-Footer Slides-080820-v3.6.1</vt:lpstr>
      <vt:lpstr>How are commercial video games used by teachers to support primary aged pupils’ learning of programming concepts?</vt:lpstr>
      <vt:lpstr>Today’s session</vt:lpstr>
      <vt:lpstr>What are COTS video games?</vt:lpstr>
      <vt:lpstr>What are COTS video games?</vt:lpstr>
      <vt:lpstr>What are programming concepts?</vt:lpstr>
      <vt:lpstr>What are programming concepts?</vt:lpstr>
      <vt:lpstr>What are programming concepts?</vt:lpstr>
      <vt:lpstr>What are programming concepts?</vt:lpstr>
      <vt:lpstr>What are programming concepts?</vt:lpstr>
      <vt:lpstr>Over to you…</vt:lpstr>
      <vt:lpstr>Why use COTS video games?</vt:lpstr>
      <vt:lpstr>Related literature – Rapid review</vt:lpstr>
      <vt:lpstr>Related literature – Rapid review – Example </vt:lpstr>
      <vt:lpstr>Related literature – Rapid review – Example </vt:lpstr>
      <vt:lpstr>Related literature – Other initiatives </vt:lpstr>
      <vt:lpstr>Related literature – Learning using video games</vt:lpstr>
      <vt:lpstr>Related literature – Absence of research</vt:lpstr>
      <vt:lpstr>How do you use COTS video games?</vt:lpstr>
      <vt:lpstr>How do you use COTS video games?</vt:lpstr>
      <vt:lpstr>Playing some games </vt:lpstr>
      <vt:lpstr>Possible uses of COTS video games</vt:lpstr>
      <vt:lpstr>Research questions</vt:lpstr>
      <vt:lpstr>Research methodology</vt:lpstr>
      <vt:lpstr>Contribution</vt:lpstr>
      <vt:lpstr>Reflection</vt:lpstr>
      <vt:lpstr>How are commercial video games used by teachers to support primary aged pupils’ learning of programming concepts?</vt:lpstr>
      <vt:lpstr>Theoretical background – Pedagogical content knowledge (PCK)</vt:lpstr>
      <vt:lpstr>Theoretical background – Pedagogical content knowledge (PCK)</vt:lpstr>
      <vt:lpstr>Theoretical background – Self-determination theory (SDT)</vt:lpstr>
      <vt:lpstr>Theoretical background – Self-determination theory (SDT)</vt:lpstr>
      <vt:lpstr>Research methodology</vt:lpstr>
      <vt:lpstr>Research methodology</vt:lpstr>
      <vt:lpstr>Research methodology</vt:lpstr>
      <vt:lpstr>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are commercial video games used by teachers to support primary aged pupils’ learning of programming concepts?</dc:title>
  <dc:creator>Neil Rickus</dc:creator>
  <cp:lastModifiedBy>Nick Eagles</cp:lastModifiedBy>
  <cp:revision>1</cp:revision>
  <dcterms:created xsi:type="dcterms:W3CDTF">2024-02-07T09:41:28Z</dcterms:created>
  <dcterms:modified xsi:type="dcterms:W3CDTF">2024-06-26T11:58:02Z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0x010100443A3E038189B043A539E68D2F6DE4A1</vt:lpwstr>
  </property>
</Properties>
</file>