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3"/>
  </p:notesMasterIdLst>
  <p:sldIdLst>
    <p:sldId id="268" r:id="rId4"/>
    <p:sldId id="266" r:id="rId5"/>
    <p:sldId id="257" r:id="rId6"/>
    <p:sldId id="258" r:id="rId7"/>
    <p:sldId id="260" r:id="rId8"/>
    <p:sldId id="261" r:id="rId9"/>
    <p:sldId id="262" r:id="rId10"/>
    <p:sldId id="264" r:id="rId11"/>
    <p:sldId id="267" r:id="rId12"/>
    <p:sldId id="274" r:id="rId13"/>
    <p:sldId id="263" r:id="rId14"/>
    <p:sldId id="276" r:id="rId15"/>
    <p:sldId id="265" r:id="rId16"/>
    <p:sldId id="272" r:id="rId17"/>
    <p:sldId id="271" r:id="rId18"/>
    <p:sldId id="269" r:id="rId19"/>
    <p:sldId id="270" r:id="rId20"/>
    <p:sldId id="277"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3554"/>
    <a:srgbClr val="FC1C5C"/>
    <a:srgbClr val="FFDDE7"/>
    <a:srgbClr val="548235"/>
    <a:srgbClr val="A5A5A5"/>
    <a:srgbClr val="005FE4"/>
    <a:srgbClr val="357382"/>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967F6E-D845-4BF7-AC39-360E06AFCF69}" v="3200" dt="2024-06-06T08:53:08.0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4" autoAdjust="0"/>
    <p:restoredTop sz="68056" autoAdjust="0"/>
  </p:normalViewPr>
  <p:slideViewPr>
    <p:cSldViewPr snapToGrid="0">
      <p:cViewPr varScale="1">
        <p:scale>
          <a:sx n="61" d="100"/>
          <a:sy n="61" d="100"/>
        </p:scale>
        <p:origin x="1050" y="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3BF638-832C-49C0-B0C9-DDB7E8E8D228}" type="datetimeFigureOut">
              <a:rPr lang="en-GB" smtClean="0"/>
              <a:t>26/06/2024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B2936D-24A1-486A-A1CC-C1A578D7BC32}" type="slidenum">
              <a:rPr lang="en-GB" smtClean="0"/>
              <a:t>‹#›</a:t>
            </a:fld>
            <a:endParaRPr lang="en-GB" dirty="0"/>
          </a:p>
        </p:txBody>
      </p:sp>
    </p:spTree>
    <p:extLst>
      <p:ext uri="{BB962C8B-B14F-4D97-AF65-F5344CB8AC3E}">
        <p14:creationId xmlns:p14="http://schemas.microsoft.com/office/powerpoint/2010/main" val="3090056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presentation will not conclude with everything that is necessary to achieve this goal, but it hopes to set you on a path towards it.</a:t>
            </a:r>
          </a:p>
        </p:txBody>
      </p:sp>
      <p:sp>
        <p:nvSpPr>
          <p:cNvPr id="4" name="Slide Number Placeholder 3"/>
          <p:cNvSpPr>
            <a:spLocks noGrp="1"/>
          </p:cNvSpPr>
          <p:nvPr>
            <p:ph type="sldNum" sz="quarter" idx="5"/>
          </p:nvPr>
        </p:nvSpPr>
        <p:spPr/>
        <p:txBody>
          <a:bodyPr/>
          <a:lstStyle/>
          <a:p>
            <a:fld id="{12B2936D-24A1-486A-A1CC-C1A578D7BC32}" type="slidenum">
              <a:rPr lang="en-GB" smtClean="0"/>
              <a:t>1</a:t>
            </a:fld>
            <a:endParaRPr lang="en-GB" dirty="0"/>
          </a:p>
        </p:txBody>
      </p:sp>
    </p:spTree>
    <p:extLst>
      <p:ext uri="{BB962C8B-B14F-4D97-AF65-F5344CB8AC3E}">
        <p14:creationId xmlns:p14="http://schemas.microsoft.com/office/powerpoint/2010/main" val="2159162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monthly reviews, baseline assessments and catch-up planning to engage with key words.</a:t>
            </a:r>
          </a:p>
          <a:p>
            <a:r>
              <a:rPr lang="en-GB" dirty="0"/>
              <a:t>Introduce students to command words (state, describe, explain, discuss) and assessment objectives (knowledge, understanding, application, evaluation) and don’t assume they will know what these mean.</a:t>
            </a:r>
          </a:p>
          <a:p>
            <a:endParaRPr lang="en-GB" dirty="0"/>
          </a:p>
          <a:p>
            <a:r>
              <a:rPr lang="en-GB" dirty="0"/>
              <a:t>Page 33: explicitly teach both tier 2 &amp; 3 words.</a:t>
            </a:r>
          </a:p>
        </p:txBody>
      </p:sp>
      <p:sp>
        <p:nvSpPr>
          <p:cNvPr id="4" name="Slide Number Placeholder 3"/>
          <p:cNvSpPr>
            <a:spLocks noGrp="1"/>
          </p:cNvSpPr>
          <p:nvPr>
            <p:ph type="sldNum" sz="quarter" idx="5"/>
          </p:nvPr>
        </p:nvSpPr>
        <p:spPr/>
        <p:txBody>
          <a:bodyPr/>
          <a:lstStyle/>
          <a:p>
            <a:fld id="{12B2936D-24A1-486A-A1CC-C1A578D7BC32}" type="slidenum">
              <a:rPr lang="en-GB" smtClean="0"/>
              <a:t>10</a:t>
            </a:fld>
            <a:endParaRPr lang="en-GB" dirty="0"/>
          </a:p>
        </p:txBody>
      </p:sp>
    </p:spTree>
    <p:extLst>
      <p:ext uri="{BB962C8B-B14F-4D97-AF65-F5344CB8AC3E}">
        <p14:creationId xmlns:p14="http://schemas.microsoft.com/office/powerpoint/2010/main" val="1311723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the “language of computer science” part of the lesson but be mindful that students need to explicitly learn what these words mean.</a:t>
            </a:r>
          </a:p>
          <a:p>
            <a:endParaRPr lang="en-GB" dirty="0"/>
          </a:p>
          <a:p>
            <a:r>
              <a:rPr lang="en-GB" dirty="0"/>
              <a:t>Getting the students to identify words within blocks of code, or in illustrations helps with dual coding.</a:t>
            </a:r>
          </a:p>
          <a:p>
            <a:endParaRPr lang="en-GB" dirty="0"/>
          </a:p>
          <a:p>
            <a:r>
              <a:rPr lang="en-GB" dirty="0"/>
              <a:t>This code delivers the highest number from a set of whole numbers.</a:t>
            </a:r>
          </a:p>
        </p:txBody>
      </p:sp>
      <p:sp>
        <p:nvSpPr>
          <p:cNvPr id="4" name="Slide Number Placeholder 3"/>
          <p:cNvSpPr>
            <a:spLocks noGrp="1"/>
          </p:cNvSpPr>
          <p:nvPr>
            <p:ph type="sldNum" sz="quarter" idx="5"/>
          </p:nvPr>
        </p:nvSpPr>
        <p:spPr/>
        <p:txBody>
          <a:bodyPr/>
          <a:lstStyle/>
          <a:p>
            <a:fld id="{12B2936D-24A1-486A-A1CC-C1A578D7BC32}" type="slidenum">
              <a:rPr lang="en-GB" smtClean="0"/>
              <a:t>11</a:t>
            </a:fld>
            <a:endParaRPr lang="en-GB" dirty="0"/>
          </a:p>
        </p:txBody>
      </p:sp>
    </p:spTree>
    <p:extLst>
      <p:ext uri="{BB962C8B-B14F-4D97-AF65-F5344CB8AC3E}">
        <p14:creationId xmlns:p14="http://schemas.microsoft.com/office/powerpoint/2010/main" val="251452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Although the description of the code deliberately used lots of subject-specific terminology to illustrate the point, note that the actual algorithm is a simple one that Year 11 students should be able to write in exams.</a:t>
            </a:r>
          </a:p>
          <a:p>
            <a:r>
              <a:rPr lang="en-GB" dirty="0"/>
              <a:t> </a:t>
            </a:r>
          </a:p>
          <a:p>
            <a:r>
              <a:rPr lang="en-GB" dirty="0"/>
              <a:t>What other words could they label in this code as a dual coding exercise?</a:t>
            </a:r>
          </a:p>
        </p:txBody>
      </p:sp>
      <p:sp>
        <p:nvSpPr>
          <p:cNvPr id="4" name="Slide Number Placeholder 3"/>
          <p:cNvSpPr>
            <a:spLocks noGrp="1"/>
          </p:cNvSpPr>
          <p:nvPr>
            <p:ph type="sldNum" sz="quarter" idx="5"/>
          </p:nvPr>
        </p:nvSpPr>
        <p:spPr/>
        <p:txBody>
          <a:bodyPr/>
          <a:lstStyle/>
          <a:p>
            <a:fld id="{12B2936D-24A1-486A-A1CC-C1A578D7BC32}" type="slidenum">
              <a:rPr lang="en-GB" smtClean="0"/>
              <a:t>12</a:t>
            </a:fld>
            <a:endParaRPr lang="en-GB" dirty="0"/>
          </a:p>
        </p:txBody>
      </p:sp>
    </p:spTree>
    <p:extLst>
      <p:ext uri="{BB962C8B-B14F-4D97-AF65-F5344CB8AC3E}">
        <p14:creationId xmlns:p14="http://schemas.microsoft.com/office/powerpoint/2010/main" val="2375493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Time2Code includes all the words associated with programming for GCSE: https://time2code.today/about/subject-specific-terminology</a:t>
            </a:r>
          </a:p>
        </p:txBody>
      </p:sp>
      <p:sp>
        <p:nvSpPr>
          <p:cNvPr id="4" name="Slide Number Placeholder 3"/>
          <p:cNvSpPr>
            <a:spLocks noGrp="1"/>
          </p:cNvSpPr>
          <p:nvPr>
            <p:ph type="sldNum" sz="quarter" idx="5"/>
          </p:nvPr>
        </p:nvSpPr>
        <p:spPr/>
        <p:txBody>
          <a:bodyPr/>
          <a:lstStyle/>
          <a:p>
            <a:fld id="{12B2936D-24A1-486A-A1CC-C1A578D7BC32}" type="slidenum">
              <a:rPr lang="en-GB" smtClean="0"/>
              <a:t>13</a:t>
            </a:fld>
            <a:endParaRPr lang="en-GB" dirty="0"/>
          </a:p>
        </p:txBody>
      </p:sp>
    </p:spTree>
    <p:extLst>
      <p:ext uri="{BB962C8B-B14F-4D97-AF65-F5344CB8AC3E}">
        <p14:creationId xmlns:p14="http://schemas.microsoft.com/office/powerpoint/2010/main" val="316589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Regular assessment is a good thing, not for summative data collection, but for formative purposes. It allows students to understand their own strengths and weaknesses.</a:t>
            </a:r>
          </a:p>
          <a:p>
            <a:endParaRPr lang="en-GB" dirty="0"/>
          </a:p>
          <a:p>
            <a:r>
              <a:rPr lang="en-GB" dirty="0"/>
              <a:t>Peer assessment and engaging with mark schemes is very important. Do this throughout the course, after the very first topic, not at the end of the course.</a:t>
            </a:r>
          </a:p>
        </p:txBody>
      </p:sp>
      <p:sp>
        <p:nvSpPr>
          <p:cNvPr id="4" name="Slide Number Placeholder 3"/>
          <p:cNvSpPr>
            <a:spLocks noGrp="1"/>
          </p:cNvSpPr>
          <p:nvPr>
            <p:ph type="sldNum" sz="quarter" idx="5"/>
          </p:nvPr>
        </p:nvSpPr>
        <p:spPr/>
        <p:txBody>
          <a:bodyPr/>
          <a:lstStyle/>
          <a:p>
            <a:fld id="{12B2936D-24A1-486A-A1CC-C1A578D7BC32}" type="slidenum">
              <a:rPr lang="en-GB" smtClean="0"/>
              <a:t>14</a:t>
            </a:fld>
            <a:endParaRPr lang="en-GB" dirty="0"/>
          </a:p>
        </p:txBody>
      </p:sp>
    </p:spTree>
    <p:extLst>
      <p:ext uri="{BB962C8B-B14F-4D97-AF65-F5344CB8AC3E}">
        <p14:creationId xmlns:p14="http://schemas.microsoft.com/office/powerpoint/2010/main" val="4126486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Page 102, para 3: Feedback should be thought of as a wedding cake.</a:t>
            </a:r>
          </a:p>
          <a:p>
            <a:r>
              <a:rPr lang="en-GB" dirty="0"/>
              <a:t>https://alexquigley.co.uk/questioning-feedback-top-ten-strategies/</a:t>
            </a:r>
          </a:p>
          <a:p>
            <a:r>
              <a:rPr lang="en-GB" dirty="0"/>
              <a:t>https://alexquigley.co.uk/the-problem-with-past-papers/</a:t>
            </a:r>
          </a:p>
          <a:p>
            <a:endParaRPr lang="en-GB" dirty="0"/>
          </a:p>
          <a:p>
            <a:r>
              <a:rPr lang="en-GB" dirty="0"/>
              <a:t>Peer assessment has a positive effect size of +0.54: </a:t>
            </a:r>
            <a:r>
              <a:rPr lang="en-GB" b="0" i="0" dirty="0">
                <a:solidFill>
                  <a:srgbClr val="323840"/>
                </a:solidFill>
                <a:effectLst/>
                <a:highlight>
                  <a:srgbClr val="FFFFFF"/>
                </a:highlight>
                <a:latin typeface="Lato" panose="020F0502020204030203" pitchFamily="34" charset="0"/>
              </a:rPr>
              <a:t>Hattie, J. (2023). Visible learning: The sequel. Routledge.</a:t>
            </a:r>
            <a:endParaRPr lang="en-GB" dirty="0"/>
          </a:p>
        </p:txBody>
      </p:sp>
      <p:sp>
        <p:nvSpPr>
          <p:cNvPr id="4" name="Slide Number Placeholder 3"/>
          <p:cNvSpPr>
            <a:spLocks noGrp="1"/>
          </p:cNvSpPr>
          <p:nvPr>
            <p:ph type="sldNum" sz="quarter" idx="5"/>
          </p:nvPr>
        </p:nvSpPr>
        <p:spPr/>
        <p:txBody>
          <a:bodyPr/>
          <a:lstStyle/>
          <a:p>
            <a:fld id="{12B2936D-24A1-486A-A1CC-C1A578D7BC32}" type="slidenum">
              <a:rPr lang="en-GB" smtClean="0"/>
              <a:t>15</a:t>
            </a:fld>
            <a:endParaRPr lang="en-GB" dirty="0"/>
          </a:p>
        </p:txBody>
      </p:sp>
    </p:spTree>
    <p:extLst>
      <p:ext uri="{BB962C8B-B14F-4D97-AF65-F5344CB8AC3E}">
        <p14:creationId xmlns:p14="http://schemas.microsoft.com/office/powerpoint/2010/main" val="292066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Page 59: Mixed retrieval builds on factual recall to more challenging how and why questions.</a:t>
            </a:r>
          </a:p>
        </p:txBody>
      </p:sp>
      <p:sp>
        <p:nvSpPr>
          <p:cNvPr id="4" name="Slide Number Placeholder 3"/>
          <p:cNvSpPr>
            <a:spLocks noGrp="1"/>
          </p:cNvSpPr>
          <p:nvPr>
            <p:ph type="sldNum" sz="quarter" idx="5"/>
          </p:nvPr>
        </p:nvSpPr>
        <p:spPr/>
        <p:txBody>
          <a:bodyPr/>
          <a:lstStyle/>
          <a:p>
            <a:fld id="{12B2936D-24A1-486A-A1CC-C1A578D7BC32}" type="slidenum">
              <a:rPr lang="en-GB" smtClean="0"/>
              <a:t>16</a:t>
            </a:fld>
            <a:endParaRPr lang="en-GB" dirty="0"/>
          </a:p>
        </p:txBody>
      </p:sp>
    </p:spTree>
    <p:extLst>
      <p:ext uri="{BB962C8B-B14F-4D97-AF65-F5344CB8AC3E}">
        <p14:creationId xmlns:p14="http://schemas.microsoft.com/office/powerpoint/2010/main" val="868497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333333"/>
                </a:solidFill>
                <a:effectLst/>
                <a:highlight>
                  <a:srgbClr val="FFFFFF"/>
                </a:highlight>
                <a:latin typeface="Open Sans" panose="020B0606030504020204" pitchFamily="34" charset="0"/>
              </a:rPr>
              <a:t>Frayer D, Frederick W, Klausmeier H. (1969) A schema for testing the level of cognitive mastery. Wisconsin Center for Education Research.</a:t>
            </a:r>
          </a:p>
          <a:p>
            <a:endParaRPr lang="en-GB" b="0" i="0" dirty="0">
              <a:solidFill>
                <a:srgbClr val="333333"/>
              </a:solidFill>
              <a:effectLst/>
              <a:highlight>
                <a:srgbClr val="FFFFFF"/>
              </a:highlight>
              <a:latin typeface="Open Sans" panose="020B0606030504020204" pitchFamily="34" charset="0"/>
            </a:endParaRPr>
          </a:p>
          <a:p>
            <a:r>
              <a:rPr lang="en-GB" b="0" i="0" dirty="0">
                <a:solidFill>
                  <a:srgbClr val="333333"/>
                </a:solidFill>
                <a:effectLst/>
                <a:highlight>
                  <a:srgbClr val="FFFFFF"/>
                </a:highlight>
                <a:latin typeface="Open Sans" panose="020B0606030504020204" pitchFamily="34" charset="0"/>
              </a:rPr>
              <a:t>Page 59: building from recall quizzes to higher-order questioning.</a:t>
            </a:r>
          </a:p>
        </p:txBody>
      </p:sp>
      <p:sp>
        <p:nvSpPr>
          <p:cNvPr id="4" name="Slide Number Placeholder 3"/>
          <p:cNvSpPr>
            <a:spLocks noGrp="1"/>
          </p:cNvSpPr>
          <p:nvPr>
            <p:ph type="sldNum" sz="quarter" idx="5"/>
          </p:nvPr>
        </p:nvSpPr>
        <p:spPr/>
        <p:txBody>
          <a:bodyPr/>
          <a:lstStyle/>
          <a:p>
            <a:fld id="{12B2936D-24A1-486A-A1CC-C1A578D7BC32}" type="slidenum">
              <a:rPr lang="en-GB" smtClean="0"/>
              <a:t>17</a:t>
            </a:fld>
            <a:endParaRPr lang="en-GB" dirty="0"/>
          </a:p>
        </p:txBody>
      </p:sp>
    </p:spTree>
    <p:extLst>
      <p:ext uri="{BB962C8B-B14F-4D97-AF65-F5344CB8AC3E}">
        <p14:creationId xmlns:p14="http://schemas.microsoft.com/office/powerpoint/2010/main" val="398915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Harvard, B. (2019) Building a web of knowledge: https://theeffortfuleducator.com/2019/09/18/building-a-web-of-knowledge</a:t>
            </a:r>
          </a:p>
        </p:txBody>
      </p:sp>
      <p:sp>
        <p:nvSpPr>
          <p:cNvPr id="4" name="Slide Number Placeholder 3"/>
          <p:cNvSpPr>
            <a:spLocks noGrp="1"/>
          </p:cNvSpPr>
          <p:nvPr>
            <p:ph type="sldNum" sz="quarter" idx="5"/>
          </p:nvPr>
        </p:nvSpPr>
        <p:spPr/>
        <p:txBody>
          <a:bodyPr/>
          <a:lstStyle/>
          <a:p>
            <a:fld id="{12B2936D-24A1-486A-A1CC-C1A578D7BC32}" type="slidenum">
              <a:rPr lang="en-GB" smtClean="0"/>
              <a:t>18</a:t>
            </a:fld>
            <a:endParaRPr lang="en-GB" dirty="0"/>
          </a:p>
        </p:txBody>
      </p:sp>
    </p:spTree>
    <p:extLst>
      <p:ext uri="{BB962C8B-B14F-4D97-AF65-F5344CB8AC3E}">
        <p14:creationId xmlns:p14="http://schemas.microsoft.com/office/powerpoint/2010/main" val="3107395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Revision should be more about how you deliver lessons throughout the course rather than the purpose of a lesson at the end of the course.</a:t>
            </a:r>
          </a:p>
          <a:p>
            <a:endParaRPr lang="en-GB" dirty="0"/>
          </a:p>
          <a:p>
            <a:r>
              <a:rPr lang="en-GB" dirty="0"/>
              <a:t>Retrieval practice for homework and the start of EVERY lesson – but do something with the data, it is not a throwaway activity.</a:t>
            </a:r>
          </a:p>
          <a:p>
            <a:endParaRPr lang="en-GB" dirty="0"/>
          </a:p>
          <a:p>
            <a:r>
              <a:rPr lang="en-GB" dirty="0"/>
              <a:t>Flashcards put vocabulary at the heart of the lesson and are a good way of compiling data about the strengths and weaknesses of the class.</a:t>
            </a:r>
          </a:p>
          <a:p>
            <a:endParaRPr lang="en-GB" dirty="0"/>
          </a:p>
          <a:p>
            <a:r>
              <a:rPr lang="en-GB" dirty="0"/>
              <a:t>Self and peer assessment have a positive effect size and can increase attainment by a whole grade (Hattie, 2008/2023).</a:t>
            </a:r>
          </a:p>
          <a:p>
            <a:endParaRPr lang="en-GB" dirty="0"/>
          </a:p>
          <a:p>
            <a:r>
              <a:rPr lang="en-GB" dirty="0"/>
              <a:t>AI is making a big impact on education now, and can be a time-saver for teachers, but also realise this does not raise attainment by itself. Students engaging with mark schemes themselves yields better outcomes.</a:t>
            </a:r>
          </a:p>
        </p:txBody>
      </p:sp>
      <p:sp>
        <p:nvSpPr>
          <p:cNvPr id="4" name="Slide Number Placeholder 3"/>
          <p:cNvSpPr>
            <a:spLocks noGrp="1"/>
          </p:cNvSpPr>
          <p:nvPr>
            <p:ph type="sldNum" sz="quarter" idx="5"/>
          </p:nvPr>
        </p:nvSpPr>
        <p:spPr/>
        <p:txBody>
          <a:bodyPr/>
          <a:lstStyle/>
          <a:p>
            <a:fld id="{12B2936D-24A1-486A-A1CC-C1A578D7BC32}" type="slidenum">
              <a:rPr lang="en-GB" smtClean="0"/>
              <a:t>19</a:t>
            </a:fld>
            <a:endParaRPr lang="en-GB" dirty="0"/>
          </a:p>
        </p:txBody>
      </p:sp>
    </p:spTree>
    <p:extLst>
      <p:ext uri="{BB962C8B-B14F-4D97-AF65-F5344CB8AC3E}">
        <p14:creationId xmlns:p14="http://schemas.microsoft.com/office/powerpoint/2010/main" val="1053187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Dunlosky J. et al (2013) </a:t>
            </a:r>
            <a:r>
              <a:rPr lang="en-GB" sz="1200" dirty="0">
                <a:latin typeface="+mn-lt"/>
              </a:rPr>
              <a:t>Improving Students’ Learning With Effective Learning Techniques: Promising Directions From Cognitive and Educational Psychology.</a:t>
            </a:r>
          </a:p>
          <a:p>
            <a:endParaRPr lang="en-GB" dirty="0"/>
          </a:p>
        </p:txBody>
      </p:sp>
      <p:sp>
        <p:nvSpPr>
          <p:cNvPr id="4" name="Slide Number Placeholder 3"/>
          <p:cNvSpPr>
            <a:spLocks noGrp="1"/>
          </p:cNvSpPr>
          <p:nvPr>
            <p:ph type="sldNum" sz="quarter" idx="5"/>
          </p:nvPr>
        </p:nvSpPr>
        <p:spPr/>
        <p:txBody>
          <a:bodyPr/>
          <a:lstStyle/>
          <a:p>
            <a:fld id="{12B2936D-24A1-486A-A1CC-C1A578D7BC32}" type="slidenum">
              <a:rPr lang="en-GB" smtClean="0"/>
              <a:t>2</a:t>
            </a:fld>
            <a:endParaRPr lang="en-GB" dirty="0"/>
          </a:p>
        </p:txBody>
      </p:sp>
    </p:spTree>
    <p:extLst>
      <p:ext uri="{BB962C8B-B14F-4D97-AF65-F5344CB8AC3E}">
        <p14:creationId xmlns:p14="http://schemas.microsoft.com/office/powerpoint/2010/main" val="157499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presentation is based on the book:</a:t>
            </a:r>
          </a:p>
          <a:p>
            <a:r>
              <a:rPr lang="en-GB" dirty="0"/>
              <a:t>Howell, H &amp; McGill, R (2022) The Revision Revolution. How to build a culture of effective study in your school. John Catt.</a:t>
            </a:r>
          </a:p>
          <a:p>
            <a:endParaRPr lang="en-GB" dirty="0"/>
          </a:p>
          <a:p>
            <a:r>
              <a:rPr lang="en-GB" dirty="0"/>
              <a:t>Why do we need a revolution?</a:t>
            </a:r>
          </a:p>
          <a:p>
            <a:r>
              <a:rPr lang="en-GB" dirty="0"/>
              <a:t>Page 13, para 2: Not every student is afforded the same advantages in life.</a:t>
            </a:r>
          </a:p>
          <a:p>
            <a:r>
              <a:rPr lang="en-GB" dirty="0"/>
              <a:t>Page 13, para 3: It is important to show students not just what to revise but also how and why.</a:t>
            </a:r>
          </a:p>
          <a:p>
            <a:r>
              <a:rPr lang="en-GB" dirty="0"/>
              <a:t>Revision should not be an activity at the end of a course, it should be infused in the day-to-day intent and implementation.</a:t>
            </a:r>
          </a:p>
          <a:p>
            <a:endParaRPr lang="en-GB" dirty="0"/>
          </a:p>
          <a:p>
            <a:r>
              <a:rPr lang="en-GB" dirty="0"/>
              <a:t>Craig &amp; Dave didn’t finish the course early to have an extended revision period in year 11, our schemes of learning went to the very end to give more time to embed learning throughout.</a:t>
            </a:r>
          </a:p>
        </p:txBody>
      </p:sp>
      <p:sp>
        <p:nvSpPr>
          <p:cNvPr id="4" name="Slide Number Placeholder 3"/>
          <p:cNvSpPr>
            <a:spLocks noGrp="1"/>
          </p:cNvSpPr>
          <p:nvPr>
            <p:ph type="sldNum" sz="quarter" idx="5"/>
          </p:nvPr>
        </p:nvSpPr>
        <p:spPr/>
        <p:txBody>
          <a:bodyPr/>
          <a:lstStyle/>
          <a:p>
            <a:fld id="{12B2936D-24A1-486A-A1CC-C1A578D7BC32}" type="slidenum">
              <a:rPr lang="en-GB" smtClean="0"/>
              <a:t>3</a:t>
            </a:fld>
            <a:endParaRPr lang="en-GB" dirty="0"/>
          </a:p>
        </p:txBody>
      </p:sp>
    </p:spTree>
    <p:extLst>
      <p:ext uri="{BB962C8B-B14F-4D97-AF65-F5344CB8AC3E}">
        <p14:creationId xmlns:p14="http://schemas.microsoft.com/office/powerpoint/2010/main" val="3410410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Page 14, para 2: Too many students revise ineffectively or not at all.</a:t>
            </a:r>
          </a:p>
          <a:p>
            <a:endParaRPr lang="en-GB" dirty="0"/>
          </a:p>
          <a:p>
            <a:r>
              <a:rPr lang="en-GB" dirty="0"/>
              <a:t>Page 15, para 3: The traditional approach to revision – sessions laid on once or twice a week for Year 11 simply won’t cut it. They are a “too little, too late” intervention. Students are dragged to them, and teachers are dragged into running them and no one gains much.</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Teachers often say to us, “My students won’t use Smart Revise outside the classroom”. That’s because there is no culture of revision established in the school. It’s not habitual. Students don’t see the benefit and it isn’t helping them here and now. Teachers are too quick to give up, blame the students for the lack of motivation and incorrectly conclude that the techniques are ineffective.</a:t>
            </a:r>
          </a:p>
        </p:txBody>
      </p:sp>
      <p:sp>
        <p:nvSpPr>
          <p:cNvPr id="4" name="Slide Number Placeholder 3"/>
          <p:cNvSpPr>
            <a:spLocks noGrp="1"/>
          </p:cNvSpPr>
          <p:nvPr>
            <p:ph type="sldNum" sz="quarter" idx="5"/>
          </p:nvPr>
        </p:nvSpPr>
        <p:spPr/>
        <p:txBody>
          <a:bodyPr/>
          <a:lstStyle/>
          <a:p>
            <a:fld id="{12B2936D-24A1-486A-A1CC-C1A578D7BC32}" type="slidenum">
              <a:rPr lang="en-GB" smtClean="0"/>
              <a:t>4</a:t>
            </a:fld>
            <a:endParaRPr lang="en-GB" dirty="0"/>
          </a:p>
        </p:txBody>
      </p:sp>
    </p:spTree>
    <p:extLst>
      <p:ext uri="{BB962C8B-B14F-4D97-AF65-F5344CB8AC3E}">
        <p14:creationId xmlns:p14="http://schemas.microsoft.com/office/powerpoint/2010/main" val="3912878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Page 16, para 1: By neglecting to teach the “how” of revision, we risk widening the achievement gap. Low-attaining students lack the knowledge and skills to work out revision for themselves, whereas high achievers may find relatively effective ways to revise without teacher intervention.</a:t>
            </a:r>
          </a:p>
          <a:p>
            <a:endParaRPr lang="en-GB" dirty="0"/>
          </a:p>
          <a:p>
            <a:r>
              <a:rPr lang="en-GB" dirty="0"/>
              <a:t>Page 16, para 3: The achievement gap is sometimes compounded in schools by the misguided belief that “less able” or lower-set students need easier activities or, even worse, an easier curriculum. This widens the gap further because while the most behind students only ever complete basic work, their peers are sprinting ahead through exposure to complex texts, vocabulary and challenge.</a:t>
            </a:r>
          </a:p>
        </p:txBody>
      </p:sp>
      <p:sp>
        <p:nvSpPr>
          <p:cNvPr id="4" name="Slide Number Placeholder 3"/>
          <p:cNvSpPr>
            <a:spLocks noGrp="1"/>
          </p:cNvSpPr>
          <p:nvPr>
            <p:ph type="sldNum" sz="quarter" idx="5"/>
          </p:nvPr>
        </p:nvSpPr>
        <p:spPr/>
        <p:txBody>
          <a:bodyPr/>
          <a:lstStyle/>
          <a:p>
            <a:fld id="{12B2936D-24A1-486A-A1CC-C1A578D7BC32}" type="slidenum">
              <a:rPr lang="en-GB" smtClean="0"/>
              <a:t>5</a:t>
            </a:fld>
            <a:endParaRPr lang="en-GB" dirty="0"/>
          </a:p>
        </p:txBody>
      </p:sp>
    </p:spTree>
    <p:extLst>
      <p:ext uri="{BB962C8B-B14F-4D97-AF65-F5344CB8AC3E}">
        <p14:creationId xmlns:p14="http://schemas.microsoft.com/office/powerpoint/2010/main" val="910517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Page 17, para 3: The revision revolution goes beyond this presentation as it should permeate lessons, assemblies, parents’ evenings, staff meetings, tutor time and governors.</a:t>
            </a:r>
          </a:p>
          <a:p>
            <a:endParaRPr lang="en-GB" dirty="0"/>
          </a:p>
          <a:p>
            <a:r>
              <a:rPr lang="en-GB" dirty="0"/>
              <a:t>Page 17, para 4: The aim should be to create a world in which every student knows not just what to revise but how.</a:t>
            </a:r>
          </a:p>
        </p:txBody>
      </p:sp>
      <p:sp>
        <p:nvSpPr>
          <p:cNvPr id="4" name="Slide Number Placeholder 3"/>
          <p:cNvSpPr>
            <a:spLocks noGrp="1"/>
          </p:cNvSpPr>
          <p:nvPr>
            <p:ph type="sldNum" sz="quarter" idx="5"/>
          </p:nvPr>
        </p:nvSpPr>
        <p:spPr/>
        <p:txBody>
          <a:bodyPr/>
          <a:lstStyle/>
          <a:p>
            <a:fld id="{12B2936D-24A1-486A-A1CC-C1A578D7BC32}" type="slidenum">
              <a:rPr lang="en-GB" smtClean="0"/>
              <a:t>6</a:t>
            </a:fld>
            <a:endParaRPr lang="en-GB" dirty="0"/>
          </a:p>
        </p:txBody>
      </p:sp>
    </p:spTree>
    <p:extLst>
      <p:ext uri="{BB962C8B-B14F-4D97-AF65-F5344CB8AC3E}">
        <p14:creationId xmlns:p14="http://schemas.microsoft.com/office/powerpoint/2010/main" val="837959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identified problems in our own classroom, created solutions and later realised this is what the research had been saying! Although we had different starting points to popular authors, we ended up in the same place.</a:t>
            </a:r>
          </a:p>
          <a:p>
            <a:endParaRPr lang="en-GB" dirty="0"/>
          </a:p>
          <a:p>
            <a:r>
              <a:rPr lang="en-GB" dirty="0"/>
              <a:t>Our journey is a meld of lived experience, Rosenshine’s principles, cognitive science and the Revision revolution.</a:t>
            </a:r>
          </a:p>
        </p:txBody>
      </p:sp>
      <p:sp>
        <p:nvSpPr>
          <p:cNvPr id="4" name="Slide Number Placeholder 3"/>
          <p:cNvSpPr>
            <a:spLocks noGrp="1"/>
          </p:cNvSpPr>
          <p:nvPr>
            <p:ph type="sldNum" sz="quarter" idx="5"/>
          </p:nvPr>
        </p:nvSpPr>
        <p:spPr/>
        <p:txBody>
          <a:bodyPr/>
          <a:lstStyle/>
          <a:p>
            <a:fld id="{12B2936D-24A1-486A-A1CC-C1A578D7BC32}" type="slidenum">
              <a:rPr lang="en-GB" smtClean="0"/>
              <a:t>7</a:t>
            </a:fld>
            <a:endParaRPr lang="en-GB" dirty="0"/>
          </a:p>
        </p:txBody>
      </p:sp>
    </p:spTree>
    <p:extLst>
      <p:ext uri="{BB962C8B-B14F-4D97-AF65-F5344CB8AC3E}">
        <p14:creationId xmlns:p14="http://schemas.microsoft.com/office/powerpoint/2010/main" val="3377293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Based on the Forgetting Curve: </a:t>
            </a:r>
            <a:r>
              <a:rPr lang="en-GB" sz="1800" dirty="0"/>
              <a:t>Murre, J. &amp; Dros, J. (2015) </a:t>
            </a:r>
            <a:r>
              <a:rPr lang="en-GB" sz="1200" dirty="0">
                <a:latin typeface="+mn-lt"/>
              </a:rPr>
              <a:t>Replication and Analysis of Ebbinghaus’ Forgetting Curve, https://www.ncbi.nlm.nih.gov/pmc/articles/PMC4492928</a:t>
            </a: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Setting homework based on a previous topic rather than the current one is likely to be more effective for long-term memory.</a:t>
            </a:r>
          </a:p>
          <a:p>
            <a:endParaRPr lang="en-GB" dirty="0"/>
          </a:p>
          <a:p>
            <a:r>
              <a:rPr lang="en-GB" dirty="0"/>
              <a:t>Page 45: Little and often is better than cramming. Forgetting is good as it allows important knowledge to enter long-term memory. Leave a gap before revising the same information. Fill the gap with knowledge from other topics. Interleaving is the support mechanism for spacing. It also reveals connections between ideas that might not be obvious.</a:t>
            </a:r>
          </a:p>
          <a:p>
            <a:endParaRPr lang="en-GB" dirty="0"/>
          </a:p>
          <a:p>
            <a:r>
              <a:rPr lang="en-GB" dirty="0"/>
              <a:t>Page 74, para 3: For mastery, it’s about practicing something not until students get it right, but until it’s difficult to get it wrong.</a:t>
            </a:r>
          </a:p>
          <a:p>
            <a:endParaRPr lang="en-GB" dirty="0"/>
          </a:p>
          <a:p>
            <a:r>
              <a:rPr lang="en-GB" dirty="0"/>
              <a:t>It is better that students memorise the answers to hundreds of questions, not face thousands of them. The goal is knowledge retention, not assessment.</a:t>
            </a:r>
          </a:p>
          <a:p>
            <a:endParaRPr lang="en-GB" dirty="0"/>
          </a:p>
          <a:p>
            <a:r>
              <a:rPr lang="en-GB" dirty="0"/>
              <a:t>AI generated quizzes need checking carefully. They often stray from the specification, and become summative rather than formative assessments.</a:t>
            </a:r>
          </a:p>
        </p:txBody>
      </p:sp>
      <p:sp>
        <p:nvSpPr>
          <p:cNvPr id="4" name="Slide Number Placeholder 3"/>
          <p:cNvSpPr>
            <a:spLocks noGrp="1"/>
          </p:cNvSpPr>
          <p:nvPr>
            <p:ph type="sldNum" sz="quarter" idx="5"/>
          </p:nvPr>
        </p:nvSpPr>
        <p:spPr/>
        <p:txBody>
          <a:bodyPr/>
          <a:lstStyle/>
          <a:p>
            <a:fld id="{12B2936D-24A1-486A-A1CC-C1A578D7BC32}" type="slidenum">
              <a:rPr lang="en-GB" smtClean="0"/>
              <a:t>8</a:t>
            </a:fld>
            <a:endParaRPr lang="en-GB" dirty="0"/>
          </a:p>
        </p:txBody>
      </p:sp>
    </p:spTree>
    <p:extLst>
      <p:ext uri="{BB962C8B-B14F-4D97-AF65-F5344CB8AC3E}">
        <p14:creationId xmlns:p14="http://schemas.microsoft.com/office/powerpoint/2010/main" val="2170866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Page 46: Elaboration: use of how, when, why, what and linking ideas to everyday experiences.</a:t>
            </a:r>
          </a:p>
          <a:p>
            <a:endParaRPr lang="en-GB" dirty="0"/>
          </a:p>
          <a:p>
            <a:r>
              <a:rPr lang="en-GB" dirty="0"/>
              <a:t>If students are engaging with “The Journey” they are already regularly answering plenty of questions to check their understanding. Use class discussions as an opportunity to get the students to ask questions instead. This deepens their understanding by making links.</a:t>
            </a:r>
          </a:p>
          <a:p>
            <a:endParaRPr lang="en-GB" dirty="0"/>
          </a:p>
          <a:p>
            <a:r>
              <a:rPr lang="en-GB" dirty="0"/>
              <a:t>This is a big culture shift, and students will be shy until they know what is expected of them. We want to develop inquisitive minds because that is when they get the “ah-ha moments”.</a:t>
            </a:r>
          </a:p>
        </p:txBody>
      </p:sp>
      <p:sp>
        <p:nvSpPr>
          <p:cNvPr id="4" name="Slide Number Placeholder 3"/>
          <p:cNvSpPr>
            <a:spLocks noGrp="1"/>
          </p:cNvSpPr>
          <p:nvPr>
            <p:ph type="sldNum" sz="quarter" idx="5"/>
          </p:nvPr>
        </p:nvSpPr>
        <p:spPr/>
        <p:txBody>
          <a:bodyPr/>
          <a:lstStyle/>
          <a:p>
            <a:fld id="{12B2936D-24A1-486A-A1CC-C1A578D7BC32}" type="slidenum">
              <a:rPr lang="en-GB" smtClean="0"/>
              <a:t>9</a:t>
            </a:fld>
            <a:endParaRPr lang="en-GB" dirty="0"/>
          </a:p>
        </p:txBody>
      </p:sp>
    </p:spTree>
    <p:extLst>
      <p:ext uri="{BB962C8B-B14F-4D97-AF65-F5344CB8AC3E}">
        <p14:creationId xmlns:p14="http://schemas.microsoft.com/office/powerpoint/2010/main" val="4272435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943B0-A414-4121-A72E-6E96E55E1BE9}"/>
              </a:ext>
            </a:extLst>
          </p:cNvPr>
          <p:cNvSpPr>
            <a:spLocks noGrp="1"/>
          </p:cNvSpPr>
          <p:nvPr>
            <p:ph type="ctrTitle"/>
          </p:nvPr>
        </p:nvSpPr>
        <p:spPr>
          <a:xfrm>
            <a:off x="271395" y="1650483"/>
            <a:ext cx="11649205" cy="794110"/>
          </a:xfrm>
          <a:prstGeom prst="rect">
            <a:avLst/>
          </a:prstGeom>
        </p:spPr>
        <p:txBody>
          <a:bodyPr anchor="b"/>
          <a:lstStyle>
            <a:lvl1pPr algn="ctr">
              <a:defRPr sz="4400">
                <a:latin typeface="Century Gothic" panose="020B0502020202020204" pitchFamily="34" charset="0"/>
              </a:defRPr>
            </a:lvl1pPr>
          </a:lstStyle>
          <a:p>
            <a:r>
              <a:rPr lang="en-US" dirty="0"/>
              <a:t>Click to edit Master title</a:t>
            </a:r>
            <a:endParaRPr lang="en-GB" dirty="0"/>
          </a:p>
        </p:txBody>
      </p:sp>
      <p:sp>
        <p:nvSpPr>
          <p:cNvPr id="3" name="Subtitle 2">
            <a:extLst>
              <a:ext uri="{FF2B5EF4-FFF2-40B4-BE49-F238E27FC236}">
                <a16:creationId xmlns:a16="http://schemas.microsoft.com/office/drawing/2014/main" id="{5CE151B4-FD10-4E85-BE1A-19A7F157D95B}"/>
              </a:ext>
            </a:extLst>
          </p:cNvPr>
          <p:cNvSpPr>
            <a:spLocks noGrp="1"/>
          </p:cNvSpPr>
          <p:nvPr>
            <p:ph type="subTitle" idx="1"/>
          </p:nvPr>
        </p:nvSpPr>
        <p:spPr>
          <a:xfrm>
            <a:off x="2790642" y="2539741"/>
            <a:ext cx="6610709" cy="794110"/>
          </a:xfrm>
          <a:prstGeom prst="rect">
            <a:avLst/>
          </a:prstGeom>
        </p:spPr>
        <p:txBody>
          <a:bodyPr/>
          <a:lstStyle>
            <a:lvl1pPr marL="0" indent="0" algn="ctr">
              <a:buNone/>
              <a:defRPr sz="2400">
                <a:solidFill>
                  <a:srgbClr val="A5A5A5"/>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Content Placeholder 2">
            <a:extLst>
              <a:ext uri="{FF2B5EF4-FFF2-40B4-BE49-F238E27FC236}">
                <a16:creationId xmlns:a16="http://schemas.microsoft.com/office/drawing/2014/main" id="{523C55D6-DBF4-9234-4F25-A46C6C6AF1A6}"/>
              </a:ext>
            </a:extLst>
          </p:cNvPr>
          <p:cNvSpPr>
            <a:spLocks noGrp="1"/>
          </p:cNvSpPr>
          <p:nvPr>
            <p:ph idx="10"/>
          </p:nvPr>
        </p:nvSpPr>
        <p:spPr>
          <a:xfrm>
            <a:off x="2790644" y="3429000"/>
            <a:ext cx="6610709" cy="3291422"/>
          </a:xfrm>
          <a:prstGeom prst="rect">
            <a:avLst/>
          </a:prstGeom>
        </p:spPr>
        <p:txBody>
          <a:bodyPr/>
          <a:lstStyle>
            <a:lvl1pPr marL="0" indent="0" algn="ctr">
              <a:buNone/>
              <a:defRPr sz="1800">
                <a:solidFill>
                  <a:srgbClr val="823554"/>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endParaRPr lang="en-GB" dirty="0"/>
          </a:p>
        </p:txBody>
      </p:sp>
    </p:spTree>
    <p:extLst>
      <p:ext uri="{BB962C8B-B14F-4D97-AF65-F5344CB8AC3E}">
        <p14:creationId xmlns:p14="http://schemas.microsoft.com/office/powerpoint/2010/main" val="2324597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BE77E-5F36-46CE-8845-AAEE5057D6E9}"/>
              </a:ext>
            </a:extLst>
          </p:cNvPr>
          <p:cNvSpPr>
            <a:spLocks noGrp="1"/>
          </p:cNvSpPr>
          <p:nvPr>
            <p:ph type="title"/>
          </p:nvPr>
        </p:nvSpPr>
        <p:spPr>
          <a:xfrm>
            <a:off x="525050" y="1940945"/>
            <a:ext cx="10515600" cy="543371"/>
          </a:xfrm>
          <a:prstGeom prst="rect">
            <a:avLst/>
          </a:prstGeom>
        </p:spPr>
        <p:txBody>
          <a:bodyPr/>
          <a:lstStyle>
            <a:lvl1pPr>
              <a:defRPr sz="3600">
                <a:latin typeface="Century Gothic" panose="020B0502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4856546E-19B3-47F3-9B89-F343D74385BB}"/>
              </a:ext>
            </a:extLst>
          </p:cNvPr>
          <p:cNvSpPr>
            <a:spLocks noGrp="1"/>
          </p:cNvSpPr>
          <p:nvPr>
            <p:ph idx="1"/>
          </p:nvPr>
        </p:nvSpPr>
        <p:spPr>
          <a:xfrm>
            <a:off x="525050" y="2691441"/>
            <a:ext cx="10515600" cy="402898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81660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0241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3D8261B-DD3C-482C-8A93-D19DF4C6176D}"/>
              </a:ext>
            </a:extLst>
          </p:cNvPr>
          <p:cNvSpPr/>
          <p:nvPr userDrawn="1"/>
        </p:nvSpPr>
        <p:spPr>
          <a:xfrm>
            <a:off x="0" y="0"/>
            <a:ext cx="12192000" cy="65560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D827207C-768A-4C0F-B521-DB5050EED49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4447" y="94266"/>
            <a:ext cx="467571" cy="467075"/>
          </a:xfrm>
          <a:prstGeom prst="rect">
            <a:avLst/>
          </a:prstGeom>
        </p:spPr>
      </p:pic>
      <p:sp>
        <p:nvSpPr>
          <p:cNvPr id="9" name="TextBox 8">
            <a:extLst>
              <a:ext uri="{FF2B5EF4-FFF2-40B4-BE49-F238E27FC236}">
                <a16:creationId xmlns:a16="http://schemas.microsoft.com/office/drawing/2014/main" id="{B9722841-F318-4027-9E43-1788CD51206F}"/>
              </a:ext>
            </a:extLst>
          </p:cNvPr>
          <p:cNvSpPr txBox="1"/>
          <p:nvPr userDrawn="1"/>
        </p:nvSpPr>
        <p:spPr>
          <a:xfrm>
            <a:off x="612018" y="148744"/>
            <a:ext cx="1712328" cy="369332"/>
          </a:xfrm>
          <a:prstGeom prst="rect">
            <a:avLst/>
          </a:prstGeom>
          <a:noFill/>
        </p:spPr>
        <p:txBody>
          <a:bodyPr wrap="none" rtlCol="0">
            <a:spAutoFit/>
          </a:bodyPr>
          <a:lstStyle/>
          <a:p>
            <a:r>
              <a:rPr lang="en-GB" dirty="0">
                <a:solidFill>
                  <a:srgbClr val="548235"/>
                </a:solidFill>
                <a:latin typeface="Century Gothic" panose="020B0502020202020204" pitchFamily="34" charset="0"/>
              </a:rPr>
              <a:t>Craig’n’Dave</a:t>
            </a:r>
          </a:p>
        </p:txBody>
      </p:sp>
      <p:sp>
        <p:nvSpPr>
          <p:cNvPr id="11" name="Rectangle 10">
            <a:extLst>
              <a:ext uri="{FF2B5EF4-FFF2-40B4-BE49-F238E27FC236}">
                <a16:creationId xmlns:a16="http://schemas.microsoft.com/office/drawing/2014/main" id="{A31A2602-DEFC-4AFC-814C-3BD884C52A65}"/>
              </a:ext>
            </a:extLst>
          </p:cNvPr>
          <p:cNvSpPr/>
          <p:nvPr userDrawn="1"/>
        </p:nvSpPr>
        <p:spPr>
          <a:xfrm>
            <a:off x="0" y="655608"/>
            <a:ext cx="12192000" cy="86264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75073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E9463FB-121A-8FCD-FD62-EA6FB4199688}"/>
              </a:ext>
            </a:extLst>
          </p:cNvPr>
          <p:cNvSpPr>
            <a:spLocks noGrp="1"/>
          </p:cNvSpPr>
          <p:nvPr>
            <p:ph type="ctrTitle"/>
          </p:nvPr>
        </p:nvSpPr>
        <p:spPr/>
        <p:txBody>
          <a:bodyPr/>
          <a:lstStyle/>
          <a:p>
            <a:r>
              <a:rPr lang="en-GB" dirty="0"/>
              <a:t>How should students prepare for exams?</a:t>
            </a:r>
          </a:p>
        </p:txBody>
      </p:sp>
      <p:sp>
        <p:nvSpPr>
          <p:cNvPr id="3" name="Subtitle 2">
            <a:extLst>
              <a:ext uri="{FF2B5EF4-FFF2-40B4-BE49-F238E27FC236}">
                <a16:creationId xmlns:a16="http://schemas.microsoft.com/office/drawing/2014/main" id="{3261D9AC-3D52-0149-FBD1-5461015308F8}"/>
              </a:ext>
            </a:extLst>
          </p:cNvPr>
          <p:cNvSpPr>
            <a:spLocks noGrp="1"/>
          </p:cNvSpPr>
          <p:nvPr>
            <p:ph type="subTitle" idx="1"/>
          </p:nvPr>
        </p:nvSpPr>
        <p:spPr/>
        <p:txBody>
          <a:bodyPr/>
          <a:lstStyle/>
          <a:p>
            <a:r>
              <a:rPr lang="en-GB" dirty="0"/>
              <a:t>Creating a culture of effective study</a:t>
            </a:r>
          </a:p>
        </p:txBody>
      </p:sp>
      <p:sp>
        <p:nvSpPr>
          <p:cNvPr id="7" name="Content Placeholder 6">
            <a:extLst>
              <a:ext uri="{FF2B5EF4-FFF2-40B4-BE49-F238E27FC236}">
                <a16:creationId xmlns:a16="http://schemas.microsoft.com/office/drawing/2014/main" id="{7F2D8E4C-7BAB-A11D-932C-230004931DBD}"/>
              </a:ext>
            </a:extLst>
          </p:cNvPr>
          <p:cNvSpPr>
            <a:spLocks noGrp="1"/>
          </p:cNvSpPr>
          <p:nvPr>
            <p:ph idx="10"/>
          </p:nvPr>
        </p:nvSpPr>
        <p:spPr>
          <a:xfrm>
            <a:off x="655526" y="3333851"/>
            <a:ext cx="10880940" cy="1778517"/>
          </a:xfrm>
        </p:spPr>
        <p:txBody>
          <a:bodyPr/>
          <a:lstStyle/>
          <a:p>
            <a:pPr algn="just"/>
            <a:r>
              <a:rPr lang="en-GB" sz="2800" dirty="0"/>
              <a:t>Imagine a world where revision is a habit. Where students revise for every exam using a bank of strategies they have practiced. Where they are not only fully confident with these strategies but also know exactly which strategy to choose in different circumstances.</a:t>
            </a:r>
          </a:p>
        </p:txBody>
      </p:sp>
      <p:sp>
        <p:nvSpPr>
          <p:cNvPr id="9" name="TextBox 8">
            <a:extLst>
              <a:ext uri="{FF2B5EF4-FFF2-40B4-BE49-F238E27FC236}">
                <a16:creationId xmlns:a16="http://schemas.microsoft.com/office/drawing/2014/main" id="{27DF1FB5-4766-326D-83B1-4F2F6C000CC7}"/>
              </a:ext>
            </a:extLst>
          </p:cNvPr>
          <p:cNvSpPr txBox="1"/>
          <p:nvPr/>
        </p:nvSpPr>
        <p:spPr>
          <a:xfrm>
            <a:off x="655526" y="5112368"/>
            <a:ext cx="10880940" cy="338554"/>
          </a:xfrm>
          <a:prstGeom prst="rect">
            <a:avLst/>
          </a:prstGeom>
          <a:noFill/>
        </p:spPr>
        <p:txBody>
          <a:bodyPr wrap="square">
            <a:spAutoFit/>
          </a:bodyPr>
          <a:lstStyle/>
          <a:p>
            <a:r>
              <a:rPr lang="en-GB" sz="1600" i="1" dirty="0">
                <a:solidFill>
                  <a:srgbClr val="A5A5A5"/>
                </a:solidFill>
              </a:rPr>
              <a:t>- Howell, H &amp; McGill, R (2022) The Revision Revolution. How to build a culture of effective study in your school. John Catt.</a:t>
            </a:r>
          </a:p>
        </p:txBody>
      </p:sp>
    </p:spTree>
    <p:extLst>
      <p:ext uri="{BB962C8B-B14F-4D97-AF65-F5344CB8AC3E}">
        <p14:creationId xmlns:p14="http://schemas.microsoft.com/office/powerpoint/2010/main" val="2631702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E9343-5D58-5A77-318B-D406B3396773}"/>
              </a:ext>
            </a:extLst>
          </p:cNvPr>
          <p:cNvSpPr>
            <a:spLocks noGrp="1"/>
          </p:cNvSpPr>
          <p:nvPr>
            <p:ph type="title"/>
          </p:nvPr>
        </p:nvSpPr>
        <p:spPr/>
        <p:txBody>
          <a:bodyPr/>
          <a:lstStyle/>
          <a:p>
            <a:r>
              <a:rPr lang="en-GB" dirty="0"/>
              <a:t>Vocabulary</a:t>
            </a:r>
          </a:p>
        </p:txBody>
      </p:sp>
      <p:sp>
        <p:nvSpPr>
          <p:cNvPr id="4" name="Rectangle 3">
            <a:extLst>
              <a:ext uri="{FF2B5EF4-FFF2-40B4-BE49-F238E27FC236}">
                <a16:creationId xmlns:a16="http://schemas.microsoft.com/office/drawing/2014/main" id="{7A337F46-63B8-E344-7C16-7E494B73771B}"/>
              </a:ext>
            </a:extLst>
          </p:cNvPr>
          <p:cNvSpPr/>
          <p:nvPr/>
        </p:nvSpPr>
        <p:spPr>
          <a:xfrm>
            <a:off x="612018" y="931653"/>
            <a:ext cx="5055537"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Raising attainment with effective revision</a:t>
            </a:r>
          </a:p>
        </p:txBody>
      </p:sp>
      <p:sp>
        <p:nvSpPr>
          <p:cNvPr id="8" name="Content Placeholder 7">
            <a:extLst>
              <a:ext uri="{FF2B5EF4-FFF2-40B4-BE49-F238E27FC236}">
                <a16:creationId xmlns:a16="http://schemas.microsoft.com/office/drawing/2014/main" id="{37C493EA-9D03-160A-A6A2-8C40700CBFAC}"/>
              </a:ext>
            </a:extLst>
          </p:cNvPr>
          <p:cNvSpPr>
            <a:spLocks noGrp="1"/>
          </p:cNvSpPr>
          <p:nvPr>
            <p:ph idx="1"/>
          </p:nvPr>
        </p:nvSpPr>
        <p:spPr>
          <a:xfrm>
            <a:off x="525050" y="2691441"/>
            <a:ext cx="6802676" cy="4028981"/>
          </a:xfrm>
        </p:spPr>
        <p:txBody>
          <a:bodyPr/>
          <a:lstStyle/>
          <a:p>
            <a:r>
              <a:rPr lang="en-GB" dirty="0"/>
              <a:t>Making more use of flashcards as an every-day part of teaching, not just preparing for exams.</a:t>
            </a:r>
          </a:p>
          <a:p>
            <a:r>
              <a:rPr lang="en-GB" dirty="0"/>
              <a:t>Identifying, not just using computing terms:</a:t>
            </a:r>
          </a:p>
          <a:p>
            <a:pPr lvl="1"/>
            <a:r>
              <a:rPr lang="en-GB" dirty="0"/>
              <a:t>Tier 1: words used frequently in speech.</a:t>
            </a:r>
          </a:p>
          <a:p>
            <a:pPr lvl="1"/>
            <a:r>
              <a:rPr lang="en-GB" dirty="0"/>
              <a:t>Tier 2: words occur in text &amp; exam papers.</a:t>
            </a:r>
          </a:p>
          <a:p>
            <a:pPr lvl="1"/>
            <a:r>
              <a:rPr lang="en-GB" dirty="0"/>
              <a:t>Tier 3: subject-specific terminology.</a:t>
            </a:r>
          </a:p>
          <a:p>
            <a:endParaRPr lang="en-GB" dirty="0"/>
          </a:p>
          <a:p>
            <a:endParaRPr lang="en-GB" dirty="0"/>
          </a:p>
        </p:txBody>
      </p:sp>
      <p:sp>
        <p:nvSpPr>
          <p:cNvPr id="9" name="Content Placeholder 7">
            <a:extLst>
              <a:ext uri="{FF2B5EF4-FFF2-40B4-BE49-F238E27FC236}">
                <a16:creationId xmlns:a16="http://schemas.microsoft.com/office/drawing/2014/main" id="{19489F54-14BD-02A5-6749-1199F6CBFBA3}"/>
              </a:ext>
            </a:extLst>
          </p:cNvPr>
          <p:cNvSpPr txBox="1">
            <a:spLocks/>
          </p:cNvSpPr>
          <p:nvPr/>
        </p:nvSpPr>
        <p:spPr>
          <a:xfrm>
            <a:off x="7664870" y="2440293"/>
            <a:ext cx="4084529" cy="4029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Step 1: Retrieval practice homework</a:t>
            </a:r>
          </a:p>
          <a:p>
            <a:r>
              <a:rPr lang="en-GB" sz="1600" dirty="0"/>
              <a:t>Step 2: Recap plenaries</a:t>
            </a:r>
          </a:p>
          <a:p>
            <a:r>
              <a:rPr lang="en-GB" sz="1600" dirty="0"/>
              <a:t>Step 3: Starter / Do now activity</a:t>
            </a:r>
          </a:p>
          <a:p>
            <a:r>
              <a:rPr lang="en-GB" sz="1600" dirty="0"/>
              <a:t>Step 4: End of topic tests</a:t>
            </a:r>
          </a:p>
          <a:p>
            <a:r>
              <a:rPr lang="en-GB" sz="1600" b="1" dirty="0">
                <a:solidFill>
                  <a:srgbClr val="823554"/>
                </a:solidFill>
              </a:rPr>
              <a:t>Step 5: Monthly reviews</a:t>
            </a:r>
          </a:p>
          <a:p>
            <a:r>
              <a:rPr lang="en-GB" sz="1600" b="1" dirty="0">
                <a:solidFill>
                  <a:srgbClr val="823554"/>
                </a:solidFill>
              </a:rPr>
              <a:t>Step 6: Practice exam technique</a:t>
            </a:r>
          </a:p>
          <a:p>
            <a:r>
              <a:rPr lang="en-GB" sz="1600" dirty="0"/>
              <a:t>Step 7: Identify priorities for intervention</a:t>
            </a:r>
          </a:p>
          <a:p>
            <a:r>
              <a:rPr lang="en-GB" sz="1600" dirty="0"/>
              <a:t>Step 8: Data driven parents’ evenings</a:t>
            </a:r>
          </a:p>
          <a:p>
            <a:r>
              <a:rPr lang="en-GB" sz="1600" dirty="0"/>
              <a:t>Step 9: Give students and examiner’s eye</a:t>
            </a:r>
          </a:p>
          <a:p>
            <a:r>
              <a:rPr lang="en-GB" sz="1600" b="1" dirty="0">
                <a:solidFill>
                  <a:srgbClr val="823554"/>
                </a:solidFill>
              </a:rPr>
              <a:t>Step 10: Baseline assessments</a:t>
            </a:r>
          </a:p>
          <a:p>
            <a:r>
              <a:rPr lang="en-GB" sz="1600" dirty="0"/>
              <a:t>Step 11: Online mock exams</a:t>
            </a:r>
          </a:p>
          <a:p>
            <a:r>
              <a:rPr lang="en-GB" sz="1600" b="1" dirty="0">
                <a:solidFill>
                  <a:srgbClr val="823554"/>
                </a:solidFill>
              </a:rPr>
              <a:t>Step 12: Catch up planning</a:t>
            </a:r>
          </a:p>
        </p:txBody>
      </p:sp>
      <p:sp>
        <p:nvSpPr>
          <p:cNvPr id="3" name="Rectangle 2">
            <a:extLst>
              <a:ext uri="{FF2B5EF4-FFF2-40B4-BE49-F238E27FC236}">
                <a16:creationId xmlns:a16="http://schemas.microsoft.com/office/drawing/2014/main" id="{12078CF8-9EFE-167D-C369-CA968D51097A}"/>
              </a:ext>
            </a:extLst>
          </p:cNvPr>
          <p:cNvSpPr/>
          <p:nvPr/>
        </p:nvSpPr>
        <p:spPr>
          <a:xfrm>
            <a:off x="7664870" y="3795385"/>
            <a:ext cx="4002080" cy="701459"/>
          </a:xfrm>
          <a:prstGeom prst="rect">
            <a:avLst/>
          </a:prstGeom>
          <a:noFill/>
          <a:ln>
            <a:solidFill>
              <a:srgbClr val="8235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F8A8CF40-21FE-0B63-B663-49233A01077E}"/>
              </a:ext>
            </a:extLst>
          </p:cNvPr>
          <p:cNvSpPr/>
          <p:nvPr/>
        </p:nvSpPr>
        <p:spPr>
          <a:xfrm>
            <a:off x="7664870" y="5525630"/>
            <a:ext cx="4002080" cy="351358"/>
          </a:xfrm>
          <a:prstGeom prst="rect">
            <a:avLst/>
          </a:prstGeom>
          <a:noFill/>
          <a:ln>
            <a:solidFill>
              <a:srgbClr val="8235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AB5E83C2-6336-C6E1-DFE6-5B0A91A34884}"/>
              </a:ext>
            </a:extLst>
          </p:cNvPr>
          <p:cNvSpPr/>
          <p:nvPr/>
        </p:nvSpPr>
        <p:spPr>
          <a:xfrm>
            <a:off x="7664869" y="6197535"/>
            <a:ext cx="4002080" cy="351358"/>
          </a:xfrm>
          <a:prstGeom prst="rect">
            <a:avLst/>
          </a:prstGeom>
          <a:noFill/>
          <a:ln>
            <a:solidFill>
              <a:srgbClr val="8235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9517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E9343-5D58-5A77-318B-D406B3396773}"/>
              </a:ext>
            </a:extLst>
          </p:cNvPr>
          <p:cNvSpPr>
            <a:spLocks noGrp="1"/>
          </p:cNvSpPr>
          <p:nvPr>
            <p:ph type="title"/>
          </p:nvPr>
        </p:nvSpPr>
        <p:spPr/>
        <p:txBody>
          <a:bodyPr/>
          <a:lstStyle/>
          <a:p>
            <a:r>
              <a:rPr lang="en-GB" dirty="0"/>
              <a:t>Vocabulary</a:t>
            </a:r>
          </a:p>
        </p:txBody>
      </p:sp>
      <p:sp>
        <p:nvSpPr>
          <p:cNvPr id="4" name="Rectangle 3">
            <a:extLst>
              <a:ext uri="{FF2B5EF4-FFF2-40B4-BE49-F238E27FC236}">
                <a16:creationId xmlns:a16="http://schemas.microsoft.com/office/drawing/2014/main" id="{7A337F46-63B8-E344-7C16-7E494B73771B}"/>
              </a:ext>
            </a:extLst>
          </p:cNvPr>
          <p:cNvSpPr/>
          <p:nvPr/>
        </p:nvSpPr>
        <p:spPr>
          <a:xfrm>
            <a:off x="612018" y="931653"/>
            <a:ext cx="5055537"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Raising attainment with effective revision</a:t>
            </a:r>
          </a:p>
        </p:txBody>
      </p:sp>
      <p:sp>
        <p:nvSpPr>
          <p:cNvPr id="8" name="Content Placeholder 7">
            <a:extLst>
              <a:ext uri="{FF2B5EF4-FFF2-40B4-BE49-F238E27FC236}">
                <a16:creationId xmlns:a16="http://schemas.microsoft.com/office/drawing/2014/main" id="{37C493EA-9D03-160A-A6A2-8C40700CBFAC}"/>
              </a:ext>
            </a:extLst>
          </p:cNvPr>
          <p:cNvSpPr>
            <a:spLocks noGrp="1"/>
          </p:cNvSpPr>
          <p:nvPr>
            <p:ph idx="1"/>
          </p:nvPr>
        </p:nvSpPr>
        <p:spPr>
          <a:xfrm>
            <a:off x="525050" y="2691441"/>
            <a:ext cx="11236890" cy="2181184"/>
          </a:xfrm>
        </p:spPr>
        <p:txBody>
          <a:bodyPr/>
          <a:lstStyle/>
          <a:p>
            <a:pPr marL="0" indent="0">
              <a:lnSpc>
                <a:spcPct val="150000"/>
              </a:lnSpc>
              <a:buNone/>
            </a:pPr>
            <a:r>
              <a:rPr lang="en-GB" dirty="0">
                <a:solidFill>
                  <a:srgbClr val="823554"/>
                </a:solidFill>
              </a:rPr>
              <a:t>An iteration in a function uses a stepper to consider each element of an array of integers passed as a parameter; using an operator in the condition to then assign and return the bester variable.</a:t>
            </a:r>
          </a:p>
        </p:txBody>
      </p:sp>
      <p:sp>
        <p:nvSpPr>
          <p:cNvPr id="23" name="Content Placeholder 7">
            <a:extLst>
              <a:ext uri="{FF2B5EF4-FFF2-40B4-BE49-F238E27FC236}">
                <a16:creationId xmlns:a16="http://schemas.microsoft.com/office/drawing/2014/main" id="{94382B2F-CB09-C4C3-E464-EF388A3F0CB5}"/>
              </a:ext>
            </a:extLst>
          </p:cNvPr>
          <p:cNvSpPr txBox="1">
            <a:spLocks/>
          </p:cNvSpPr>
          <p:nvPr/>
        </p:nvSpPr>
        <p:spPr>
          <a:xfrm>
            <a:off x="525049" y="5198302"/>
            <a:ext cx="11236889" cy="8508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You could give this paragraph to students and get them to ask questions about it until the understand what it means.</a:t>
            </a:r>
          </a:p>
          <a:p>
            <a:r>
              <a:rPr lang="en-GB" dirty="0"/>
              <a:t>What does this code do?</a:t>
            </a:r>
          </a:p>
          <a:p>
            <a:endParaRPr lang="en-GB" dirty="0"/>
          </a:p>
          <a:p>
            <a:endParaRPr lang="en-GB" dirty="0"/>
          </a:p>
        </p:txBody>
      </p:sp>
    </p:spTree>
    <p:extLst>
      <p:ext uri="{BB962C8B-B14F-4D97-AF65-F5344CB8AC3E}">
        <p14:creationId xmlns:p14="http://schemas.microsoft.com/office/powerpoint/2010/main" val="733037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E9343-5D58-5A77-318B-D406B3396773}"/>
              </a:ext>
            </a:extLst>
          </p:cNvPr>
          <p:cNvSpPr>
            <a:spLocks noGrp="1"/>
          </p:cNvSpPr>
          <p:nvPr>
            <p:ph type="title"/>
          </p:nvPr>
        </p:nvSpPr>
        <p:spPr/>
        <p:txBody>
          <a:bodyPr/>
          <a:lstStyle/>
          <a:p>
            <a:r>
              <a:rPr lang="en-GB" dirty="0"/>
              <a:t>Vocabulary</a:t>
            </a:r>
          </a:p>
        </p:txBody>
      </p:sp>
      <p:sp>
        <p:nvSpPr>
          <p:cNvPr id="4" name="Rectangle 3">
            <a:extLst>
              <a:ext uri="{FF2B5EF4-FFF2-40B4-BE49-F238E27FC236}">
                <a16:creationId xmlns:a16="http://schemas.microsoft.com/office/drawing/2014/main" id="{7A337F46-63B8-E344-7C16-7E494B73771B}"/>
              </a:ext>
            </a:extLst>
          </p:cNvPr>
          <p:cNvSpPr/>
          <p:nvPr/>
        </p:nvSpPr>
        <p:spPr>
          <a:xfrm>
            <a:off x="612018" y="931653"/>
            <a:ext cx="5055537"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Raising attainment with effective revision</a:t>
            </a:r>
          </a:p>
        </p:txBody>
      </p:sp>
      <p:sp>
        <p:nvSpPr>
          <p:cNvPr id="8" name="Content Placeholder 7">
            <a:extLst>
              <a:ext uri="{FF2B5EF4-FFF2-40B4-BE49-F238E27FC236}">
                <a16:creationId xmlns:a16="http://schemas.microsoft.com/office/drawing/2014/main" id="{37C493EA-9D03-160A-A6A2-8C40700CBFAC}"/>
              </a:ext>
            </a:extLst>
          </p:cNvPr>
          <p:cNvSpPr>
            <a:spLocks noGrp="1"/>
          </p:cNvSpPr>
          <p:nvPr>
            <p:ph idx="1"/>
          </p:nvPr>
        </p:nvSpPr>
        <p:spPr>
          <a:xfrm>
            <a:off x="525050" y="2691441"/>
            <a:ext cx="11236890" cy="2181184"/>
          </a:xfrm>
        </p:spPr>
        <p:txBody>
          <a:bodyPr/>
          <a:lstStyle/>
          <a:p>
            <a:pPr marL="0" indent="0">
              <a:lnSpc>
                <a:spcPct val="150000"/>
              </a:lnSpc>
              <a:buNone/>
            </a:pPr>
            <a:r>
              <a:rPr lang="en-GB" dirty="0"/>
              <a:t>An </a:t>
            </a:r>
            <a:r>
              <a:rPr lang="en-GB" dirty="0">
                <a:highlight>
                  <a:srgbClr val="FFFF00"/>
                </a:highlight>
              </a:rPr>
              <a:t>iteration</a:t>
            </a:r>
            <a:r>
              <a:rPr lang="en-GB" dirty="0"/>
              <a:t> in a </a:t>
            </a:r>
            <a:r>
              <a:rPr lang="en-GB" dirty="0">
                <a:highlight>
                  <a:srgbClr val="FFFF00"/>
                </a:highlight>
              </a:rPr>
              <a:t>function</a:t>
            </a:r>
            <a:r>
              <a:rPr lang="en-GB" dirty="0"/>
              <a:t> uses a </a:t>
            </a:r>
            <a:r>
              <a:rPr lang="en-GB" dirty="0">
                <a:highlight>
                  <a:srgbClr val="FFFF00"/>
                </a:highlight>
              </a:rPr>
              <a:t>stepper</a:t>
            </a:r>
            <a:r>
              <a:rPr lang="en-GB" dirty="0"/>
              <a:t> to consider each </a:t>
            </a:r>
            <a:r>
              <a:rPr lang="en-GB" dirty="0">
                <a:highlight>
                  <a:srgbClr val="FFFF00"/>
                </a:highlight>
              </a:rPr>
              <a:t>element</a:t>
            </a:r>
            <a:r>
              <a:rPr lang="en-GB" dirty="0"/>
              <a:t> of an </a:t>
            </a:r>
            <a:r>
              <a:rPr lang="en-GB" dirty="0">
                <a:highlight>
                  <a:srgbClr val="FFFF00"/>
                </a:highlight>
              </a:rPr>
              <a:t>array</a:t>
            </a:r>
            <a:r>
              <a:rPr lang="en-GB" dirty="0"/>
              <a:t> of </a:t>
            </a:r>
            <a:r>
              <a:rPr lang="en-GB" dirty="0">
                <a:highlight>
                  <a:srgbClr val="FFFF00"/>
                </a:highlight>
              </a:rPr>
              <a:t>integers</a:t>
            </a:r>
            <a:r>
              <a:rPr lang="en-GB" dirty="0"/>
              <a:t> passed as a </a:t>
            </a:r>
            <a:r>
              <a:rPr lang="en-GB" dirty="0">
                <a:highlight>
                  <a:srgbClr val="FFFF00"/>
                </a:highlight>
              </a:rPr>
              <a:t>parameter</a:t>
            </a:r>
            <a:r>
              <a:rPr lang="en-GB" dirty="0"/>
              <a:t>; using an </a:t>
            </a:r>
            <a:r>
              <a:rPr lang="en-GB" dirty="0">
                <a:highlight>
                  <a:srgbClr val="FFFF00"/>
                </a:highlight>
              </a:rPr>
              <a:t>operator</a:t>
            </a:r>
            <a:r>
              <a:rPr lang="en-GB" dirty="0"/>
              <a:t> in the </a:t>
            </a:r>
            <a:r>
              <a:rPr lang="en-GB" dirty="0">
                <a:highlight>
                  <a:srgbClr val="FFFF00"/>
                </a:highlight>
              </a:rPr>
              <a:t>condition</a:t>
            </a:r>
            <a:r>
              <a:rPr lang="en-GB" dirty="0"/>
              <a:t> to then </a:t>
            </a:r>
            <a:r>
              <a:rPr lang="en-GB" dirty="0">
                <a:highlight>
                  <a:srgbClr val="FFFF00"/>
                </a:highlight>
              </a:rPr>
              <a:t>assign</a:t>
            </a:r>
            <a:r>
              <a:rPr lang="en-GB" dirty="0"/>
              <a:t> and </a:t>
            </a:r>
            <a:r>
              <a:rPr lang="en-GB" dirty="0">
                <a:highlight>
                  <a:srgbClr val="FFFF00"/>
                </a:highlight>
              </a:rPr>
              <a:t>return</a:t>
            </a:r>
            <a:r>
              <a:rPr lang="en-GB" dirty="0"/>
              <a:t> the </a:t>
            </a:r>
            <a:r>
              <a:rPr lang="en-GB" dirty="0">
                <a:highlight>
                  <a:srgbClr val="FFFF00"/>
                </a:highlight>
              </a:rPr>
              <a:t>bester</a:t>
            </a:r>
            <a:r>
              <a:rPr lang="en-GB" dirty="0"/>
              <a:t> </a:t>
            </a:r>
            <a:r>
              <a:rPr lang="en-GB" dirty="0">
                <a:highlight>
                  <a:srgbClr val="FFFF00"/>
                </a:highlight>
              </a:rPr>
              <a:t>variable</a:t>
            </a:r>
            <a:r>
              <a:rPr lang="en-GB" dirty="0"/>
              <a:t>.</a:t>
            </a:r>
          </a:p>
        </p:txBody>
      </p:sp>
      <p:sp>
        <p:nvSpPr>
          <p:cNvPr id="11" name="Rectangle: Rounded Corners 10">
            <a:extLst>
              <a:ext uri="{FF2B5EF4-FFF2-40B4-BE49-F238E27FC236}">
                <a16:creationId xmlns:a16="http://schemas.microsoft.com/office/drawing/2014/main" id="{2A9A8C22-B80B-AC01-7BE2-5B109727D7A3}"/>
              </a:ext>
            </a:extLst>
          </p:cNvPr>
          <p:cNvSpPr/>
          <p:nvPr/>
        </p:nvSpPr>
        <p:spPr>
          <a:xfrm>
            <a:off x="2116898" y="2606667"/>
            <a:ext cx="300625" cy="313151"/>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12" name="Rectangle: Rounded Corners 11">
            <a:extLst>
              <a:ext uri="{FF2B5EF4-FFF2-40B4-BE49-F238E27FC236}">
                <a16:creationId xmlns:a16="http://schemas.microsoft.com/office/drawing/2014/main" id="{8030F4B4-BAAF-974C-3D07-7292D9E6282B}"/>
              </a:ext>
            </a:extLst>
          </p:cNvPr>
          <p:cNvSpPr/>
          <p:nvPr/>
        </p:nvSpPr>
        <p:spPr>
          <a:xfrm>
            <a:off x="3985366" y="2606667"/>
            <a:ext cx="300625" cy="313151"/>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13" name="Rectangle: Rounded Corners 12">
            <a:extLst>
              <a:ext uri="{FF2B5EF4-FFF2-40B4-BE49-F238E27FC236}">
                <a16:creationId xmlns:a16="http://schemas.microsoft.com/office/drawing/2014/main" id="{13AC0717-D11E-DCA1-385F-80BAC7C41F30}"/>
              </a:ext>
            </a:extLst>
          </p:cNvPr>
          <p:cNvSpPr/>
          <p:nvPr/>
        </p:nvSpPr>
        <p:spPr>
          <a:xfrm>
            <a:off x="6127319" y="2606667"/>
            <a:ext cx="300625" cy="313151"/>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14" name="Rectangle: Rounded Corners 13">
            <a:extLst>
              <a:ext uri="{FF2B5EF4-FFF2-40B4-BE49-F238E27FC236}">
                <a16:creationId xmlns:a16="http://schemas.microsoft.com/office/drawing/2014/main" id="{EF82335B-9255-9E09-D4AB-823710C811E3}"/>
              </a:ext>
            </a:extLst>
          </p:cNvPr>
          <p:cNvSpPr/>
          <p:nvPr/>
        </p:nvSpPr>
        <p:spPr>
          <a:xfrm>
            <a:off x="9800575" y="2606667"/>
            <a:ext cx="300625" cy="313151"/>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4</a:t>
            </a:r>
          </a:p>
        </p:txBody>
      </p:sp>
      <p:sp>
        <p:nvSpPr>
          <p:cNvPr id="15" name="Rectangle: Rounded Corners 14">
            <a:extLst>
              <a:ext uri="{FF2B5EF4-FFF2-40B4-BE49-F238E27FC236}">
                <a16:creationId xmlns:a16="http://schemas.microsoft.com/office/drawing/2014/main" id="{9D8040A3-55B4-0474-36F8-71DC90828D17}"/>
              </a:ext>
            </a:extLst>
          </p:cNvPr>
          <p:cNvSpPr/>
          <p:nvPr/>
        </p:nvSpPr>
        <p:spPr>
          <a:xfrm>
            <a:off x="11428956" y="2606667"/>
            <a:ext cx="300625" cy="313151"/>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5</a:t>
            </a:r>
          </a:p>
        </p:txBody>
      </p:sp>
      <p:sp>
        <p:nvSpPr>
          <p:cNvPr id="16" name="Rectangle: Rounded Corners 15">
            <a:extLst>
              <a:ext uri="{FF2B5EF4-FFF2-40B4-BE49-F238E27FC236}">
                <a16:creationId xmlns:a16="http://schemas.microsoft.com/office/drawing/2014/main" id="{38FE68FF-094B-342F-2239-B532202CB0B0}"/>
              </a:ext>
            </a:extLst>
          </p:cNvPr>
          <p:cNvSpPr/>
          <p:nvPr/>
        </p:nvSpPr>
        <p:spPr>
          <a:xfrm>
            <a:off x="1966589" y="3297476"/>
            <a:ext cx="300625" cy="313151"/>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6</a:t>
            </a:r>
          </a:p>
        </p:txBody>
      </p:sp>
      <p:sp>
        <p:nvSpPr>
          <p:cNvPr id="17" name="Rectangle: Rounded Corners 16">
            <a:extLst>
              <a:ext uri="{FF2B5EF4-FFF2-40B4-BE49-F238E27FC236}">
                <a16:creationId xmlns:a16="http://schemas.microsoft.com/office/drawing/2014/main" id="{8DC43C5A-3A3A-C604-F6C9-D0B178228590}"/>
              </a:ext>
            </a:extLst>
          </p:cNvPr>
          <p:cNvSpPr/>
          <p:nvPr/>
        </p:nvSpPr>
        <p:spPr>
          <a:xfrm>
            <a:off x="7931064" y="3297476"/>
            <a:ext cx="300625" cy="313151"/>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8</a:t>
            </a:r>
          </a:p>
        </p:txBody>
      </p:sp>
      <p:sp>
        <p:nvSpPr>
          <p:cNvPr id="18" name="Rectangle: Rounded Corners 17">
            <a:extLst>
              <a:ext uri="{FF2B5EF4-FFF2-40B4-BE49-F238E27FC236}">
                <a16:creationId xmlns:a16="http://schemas.microsoft.com/office/drawing/2014/main" id="{A269B8AA-75E7-BDA3-5964-A68C26B1DEC0}"/>
              </a:ext>
            </a:extLst>
          </p:cNvPr>
          <p:cNvSpPr/>
          <p:nvPr/>
        </p:nvSpPr>
        <p:spPr>
          <a:xfrm>
            <a:off x="10250465" y="3297476"/>
            <a:ext cx="300625" cy="313151"/>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9</a:t>
            </a:r>
          </a:p>
        </p:txBody>
      </p:sp>
      <p:sp>
        <p:nvSpPr>
          <p:cNvPr id="19" name="Rectangle: Rounded Corners 18">
            <a:extLst>
              <a:ext uri="{FF2B5EF4-FFF2-40B4-BE49-F238E27FC236}">
                <a16:creationId xmlns:a16="http://schemas.microsoft.com/office/drawing/2014/main" id="{3F79AC4B-8735-390E-4478-A3CC3E32EF6C}"/>
              </a:ext>
            </a:extLst>
          </p:cNvPr>
          <p:cNvSpPr/>
          <p:nvPr/>
        </p:nvSpPr>
        <p:spPr>
          <a:xfrm>
            <a:off x="2879606" y="3926907"/>
            <a:ext cx="450937" cy="313151"/>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11</a:t>
            </a:r>
          </a:p>
        </p:txBody>
      </p:sp>
      <p:sp>
        <p:nvSpPr>
          <p:cNvPr id="22" name="Rectangle: Rounded Corners 21">
            <a:extLst>
              <a:ext uri="{FF2B5EF4-FFF2-40B4-BE49-F238E27FC236}">
                <a16:creationId xmlns:a16="http://schemas.microsoft.com/office/drawing/2014/main" id="{0FCED806-B687-CE03-02D3-FB25D26B0E0C}"/>
              </a:ext>
            </a:extLst>
          </p:cNvPr>
          <p:cNvSpPr/>
          <p:nvPr/>
        </p:nvSpPr>
        <p:spPr>
          <a:xfrm>
            <a:off x="1252604" y="3926907"/>
            <a:ext cx="450937" cy="313151"/>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10</a:t>
            </a:r>
          </a:p>
        </p:txBody>
      </p:sp>
      <p:sp>
        <p:nvSpPr>
          <p:cNvPr id="5" name="TextBox 4">
            <a:extLst>
              <a:ext uri="{FF2B5EF4-FFF2-40B4-BE49-F238E27FC236}">
                <a16:creationId xmlns:a16="http://schemas.microsoft.com/office/drawing/2014/main" id="{018D8AA6-E2C4-6560-6294-F8CE3017EDD4}"/>
              </a:ext>
            </a:extLst>
          </p:cNvPr>
          <p:cNvSpPr txBox="1"/>
          <p:nvPr/>
        </p:nvSpPr>
        <p:spPr>
          <a:xfrm>
            <a:off x="7728562" y="4240058"/>
            <a:ext cx="4144025" cy="2308324"/>
          </a:xfrm>
          <a:prstGeom prst="rect">
            <a:avLst/>
          </a:prstGeom>
          <a:noFill/>
          <a:ln>
            <a:solidFill>
              <a:schemeClr val="tx1"/>
            </a:solidFill>
          </a:ln>
        </p:spPr>
        <p:txBody>
          <a:bodyPr wrap="square">
            <a:spAutoFit/>
          </a:bodyPr>
          <a:lstStyle/>
          <a:p>
            <a:pPr marL="0" indent="0">
              <a:buFont typeface="Arial" panose="020B0604020202020204" pitchFamily="34" charset="0"/>
              <a:buNone/>
            </a:pPr>
            <a:r>
              <a:rPr lang="en-GB" sz="2400" dirty="0">
                <a:latin typeface="Consolas" panose="020B0609020204030204" pitchFamily="49" charset="0"/>
              </a:rPr>
              <a:t>def max(data):</a:t>
            </a:r>
          </a:p>
          <a:p>
            <a:pPr marL="0" indent="0">
              <a:buFont typeface="Arial" panose="020B0604020202020204" pitchFamily="34" charset="0"/>
              <a:buNone/>
            </a:pPr>
            <a:r>
              <a:rPr lang="en-GB" sz="2400" dirty="0">
                <a:latin typeface="Consolas" panose="020B0609020204030204" pitchFamily="49" charset="0"/>
              </a:rPr>
              <a:t>    max = 0</a:t>
            </a:r>
          </a:p>
          <a:p>
            <a:pPr marL="0" indent="0">
              <a:buFont typeface="Arial" panose="020B0604020202020204" pitchFamily="34" charset="0"/>
              <a:buNone/>
            </a:pPr>
            <a:r>
              <a:rPr lang="en-GB" sz="2400" dirty="0">
                <a:latin typeface="Consolas" panose="020B0609020204030204" pitchFamily="49" charset="0"/>
              </a:rPr>
              <a:t>    for item in data:</a:t>
            </a:r>
          </a:p>
          <a:p>
            <a:pPr marL="0" indent="0">
              <a:buFont typeface="Arial" panose="020B0604020202020204" pitchFamily="34" charset="0"/>
              <a:buNone/>
            </a:pPr>
            <a:r>
              <a:rPr lang="en-GB" sz="2400" dirty="0">
                <a:latin typeface="Consolas" panose="020B0609020204030204" pitchFamily="49" charset="0"/>
              </a:rPr>
              <a:t>        if item &gt; max:</a:t>
            </a:r>
          </a:p>
          <a:p>
            <a:pPr marL="0" indent="0">
              <a:buFont typeface="Arial" panose="020B0604020202020204" pitchFamily="34" charset="0"/>
              <a:buNone/>
            </a:pPr>
            <a:r>
              <a:rPr lang="en-GB" sz="2400" dirty="0">
                <a:latin typeface="Consolas" panose="020B0609020204030204" pitchFamily="49" charset="0"/>
              </a:rPr>
              <a:t>            max = item</a:t>
            </a:r>
          </a:p>
          <a:p>
            <a:pPr marL="0" indent="0">
              <a:buFont typeface="Arial" panose="020B0604020202020204" pitchFamily="34" charset="0"/>
              <a:buNone/>
            </a:pPr>
            <a:r>
              <a:rPr lang="en-GB" sz="2400" dirty="0">
                <a:latin typeface="Consolas" panose="020B0609020204030204" pitchFamily="49" charset="0"/>
              </a:rPr>
              <a:t>    return max</a:t>
            </a:r>
          </a:p>
        </p:txBody>
      </p:sp>
      <p:sp>
        <p:nvSpPr>
          <p:cNvPr id="6" name="Rectangle: Rounded Corners 5">
            <a:extLst>
              <a:ext uri="{FF2B5EF4-FFF2-40B4-BE49-F238E27FC236}">
                <a16:creationId xmlns:a16="http://schemas.microsoft.com/office/drawing/2014/main" id="{903F382A-8C59-EFF5-F82D-B2B32F73BC61}"/>
              </a:ext>
            </a:extLst>
          </p:cNvPr>
          <p:cNvSpPr/>
          <p:nvPr/>
        </p:nvSpPr>
        <p:spPr>
          <a:xfrm>
            <a:off x="4434917" y="3926907"/>
            <a:ext cx="450937" cy="313151"/>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12</a:t>
            </a:r>
          </a:p>
        </p:txBody>
      </p:sp>
      <p:sp>
        <p:nvSpPr>
          <p:cNvPr id="7" name="Rectangle: Rounded Corners 6">
            <a:extLst>
              <a:ext uri="{FF2B5EF4-FFF2-40B4-BE49-F238E27FC236}">
                <a16:creationId xmlns:a16="http://schemas.microsoft.com/office/drawing/2014/main" id="{DDFB7772-9438-0088-8573-2EC2A3EC054C}"/>
              </a:ext>
            </a:extLst>
          </p:cNvPr>
          <p:cNvSpPr/>
          <p:nvPr/>
        </p:nvSpPr>
        <p:spPr>
          <a:xfrm>
            <a:off x="5281291" y="3297476"/>
            <a:ext cx="300625" cy="313151"/>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7</a:t>
            </a:r>
          </a:p>
        </p:txBody>
      </p:sp>
      <p:sp>
        <p:nvSpPr>
          <p:cNvPr id="10" name="Rectangle: Rounded Corners 9">
            <a:extLst>
              <a:ext uri="{FF2B5EF4-FFF2-40B4-BE49-F238E27FC236}">
                <a16:creationId xmlns:a16="http://schemas.microsoft.com/office/drawing/2014/main" id="{71938C59-7AF8-67BA-CD98-9A80C626E32C}"/>
              </a:ext>
            </a:extLst>
          </p:cNvPr>
          <p:cNvSpPr/>
          <p:nvPr/>
        </p:nvSpPr>
        <p:spPr>
          <a:xfrm>
            <a:off x="5598804" y="3926907"/>
            <a:ext cx="450937" cy="313151"/>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13</a:t>
            </a:r>
          </a:p>
        </p:txBody>
      </p:sp>
      <p:sp>
        <p:nvSpPr>
          <p:cNvPr id="20" name="Content Placeholder 7">
            <a:extLst>
              <a:ext uri="{FF2B5EF4-FFF2-40B4-BE49-F238E27FC236}">
                <a16:creationId xmlns:a16="http://schemas.microsoft.com/office/drawing/2014/main" id="{DA1C5DD5-9EB3-5893-D16A-B016A15F9833}"/>
              </a:ext>
            </a:extLst>
          </p:cNvPr>
          <p:cNvSpPr txBox="1">
            <a:spLocks/>
          </p:cNvSpPr>
          <p:nvPr/>
        </p:nvSpPr>
        <p:spPr>
          <a:xfrm>
            <a:off x="525050" y="5198302"/>
            <a:ext cx="6802676" cy="13500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Use the subject-specific vocabulary just as a teacher of MFL would talk to the class in the foreign language.</a:t>
            </a:r>
          </a:p>
        </p:txBody>
      </p:sp>
    </p:spTree>
    <p:extLst>
      <p:ext uri="{BB962C8B-B14F-4D97-AF65-F5344CB8AC3E}">
        <p14:creationId xmlns:p14="http://schemas.microsoft.com/office/powerpoint/2010/main" val="419981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D6453E-0D68-6578-D9E4-2C24F7E9A8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25" y="1679170"/>
            <a:ext cx="5247868" cy="5062451"/>
          </a:xfrm>
          <a:prstGeom prst="rect">
            <a:avLst/>
          </a:prstGeom>
        </p:spPr>
      </p:pic>
      <p:pic>
        <p:nvPicPr>
          <p:cNvPr id="7" name="Picture 6">
            <a:extLst>
              <a:ext uri="{FF2B5EF4-FFF2-40B4-BE49-F238E27FC236}">
                <a16:creationId xmlns:a16="http://schemas.microsoft.com/office/drawing/2014/main" id="{F3BF3B69-795A-29C6-D722-39E56DCFC7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8093" y="1679170"/>
            <a:ext cx="6317448" cy="3350430"/>
          </a:xfrm>
          <a:prstGeom prst="rect">
            <a:avLst/>
          </a:prstGeom>
        </p:spPr>
      </p:pic>
      <p:sp>
        <p:nvSpPr>
          <p:cNvPr id="8" name="Rectangle 7">
            <a:extLst>
              <a:ext uri="{FF2B5EF4-FFF2-40B4-BE49-F238E27FC236}">
                <a16:creationId xmlns:a16="http://schemas.microsoft.com/office/drawing/2014/main" id="{FC8E44B5-7245-AB91-6D3E-A6ECA74519EA}"/>
              </a:ext>
            </a:extLst>
          </p:cNvPr>
          <p:cNvSpPr/>
          <p:nvPr/>
        </p:nvSpPr>
        <p:spPr>
          <a:xfrm>
            <a:off x="612018" y="931653"/>
            <a:ext cx="5055537"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Raising attainment with effective revision</a:t>
            </a:r>
          </a:p>
        </p:txBody>
      </p:sp>
      <p:pic>
        <p:nvPicPr>
          <p:cNvPr id="3" name="Graphic 2">
            <a:extLst>
              <a:ext uri="{FF2B5EF4-FFF2-40B4-BE49-F238E27FC236}">
                <a16:creationId xmlns:a16="http://schemas.microsoft.com/office/drawing/2014/main" id="{76F903AF-AC0D-AEFA-C618-EF444BA590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34183" y="5557036"/>
            <a:ext cx="3461358" cy="1184585"/>
          </a:xfrm>
          <a:prstGeom prst="rect">
            <a:avLst/>
          </a:prstGeom>
        </p:spPr>
      </p:pic>
    </p:spTree>
    <p:extLst>
      <p:ext uri="{BB962C8B-B14F-4D97-AF65-F5344CB8AC3E}">
        <p14:creationId xmlns:p14="http://schemas.microsoft.com/office/powerpoint/2010/main" val="1022400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E9343-5D58-5A77-318B-D406B3396773}"/>
              </a:ext>
            </a:extLst>
          </p:cNvPr>
          <p:cNvSpPr>
            <a:spLocks noGrp="1"/>
          </p:cNvSpPr>
          <p:nvPr>
            <p:ph type="title"/>
          </p:nvPr>
        </p:nvSpPr>
        <p:spPr/>
        <p:txBody>
          <a:bodyPr/>
          <a:lstStyle/>
          <a:p>
            <a:r>
              <a:rPr lang="en-GB" dirty="0"/>
              <a:t>Building a culture</a:t>
            </a:r>
          </a:p>
        </p:txBody>
      </p:sp>
      <p:sp>
        <p:nvSpPr>
          <p:cNvPr id="4" name="Rectangle 3">
            <a:extLst>
              <a:ext uri="{FF2B5EF4-FFF2-40B4-BE49-F238E27FC236}">
                <a16:creationId xmlns:a16="http://schemas.microsoft.com/office/drawing/2014/main" id="{7A337F46-63B8-E344-7C16-7E494B73771B}"/>
              </a:ext>
            </a:extLst>
          </p:cNvPr>
          <p:cNvSpPr/>
          <p:nvPr/>
        </p:nvSpPr>
        <p:spPr>
          <a:xfrm>
            <a:off x="612018" y="931653"/>
            <a:ext cx="5055537"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Raising attainment with effective revision</a:t>
            </a:r>
          </a:p>
        </p:txBody>
      </p:sp>
      <p:sp>
        <p:nvSpPr>
          <p:cNvPr id="8" name="Content Placeholder 7">
            <a:extLst>
              <a:ext uri="{FF2B5EF4-FFF2-40B4-BE49-F238E27FC236}">
                <a16:creationId xmlns:a16="http://schemas.microsoft.com/office/drawing/2014/main" id="{37C493EA-9D03-160A-A6A2-8C40700CBFAC}"/>
              </a:ext>
            </a:extLst>
          </p:cNvPr>
          <p:cNvSpPr>
            <a:spLocks noGrp="1"/>
          </p:cNvSpPr>
          <p:nvPr>
            <p:ph idx="1"/>
          </p:nvPr>
        </p:nvSpPr>
        <p:spPr>
          <a:xfrm>
            <a:off x="525050" y="2691441"/>
            <a:ext cx="6802676" cy="4028981"/>
          </a:xfrm>
        </p:spPr>
        <p:txBody>
          <a:bodyPr/>
          <a:lstStyle/>
          <a:p>
            <a:r>
              <a:rPr lang="en-GB" dirty="0"/>
              <a:t>“Weighing the pig doesn’t make it fatter”.</a:t>
            </a:r>
          </a:p>
          <a:p>
            <a:pPr lvl="1"/>
            <a:r>
              <a:rPr lang="en-GB" dirty="0"/>
              <a:t>Except that it does!</a:t>
            </a:r>
          </a:p>
          <a:p>
            <a:pPr lvl="1"/>
            <a:r>
              <a:rPr lang="en-GB" dirty="0"/>
              <a:t>The “Hawthorne effect” describes how people change their performance in response to being observed.</a:t>
            </a:r>
          </a:p>
          <a:p>
            <a:pPr lvl="1"/>
            <a:r>
              <a:rPr lang="en-GB" dirty="0"/>
              <a:t>This isn’t the point we are making; it was simply the belief of my Headteacher, but it serves to question whether regular assessment can improve learning. </a:t>
            </a:r>
          </a:p>
          <a:p>
            <a:endParaRPr lang="en-GB" dirty="0"/>
          </a:p>
          <a:p>
            <a:endParaRPr lang="en-GB" dirty="0"/>
          </a:p>
        </p:txBody>
      </p:sp>
      <p:sp>
        <p:nvSpPr>
          <p:cNvPr id="9" name="Content Placeholder 7">
            <a:extLst>
              <a:ext uri="{FF2B5EF4-FFF2-40B4-BE49-F238E27FC236}">
                <a16:creationId xmlns:a16="http://schemas.microsoft.com/office/drawing/2014/main" id="{19489F54-14BD-02A5-6749-1199F6CBFBA3}"/>
              </a:ext>
            </a:extLst>
          </p:cNvPr>
          <p:cNvSpPr txBox="1">
            <a:spLocks/>
          </p:cNvSpPr>
          <p:nvPr/>
        </p:nvSpPr>
        <p:spPr>
          <a:xfrm>
            <a:off x="7664870" y="2440293"/>
            <a:ext cx="4084529" cy="4029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Step 1: Retrieval practice homework</a:t>
            </a:r>
          </a:p>
          <a:p>
            <a:r>
              <a:rPr lang="en-GB" sz="1600" dirty="0"/>
              <a:t>Step 2: Recap plenaries</a:t>
            </a:r>
          </a:p>
          <a:p>
            <a:r>
              <a:rPr lang="en-GB" sz="1600" dirty="0"/>
              <a:t>Step 3: Starter / Do now activity</a:t>
            </a:r>
          </a:p>
          <a:p>
            <a:r>
              <a:rPr lang="en-GB" sz="1600" b="1" dirty="0">
                <a:solidFill>
                  <a:srgbClr val="823554"/>
                </a:solidFill>
              </a:rPr>
              <a:t>Step 4: End of topic tests</a:t>
            </a:r>
          </a:p>
          <a:p>
            <a:r>
              <a:rPr lang="en-GB" sz="1600" dirty="0"/>
              <a:t>Step 5: Monthly reviews</a:t>
            </a:r>
          </a:p>
          <a:p>
            <a:r>
              <a:rPr lang="en-GB" sz="1600" dirty="0"/>
              <a:t>Step 6: Practice exam technique</a:t>
            </a:r>
          </a:p>
          <a:p>
            <a:r>
              <a:rPr lang="en-GB" sz="1600" dirty="0"/>
              <a:t>Step 7: Identify priorities for intervention</a:t>
            </a:r>
          </a:p>
          <a:p>
            <a:r>
              <a:rPr lang="en-GB" sz="1600" dirty="0"/>
              <a:t>Step 8: Data driven parents’ evenings</a:t>
            </a:r>
          </a:p>
          <a:p>
            <a:r>
              <a:rPr lang="en-GB" sz="1600" b="1" dirty="0">
                <a:solidFill>
                  <a:srgbClr val="823554"/>
                </a:solidFill>
              </a:rPr>
              <a:t>Step 9: Give students and examiner’s eye</a:t>
            </a:r>
          </a:p>
          <a:p>
            <a:r>
              <a:rPr lang="en-GB" sz="1600" dirty="0"/>
              <a:t>Step 10: Baseline assessments</a:t>
            </a:r>
          </a:p>
          <a:p>
            <a:r>
              <a:rPr lang="en-GB" sz="1600" b="1" dirty="0">
                <a:solidFill>
                  <a:srgbClr val="823554"/>
                </a:solidFill>
              </a:rPr>
              <a:t>Step 11: Online mock exams</a:t>
            </a:r>
          </a:p>
          <a:p>
            <a:r>
              <a:rPr lang="en-GB" sz="1600" dirty="0"/>
              <a:t>Step 12: Catch up planning</a:t>
            </a:r>
          </a:p>
        </p:txBody>
      </p:sp>
      <p:sp>
        <p:nvSpPr>
          <p:cNvPr id="5" name="Rectangle 4">
            <a:extLst>
              <a:ext uri="{FF2B5EF4-FFF2-40B4-BE49-F238E27FC236}">
                <a16:creationId xmlns:a16="http://schemas.microsoft.com/office/drawing/2014/main" id="{F8A8CF40-21FE-0B63-B663-49233A01077E}"/>
              </a:ext>
            </a:extLst>
          </p:cNvPr>
          <p:cNvSpPr/>
          <p:nvPr/>
        </p:nvSpPr>
        <p:spPr>
          <a:xfrm>
            <a:off x="7664870" y="5187428"/>
            <a:ext cx="4002080" cy="351358"/>
          </a:xfrm>
          <a:prstGeom prst="rect">
            <a:avLst/>
          </a:prstGeom>
          <a:noFill/>
          <a:ln>
            <a:solidFill>
              <a:srgbClr val="8235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AB5E83C2-6336-C6E1-DFE6-5B0A91A34884}"/>
              </a:ext>
            </a:extLst>
          </p:cNvPr>
          <p:cNvSpPr/>
          <p:nvPr/>
        </p:nvSpPr>
        <p:spPr>
          <a:xfrm>
            <a:off x="7664869" y="5859333"/>
            <a:ext cx="4002080" cy="351358"/>
          </a:xfrm>
          <a:prstGeom prst="rect">
            <a:avLst/>
          </a:prstGeom>
          <a:noFill/>
          <a:ln>
            <a:solidFill>
              <a:srgbClr val="8235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E8BA9F50-D0AF-FC3D-6F41-AD1E2AB0AF0C}"/>
              </a:ext>
            </a:extLst>
          </p:cNvPr>
          <p:cNvSpPr/>
          <p:nvPr/>
        </p:nvSpPr>
        <p:spPr>
          <a:xfrm>
            <a:off x="7664869" y="3440358"/>
            <a:ext cx="4002080" cy="351358"/>
          </a:xfrm>
          <a:prstGeom prst="rect">
            <a:avLst/>
          </a:prstGeom>
          <a:noFill/>
          <a:ln>
            <a:solidFill>
              <a:srgbClr val="8235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6324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E9343-5D58-5A77-318B-D406B3396773}"/>
              </a:ext>
            </a:extLst>
          </p:cNvPr>
          <p:cNvSpPr>
            <a:spLocks noGrp="1"/>
          </p:cNvSpPr>
          <p:nvPr>
            <p:ph type="title"/>
          </p:nvPr>
        </p:nvSpPr>
        <p:spPr/>
        <p:txBody>
          <a:bodyPr/>
          <a:lstStyle/>
          <a:p>
            <a:r>
              <a:rPr lang="en-GB" dirty="0"/>
              <a:t>Marking &amp; feedback</a:t>
            </a:r>
          </a:p>
        </p:txBody>
      </p:sp>
      <p:sp>
        <p:nvSpPr>
          <p:cNvPr id="4" name="Rectangle 3">
            <a:extLst>
              <a:ext uri="{FF2B5EF4-FFF2-40B4-BE49-F238E27FC236}">
                <a16:creationId xmlns:a16="http://schemas.microsoft.com/office/drawing/2014/main" id="{7A337F46-63B8-E344-7C16-7E494B73771B}"/>
              </a:ext>
            </a:extLst>
          </p:cNvPr>
          <p:cNvSpPr/>
          <p:nvPr/>
        </p:nvSpPr>
        <p:spPr>
          <a:xfrm>
            <a:off x="612018" y="931653"/>
            <a:ext cx="5055537"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Raising attainment with effective revision</a:t>
            </a:r>
          </a:p>
        </p:txBody>
      </p:sp>
      <p:pic>
        <p:nvPicPr>
          <p:cNvPr id="6" name="Content Placeholder 5">
            <a:extLst>
              <a:ext uri="{FF2B5EF4-FFF2-40B4-BE49-F238E27FC236}">
                <a16:creationId xmlns:a16="http://schemas.microsoft.com/office/drawing/2014/main" id="{D42E5AB2-1417-B92D-D461-E533EEB73A9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38639" y="1518249"/>
            <a:ext cx="4853362" cy="5365693"/>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
        <p:nvSpPr>
          <p:cNvPr id="10" name="Content Placeholder 4">
            <a:extLst>
              <a:ext uri="{FF2B5EF4-FFF2-40B4-BE49-F238E27FC236}">
                <a16:creationId xmlns:a16="http://schemas.microsoft.com/office/drawing/2014/main" id="{BC106BB1-AD53-379F-D9AA-82C236E178EB}"/>
              </a:ext>
            </a:extLst>
          </p:cNvPr>
          <p:cNvSpPr>
            <a:spLocks noGrp="1"/>
          </p:cNvSpPr>
          <p:nvPr>
            <p:ph idx="1"/>
          </p:nvPr>
        </p:nvSpPr>
        <p:spPr>
          <a:xfrm>
            <a:off x="525463" y="2690813"/>
            <a:ext cx="6813176" cy="4029075"/>
          </a:xfrm>
        </p:spPr>
        <p:txBody>
          <a:bodyPr/>
          <a:lstStyle/>
          <a:p>
            <a:r>
              <a:rPr lang="en-GB" dirty="0"/>
              <a:t>Be careful about the number of extended answer questions you set – they may reveal too many gaps in knowledge at once.</a:t>
            </a:r>
          </a:p>
          <a:p>
            <a:r>
              <a:rPr lang="en-GB" dirty="0"/>
              <a:t>Alex Quigley’s wedding cake:</a:t>
            </a:r>
          </a:p>
          <a:p>
            <a:pPr lvl="1"/>
            <a:r>
              <a:rPr lang="en-GB" dirty="0"/>
              <a:t>The biggest layer is self-assessment.</a:t>
            </a:r>
            <a:br>
              <a:rPr lang="en-GB" dirty="0"/>
            </a:br>
            <a:r>
              <a:rPr lang="en-GB" dirty="0"/>
              <a:t>(where the most effort should be exerted)</a:t>
            </a:r>
          </a:p>
          <a:p>
            <a:pPr lvl="1"/>
            <a:r>
              <a:rPr lang="en-GB" dirty="0"/>
              <a:t>The middle layer is peer-assessment.</a:t>
            </a:r>
          </a:p>
          <a:p>
            <a:pPr lvl="1"/>
            <a:r>
              <a:rPr lang="en-GB" dirty="0"/>
              <a:t>The smallest layer is teacher-assessment.</a:t>
            </a:r>
          </a:p>
          <a:p>
            <a:pPr lvl="1"/>
            <a:r>
              <a:rPr lang="en-GB" dirty="0"/>
              <a:t>The decoration is AI-assessment.</a:t>
            </a:r>
          </a:p>
        </p:txBody>
      </p:sp>
    </p:spTree>
    <p:extLst>
      <p:ext uri="{BB962C8B-B14F-4D97-AF65-F5344CB8AC3E}">
        <p14:creationId xmlns:p14="http://schemas.microsoft.com/office/powerpoint/2010/main" val="10892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xEl>
                                              <p:pRg st="3" end="3"/>
                                            </p:txEl>
                                          </p:spTgt>
                                        </p:tgtEl>
                                        <p:attrNameLst>
                                          <p:attrName>style.visibility</p:attrName>
                                        </p:attrNameLst>
                                      </p:cBhvr>
                                      <p:to>
                                        <p:strVal val="visible"/>
                                      </p:to>
                                    </p:set>
                                    <p:animEffect transition="in" filter="fade">
                                      <p:cBhvr>
                                        <p:cTn id="18" dur="500"/>
                                        <p:tgtEl>
                                          <p:spTgt spid="10">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fade">
                                      <p:cBhvr>
                                        <p:cTn id="21" dur="500"/>
                                        <p:tgtEl>
                                          <p:spTgt spid="10">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xEl>
                                              <p:pRg st="5" end="5"/>
                                            </p:txEl>
                                          </p:spTgt>
                                        </p:tgtEl>
                                        <p:attrNameLst>
                                          <p:attrName>style.visibility</p:attrName>
                                        </p:attrNameLst>
                                      </p:cBhvr>
                                      <p:to>
                                        <p:strVal val="visible"/>
                                      </p:to>
                                    </p:set>
                                    <p:animEffect transition="in" filter="fade">
                                      <p:cBhvr>
                                        <p:cTn id="24"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6F436-2768-31B6-14DF-E159C0AD4D57}"/>
              </a:ext>
            </a:extLst>
          </p:cNvPr>
          <p:cNvSpPr>
            <a:spLocks noGrp="1"/>
          </p:cNvSpPr>
          <p:nvPr>
            <p:ph type="title"/>
          </p:nvPr>
        </p:nvSpPr>
        <p:spPr/>
        <p:txBody>
          <a:bodyPr/>
          <a:lstStyle/>
          <a:p>
            <a:r>
              <a:rPr lang="en-GB" dirty="0"/>
              <a:t>Where next?</a:t>
            </a:r>
          </a:p>
        </p:txBody>
      </p:sp>
      <p:sp>
        <p:nvSpPr>
          <p:cNvPr id="11" name="Content Placeholder 10">
            <a:extLst>
              <a:ext uri="{FF2B5EF4-FFF2-40B4-BE49-F238E27FC236}">
                <a16:creationId xmlns:a16="http://schemas.microsoft.com/office/drawing/2014/main" id="{9B0ACA8B-CC31-501B-26F5-B2BB74398637}"/>
              </a:ext>
            </a:extLst>
          </p:cNvPr>
          <p:cNvSpPr>
            <a:spLocks noGrp="1"/>
          </p:cNvSpPr>
          <p:nvPr>
            <p:ph idx="1"/>
          </p:nvPr>
        </p:nvSpPr>
        <p:spPr>
          <a:xfrm>
            <a:off x="525050" y="2691441"/>
            <a:ext cx="6677416" cy="4028981"/>
          </a:xfrm>
        </p:spPr>
        <p:txBody>
          <a:bodyPr/>
          <a:lstStyle/>
          <a:p>
            <a:pPr marL="514350" indent="-514350">
              <a:buFont typeface="+mj-lt"/>
              <a:buAutoNum type="arabicPeriod"/>
            </a:pPr>
            <a:r>
              <a:rPr lang="en-GB" sz="2800" dirty="0"/>
              <a:t>Empowering students to take responsibility for their own journey through flightpaths, goals, achievements and incentives.</a:t>
            </a:r>
          </a:p>
          <a:p>
            <a:pPr marL="514350" indent="-514350">
              <a:buFont typeface="+mj-lt"/>
              <a:buAutoNum type="arabicPeriod"/>
            </a:pPr>
            <a:r>
              <a:rPr lang="en-GB" sz="2800" dirty="0"/>
              <a:t>Advance mode question builder to build from 1- to 8-mark questions &amp; scaffolding longer answer questions.</a:t>
            </a:r>
          </a:p>
          <a:p>
            <a:pPr marL="514350" indent="-514350">
              <a:buFont typeface="+mj-lt"/>
              <a:buAutoNum type="arabicPeriod"/>
            </a:pPr>
            <a:r>
              <a:rPr lang="en-GB" dirty="0"/>
              <a:t>Frayer models and what, why, webs.</a:t>
            </a:r>
            <a:endParaRPr lang="en-GB" sz="2800" dirty="0"/>
          </a:p>
          <a:p>
            <a:endParaRPr lang="en-GB" dirty="0"/>
          </a:p>
        </p:txBody>
      </p:sp>
      <p:sp>
        <p:nvSpPr>
          <p:cNvPr id="4" name="Rectangle 3">
            <a:extLst>
              <a:ext uri="{FF2B5EF4-FFF2-40B4-BE49-F238E27FC236}">
                <a16:creationId xmlns:a16="http://schemas.microsoft.com/office/drawing/2014/main" id="{53ACBA72-D135-5BF3-A46D-298414F7F3B0}"/>
              </a:ext>
            </a:extLst>
          </p:cNvPr>
          <p:cNvSpPr/>
          <p:nvPr/>
        </p:nvSpPr>
        <p:spPr>
          <a:xfrm>
            <a:off x="612018" y="931653"/>
            <a:ext cx="5055537"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Raising attainment with effective revision</a:t>
            </a:r>
          </a:p>
        </p:txBody>
      </p:sp>
      <p:pic>
        <p:nvPicPr>
          <p:cNvPr id="9" name="Content Placeholder 5">
            <a:extLst>
              <a:ext uri="{FF2B5EF4-FFF2-40B4-BE49-F238E27FC236}">
                <a16:creationId xmlns:a16="http://schemas.microsoft.com/office/drawing/2014/main" id="{DFB4EA64-2FE8-92A1-3C47-36EC657CEFE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38639" y="1518249"/>
            <a:ext cx="4853362" cy="5365693"/>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pic>
        <p:nvPicPr>
          <p:cNvPr id="5" name="Graphic 4">
            <a:extLst>
              <a:ext uri="{FF2B5EF4-FFF2-40B4-BE49-F238E27FC236}">
                <a16:creationId xmlns:a16="http://schemas.microsoft.com/office/drawing/2014/main" id="{727FB3C1-9EB9-2DEB-3169-3CAC76C844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45982" y="1570004"/>
            <a:ext cx="4245810" cy="661280"/>
          </a:xfrm>
          <a:prstGeom prst="rect">
            <a:avLst/>
          </a:prstGeom>
        </p:spPr>
      </p:pic>
    </p:spTree>
    <p:extLst>
      <p:ext uri="{BB962C8B-B14F-4D97-AF65-F5344CB8AC3E}">
        <p14:creationId xmlns:p14="http://schemas.microsoft.com/office/powerpoint/2010/main" val="50918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708B52C-C96B-54F2-5770-B63C5C17363B}"/>
              </a:ext>
            </a:extLst>
          </p:cNvPr>
          <p:cNvSpPr>
            <a:spLocks noGrp="1"/>
          </p:cNvSpPr>
          <p:nvPr>
            <p:ph type="title"/>
          </p:nvPr>
        </p:nvSpPr>
        <p:spPr>
          <a:xfrm>
            <a:off x="525050" y="1940945"/>
            <a:ext cx="1901256" cy="1791811"/>
          </a:xfrm>
        </p:spPr>
        <p:txBody>
          <a:bodyPr/>
          <a:lstStyle/>
          <a:p>
            <a:r>
              <a:rPr lang="en-GB" dirty="0"/>
              <a:t>Frayer models</a:t>
            </a:r>
          </a:p>
        </p:txBody>
      </p:sp>
      <p:sp>
        <p:nvSpPr>
          <p:cNvPr id="21" name="Rectangle 20">
            <a:extLst>
              <a:ext uri="{FF2B5EF4-FFF2-40B4-BE49-F238E27FC236}">
                <a16:creationId xmlns:a16="http://schemas.microsoft.com/office/drawing/2014/main" id="{456577D7-71E3-ABCB-E618-7CD7118938AC}"/>
              </a:ext>
            </a:extLst>
          </p:cNvPr>
          <p:cNvSpPr/>
          <p:nvPr/>
        </p:nvSpPr>
        <p:spPr>
          <a:xfrm>
            <a:off x="2906038" y="1940945"/>
            <a:ext cx="4070960" cy="1941534"/>
          </a:xfrm>
          <a:prstGeom prst="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GB" b="1" dirty="0">
                <a:solidFill>
                  <a:schemeClr val="tx1"/>
                </a:solidFill>
              </a:rPr>
              <a:t>Definition</a:t>
            </a:r>
          </a:p>
          <a:p>
            <a:endParaRPr lang="en-GB" b="1" dirty="0">
              <a:solidFill>
                <a:schemeClr val="tx1"/>
              </a:solidFill>
            </a:endParaRPr>
          </a:p>
          <a:p>
            <a:r>
              <a:rPr lang="en-GB" dirty="0">
                <a:solidFill>
                  <a:schemeClr val="tx1"/>
                </a:solidFill>
              </a:rPr>
              <a:t>The arithmetic logic unit.</a:t>
            </a:r>
          </a:p>
          <a:p>
            <a:r>
              <a:rPr lang="en-GB" dirty="0">
                <a:solidFill>
                  <a:schemeClr val="tx1"/>
                </a:solidFill>
              </a:rPr>
              <a:t>A component inside the processor.</a:t>
            </a:r>
          </a:p>
        </p:txBody>
      </p:sp>
      <p:sp>
        <p:nvSpPr>
          <p:cNvPr id="22" name="Rectangle 21">
            <a:extLst>
              <a:ext uri="{FF2B5EF4-FFF2-40B4-BE49-F238E27FC236}">
                <a16:creationId xmlns:a16="http://schemas.microsoft.com/office/drawing/2014/main" id="{EA6663F9-470D-3275-06EF-BA368D0656DA}"/>
              </a:ext>
            </a:extLst>
          </p:cNvPr>
          <p:cNvSpPr/>
          <p:nvPr/>
        </p:nvSpPr>
        <p:spPr>
          <a:xfrm>
            <a:off x="7404970" y="1940944"/>
            <a:ext cx="4068872" cy="1941534"/>
          </a:xfrm>
          <a:prstGeom prst="rect">
            <a:avLst/>
          </a:prstGeom>
          <a:solidFill>
            <a:schemeClr val="accent3">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r"/>
            <a:r>
              <a:rPr lang="en-GB" b="1" dirty="0">
                <a:solidFill>
                  <a:schemeClr val="tx1"/>
                </a:solidFill>
              </a:rPr>
              <a:t>Characteristics</a:t>
            </a:r>
          </a:p>
          <a:p>
            <a:pPr algn="r"/>
            <a:endParaRPr lang="en-GB" b="1" dirty="0">
              <a:solidFill>
                <a:schemeClr val="tx1"/>
              </a:solidFill>
            </a:endParaRPr>
          </a:p>
          <a:p>
            <a:r>
              <a:rPr lang="en-GB" dirty="0">
                <a:solidFill>
                  <a:schemeClr val="tx1"/>
                </a:solidFill>
              </a:rPr>
              <a:t>Performs logic, calculations and bit-shifts.</a:t>
            </a:r>
          </a:p>
          <a:p>
            <a:r>
              <a:rPr lang="en-GB" dirty="0">
                <a:solidFill>
                  <a:schemeClr val="tx1"/>
                </a:solidFill>
              </a:rPr>
              <a:t>Requires a register to hold results and a control unit to synchronise data coming in and out.</a:t>
            </a:r>
          </a:p>
        </p:txBody>
      </p:sp>
      <p:sp>
        <p:nvSpPr>
          <p:cNvPr id="23" name="Rectangle 22">
            <a:extLst>
              <a:ext uri="{FF2B5EF4-FFF2-40B4-BE49-F238E27FC236}">
                <a16:creationId xmlns:a16="http://schemas.microsoft.com/office/drawing/2014/main" id="{75F3A389-3B9A-CBF9-551B-D7F7D5D2B633}"/>
              </a:ext>
            </a:extLst>
          </p:cNvPr>
          <p:cNvSpPr/>
          <p:nvPr/>
        </p:nvSpPr>
        <p:spPr>
          <a:xfrm>
            <a:off x="2906037" y="4423185"/>
            <a:ext cx="4070960" cy="1941534"/>
          </a:xfrm>
          <a:prstGeom prst="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GB" b="1" dirty="0">
                <a:solidFill>
                  <a:schemeClr val="tx1"/>
                </a:solidFill>
              </a:rPr>
              <a:t>Examples</a:t>
            </a:r>
          </a:p>
          <a:p>
            <a:endParaRPr lang="en-GB" b="1" dirty="0">
              <a:solidFill>
                <a:schemeClr val="tx1"/>
              </a:solidFill>
            </a:endParaRPr>
          </a:p>
          <a:p>
            <a:r>
              <a:rPr lang="en-GB" dirty="0">
                <a:solidFill>
                  <a:schemeClr val="tx1"/>
                </a:solidFill>
              </a:rPr>
              <a:t>Logic: 		if a &gt; b		</a:t>
            </a:r>
            <a:r>
              <a:rPr lang="en-GB" dirty="0">
                <a:solidFill>
                  <a:srgbClr val="00B050"/>
                </a:solidFill>
                <a:sym typeface="Wingdings" panose="05000000000000000000" pitchFamily="2" charset="2"/>
              </a:rPr>
              <a:t></a:t>
            </a:r>
            <a:endParaRPr lang="en-GB" dirty="0">
              <a:solidFill>
                <a:srgbClr val="00B050"/>
              </a:solidFill>
            </a:endParaRPr>
          </a:p>
          <a:p>
            <a:r>
              <a:rPr lang="en-GB" dirty="0">
                <a:solidFill>
                  <a:schemeClr val="tx1"/>
                </a:solidFill>
              </a:rPr>
              <a:t>Calculation:	c = a + b		</a:t>
            </a:r>
            <a:r>
              <a:rPr lang="en-GB" dirty="0">
                <a:solidFill>
                  <a:srgbClr val="00B050"/>
                </a:solidFill>
                <a:sym typeface="Wingdings" panose="05000000000000000000" pitchFamily="2" charset="2"/>
              </a:rPr>
              <a:t></a:t>
            </a:r>
            <a:endParaRPr lang="en-GB" dirty="0">
              <a:solidFill>
                <a:srgbClr val="00B050"/>
              </a:solidFill>
            </a:endParaRPr>
          </a:p>
          <a:p>
            <a:r>
              <a:rPr lang="en-GB" dirty="0">
                <a:solidFill>
                  <a:schemeClr val="tx1"/>
                </a:solidFill>
              </a:rPr>
              <a:t>Bit shift:		0010		</a:t>
            </a:r>
            <a:r>
              <a:rPr lang="en-GB" dirty="0">
                <a:solidFill>
                  <a:srgbClr val="00B050"/>
                </a:solidFill>
                <a:sym typeface="Wingdings" panose="05000000000000000000" pitchFamily="2" charset="2"/>
              </a:rPr>
              <a:t></a:t>
            </a:r>
            <a:endParaRPr lang="en-GB" dirty="0">
              <a:solidFill>
                <a:srgbClr val="00B050"/>
              </a:solidFill>
            </a:endParaRPr>
          </a:p>
          <a:p>
            <a:r>
              <a:rPr lang="en-GB" dirty="0">
                <a:solidFill>
                  <a:schemeClr val="tx1"/>
                </a:solidFill>
              </a:rPr>
              <a:t>		0100</a:t>
            </a:r>
          </a:p>
        </p:txBody>
      </p:sp>
      <p:sp>
        <p:nvSpPr>
          <p:cNvPr id="24" name="Rectangle 23">
            <a:extLst>
              <a:ext uri="{FF2B5EF4-FFF2-40B4-BE49-F238E27FC236}">
                <a16:creationId xmlns:a16="http://schemas.microsoft.com/office/drawing/2014/main" id="{302FF0A0-3123-33AD-2CAE-E6AF58BAD1D0}"/>
              </a:ext>
            </a:extLst>
          </p:cNvPr>
          <p:cNvSpPr/>
          <p:nvPr/>
        </p:nvSpPr>
        <p:spPr>
          <a:xfrm>
            <a:off x="7404969" y="4423184"/>
            <a:ext cx="4068871" cy="1941534"/>
          </a:xfrm>
          <a:prstGeom prst="rect">
            <a:avLst/>
          </a:prstGeom>
          <a:solidFill>
            <a:srgbClr val="FFDDE7"/>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r"/>
            <a:r>
              <a:rPr lang="en-GB" b="1" dirty="0">
                <a:solidFill>
                  <a:schemeClr val="tx1"/>
                </a:solidFill>
              </a:rPr>
              <a:t>Non-examples</a:t>
            </a:r>
          </a:p>
          <a:p>
            <a:pPr algn="r"/>
            <a:endParaRPr lang="en-GB" b="1" dirty="0">
              <a:solidFill>
                <a:schemeClr val="tx1"/>
              </a:solidFill>
            </a:endParaRPr>
          </a:p>
          <a:p>
            <a:pPr algn="r"/>
            <a:r>
              <a:rPr lang="en-GB" dirty="0">
                <a:solidFill>
                  <a:schemeClr val="tx1"/>
                </a:solidFill>
              </a:rPr>
              <a:t>Works on decimal numbers. </a:t>
            </a:r>
            <a:r>
              <a:rPr lang="en-GB" dirty="0">
                <a:solidFill>
                  <a:srgbClr val="FC1C5C"/>
                </a:solidFill>
                <a:sym typeface="Wingdings" panose="05000000000000000000" pitchFamily="2" charset="2"/>
              </a:rPr>
              <a:t></a:t>
            </a:r>
            <a:endParaRPr lang="en-GB" dirty="0">
              <a:solidFill>
                <a:srgbClr val="FC1C5C"/>
              </a:solidFill>
            </a:endParaRPr>
          </a:p>
          <a:p>
            <a:pPr algn="r"/>
            <a:r>
              <a:rPr lang="en-GB" dirty="0">
                <a:solidFill>
                  <a:schemeClr val="tx1"/>
                </a:solidFill>
              </a:rPr>
              <a:t>A processor. </a:t>
            </a:r>
            <a:r>
              <a:rPr lang="en-GB" dirty="0">
                <a:solidFill>
                  <a:srgbClr val="FC1C5C"/>
                </a:solidFill>
                <a:sym typeface="Wingdings" panose="05000000000000000000" pitchFamily="2" charset="2"/>
              </a:rPr>
              <a:t></a:t>
            </a:r>
            <a:endParaRPr lang="en-GB" dirty="0">
              <a:solidFill>
                <a:schemeClr val="tx1"/>
              </a:solidFill>
            </a:endParaRPr>
          </a:p>
          <a:p>
            <a:pPr algn="r"/>
            <a:r>
              <a:rPr lang="en-GB" dirty="0">
                <a:solidFill>
                  <a:schemeClr val="tx1"/>
                </a:solidFill>
              </a:rPr>
              <a:t>Embedded system. </a:t>
            </a:r>
            <a:r>
              <a:rPr lang="en-GB" dirty="0">
                <a:solidFill>
                  <a:srgbClr val="FC1C5C"/>
                </a:solidFill>
                <a:sym typeface="Wingdings" panose="05000000000000000000" pitchFamily="2" charset="2"/>
              </a:rPr>
              <a:t></a:t>
            </a:r>
            <a:endParaRPr lang="en-GB" dirty="0">
              <a:solidFill>
                <a:srgbClr val="FC1C5C"/>
              </a:solidFill>
            </a:endParaRPr>
          </a:p>
        </p:txBody>
      </p:sp>
      <p:sp>
        <p:nvSpPr>
          <p:cNvPr id="25" name="Oval 24">
            <a:extLst>
              <a:ext uri="{FF2B5EF4-FFF2-40B4-BE49-F238E27FC236}">
                <a16:creationId xmlns:a16="http://schemas.microsoft.com/office/drawing/2014/main" id="{34D5A446-EEA3-89B1-C45D-81F47671AA5C}"/>
              </a:ext>
            </a:extLst>
          </p:cNvPr>
          <p:cNvSpPr/>
          <p:nvPr/>
        </p:nvSpPr>
        <p:spPr>
          <a:xfrm>
            <a:off x="5774499" y="3732166"/>
            <a:ext cx="2830882" cy="84133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GB" b="1" dirty="0">
                <a:solidFill>
                  <a:schemeClr val="tx1"/>
                </a:solidFill>
              </a:rPr>
              <a:t>Concept</a:t>
            </a:r>
          </a:p>
          <a:p>
            <a:pPr algn="ctr"/>
            <a:r>
              <a:rPr lang="en-GB" dirty="0">
                <a:solidFill>
                  <a:schemeClr val="tx1"/>
                </a:solidFill>
              </a:rPr>
              <a:t>ALU</a:t>
            </a:r>
          </a:p>
        </p:txBody>
      </p:sp>
      <p:sp>
        <p:nvSpPr>
          <p:cNvPr id="2" name="Rectangle 1">
            <a:extLst>
              <a:ext uri="{FF2B5EF4-FFF2-40B4-BE49-F238E27FC236}">
                <a16:creationId xmlns:a16="http://schemas.microsoft.com/office/drawing/2014/main" id="{49DA86CA-7A4D-F758-BE30-C9BA7F8D01BE}"/>
              </a:ext>
            </a:extLst>
          </p:cNvPr>
          <p:cNvSpPr/>
          <p:nvPr/>
        </p:nvSpPr>
        <p:spPr>
          <a:xfrm>
            <a:off x="612018" y="931653"/>
            <a:ext cx="5055537"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Raising attainment with effective revision</a:t>
            </a:r>
          </a:p>
        </p:txBody>
      </p:sp>
    </p:spTree>
    <p:extLst>
      <p:ext uri="{BB962C8B-B14F-4D97-AF65-F5344CB8AC3E}">
        <p14:creationId xmlns:p14="http://schemas.microsoft.com/office/powerpoint/2010/main" val="379501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78C1D97-BC2E-C89D-8577-4953998F3939}"/>
              </a:ext>
            </a:extLst>
          </p:cNvPr>
          <p:cNvGrpSpPr/>
          <p:nvPr/>
        </p:nvGrpSpPr>
        <p:grpSpPr>
          <a:xfrm>
            <a:off x="3579216" y="1668848"/>
            <a:ext cx="5058134" cy="5058157"/>
            <a:chOff x="3579216" y="1706426"/>
            <a:chExt cx="5058134" cy="5058157"/>
          </a:xfrm>
        </p:grpSpPr>
        <p:sp>
          <p:nvSpPr>
            <p:cNvPr id="5" name="Freeform: Shape 4">
              <a:extLst>
                <a:ext uri="{FF2B5EF4-FFF2-40B4-BE49-F238E27FC236}">
                  <a16:creationId xmlns:a16="http://schemas.microsoft.com/office/drawing/2014/main" id="{AD680BE7-BEBE-4A6D-5A4F-B4EA71CBFAA2}"/>
                </a:ext>
              </a:extLst>
            </p:cNvPr>
            <p:cNvSpPr/>
            <p:nvPr/>
          </p:nvSpPr>
          <p:spPr>
            <a:xfrm>
              <a:off x="6041208" y="1706426"/>
              <a:ext cx="134295" cy="5058157"/>
            </a:xfrm>
            <a:custGeom>
              <a:avLst/>
              <a:gdLst>
                <a:gd name="connsiteX0" fmla="*/ 67115 w 134295"/>
                <a:gd name="connsiteY0" fmla="*/ 5058157 h 5058157"/>
                <a:gd name="connsiteX1" fmla="*/ 0 w 134295"/>
                <a:gd name="connsiteY1" fmla="*/ 4991043 h 5058157"/>
                <a:gd name="connsiteX2" fmla="*/ 0 w 134295"/>
                <a:gd name="connsiteY2" fmla="*/ 67148 h 5058157"/>
                <a:gd name="connsiteX3" fmla="*/ 67148 w 134295"/>
                <a:gd name="connsiteY3" fmla="*/ 0 h 5058157"/>
                <a:gd name="connsiteX4" fmla="*/ 134295 w 134295"/>
                <a:gd name="connsiteY4" fmla="*/ 67148 h 5058157"/>
                <a:gd name="connsiteX5" fmla="*/ 134295 w 134295"/>
                <a:gd name="connsiteY5" fmla="*/ 4990988 h 5058157"/>
                <a:gd name="connsiteX6" fmla="*/ 67246 w 134295"/>
                <a:gd name="connsiteY6" fmla="*/ 5058157 h 5058157"/>
                <a:gd name="connsiteX7" fmla="*/ 67115 w 134295"/>
                <a:gd name="connsiteY7" fmla="*/ 5058157 h 505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295" h="5058157">
                  <a:moveTo>
                    <a:pt x="67115" y="5058157"/>
                  </a:moveTo>
                  <a:cubicBezTo>
                    <a:pt x="30048" y="5058157"/>
                    <a:pt x="0" y="5028109"/>
                    <a:pt x="0" y="4991043"/>
                  </a:cubicBezTo>
                  <a:lnTo>
                    <a:pt x="0" y="67148"/>
                  </a:lnTo>
                  <a:cubicBezTo>
                    <a:pt x="0" y="30063"/>
                    <a:pt x="30063" y="0"/>
                    <a:pt x="67148" y="0"/>
                  </a:cubicBezTo>
                  <a:cubicBezTo>
                    <a:pt x="104232" y="0"/>
                    <a:pt x="134295" y="30063"/>
                    <a:pt x="134295" y="67148"/>
                  </a:cubicBezTo>
                  <a:lnTo>
                    <a:pt x="134295" y="4990988"/>
                  </a:lnTo>
                  <a:cubicBezTo>
                    <a:pt x="134325" y="5028050"/>
                    <a:pt x="104308" y="5058121"/>
                    <a:pt x="67246" y="5058157"/>
                  </a:cubicBezTo>
                  <a:lnTo>
                    <a:pt x="67115" y="5058157"/>
                  </a:lnTo>
                  <a:close/>
                </a:path>
              </a:pathLst>
            </a:custGeom>
            <a:solidFill>
              <a:srgbClr val="BBBBBB"/>
            </a:solidFill>
            <a:ln w="10951" cap="flat">
              <a:noFill/>
              <a:prstDash val="solid"/>
              <a:miter/>
            </a:ln>
          </p:spPr>
          <p:txBody>
            <a:bodyPr rtlCol="0" anchor="ctr"/>
            <a:lstStyle/>
            <a:p>
              <a:endParaRPr lang="en-GB" dirty="0"/>
            </a:p>
          </p:txBody>
        </p:sp>
        <p:sp>
          <p:nvSpPr>
            <p:cNvPr id="6" name="Freeform: Shape 5">
              <a:extLst>
                <a:ext uri="{FF2B5EF4-FFF2-40B4-BE49-F238E27FC236}">
                  <a16:creationId xmlns:a16="http://schemas.microsoft.com/office/drawing/2014/main" id="{277A7C41-5F8D-566A-778F-3E5CDA446570}"/>
                </a:ext>
              </a:extLst>
            </p:cNvPr>
            <p:cNvSpPr/>
            <p:nvPr/>
          </p:nvSpPr>
          <p:spPr>
            <a:xfrm>
              <a:off x="4300261" y="2428204"/>
              <a:ext cx="3615378" cy="3615290"/>
            </a:xfrm>
            <a:custGeom>
              <a:avLst/>
              <a:gdLst>
                <a:gd name="connsiteX0" fmla="*/ 67192 w 3615378"/>
                <a:gd name="connsiteY0" fmla="*/ 3615290 h 3615290"/>
                <a:gd name="connsiteX1" fmla="*/ 0 w 3615378"/>
                <a:gd name="connsiteY1" fmla="*/ 3548253 h 3615290"/>
                <a:gd name="connsiteX2" fmla="*/ 19696 w 3615378"/>
                <a:gd name="connsiteY2" fmla="*/ 3500680 h 3615290"/>
                <a:gd name="connsiteX3" fmla="*/ 3501425 w 3615378"/>
                <a:gd name="connsiteY3" fmla="*/ 19017 h 3615290"/>
                <a:gd name="connsiteX4" fmla="*/ 3596362 w 3615378"/>
                <a:gd name="connsiteY4" fmla="*/ 20320 h 3615290"/>
                <a:gd name="connsiteX5" fmla="*/ 3596362 w 3615378"/>
                <a:gd name="connsiteY5" fmla="*/ 113953 h 3615290"/>
                <a:gd name="connsiteX6" fmla="*/ 114698 w 3615378"/>
                <a:gd name="connsiteY6" fmla="*/ 3595617 h 3615290"/>
                <a:gd name="connsiteX7" fmla="*/ 67192 w 3615378"/>
                <a:gd name="connsiteY7" fmla="*/ 3615291 h 361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5378" h="3615290">
                  <a:moveTo>
                    <a:pt x="67192" y="3615290"/>
                  </a:moveTo>
                  <a:cubicBezTo>
                    <a:pt x="30125" y="3615333"/>
                    <a:pt x="43" y="3585319"/>
                    <a:pt x="0" y="3548253"/>
                  </a:cubicBezTo>
                  <a:cubicBezTo>
                    <a:pt x="-20" y="3530407"/>
                    <a:pt x="7067" y="3513288"/>
                    <a:pt x="19696" y="3500680"/>
                  </a:cubicBezTo>
                  <a:lnTo>
                    <a:pt x="3501425" y="19017"/>
                  </a:lnTo>
                  <a:cubicBezTo>
                    <a:pt x="3528001" y="-6839"/>
                    <a:pt x="3570506" y="-6256"/>
                    <a:pt x="3596362" y="20320"/>
                  </a:cubicBezTo>
                  <a:cubicBezTo>
                    <a:pt x="3621718" y="46381"/>
                    <a:pt x="3621718" y="87892"/>
                    <a:pt x="3596362" y="113953"/>
                  </a:cubicBezTo>
                  <a:lnTo>
                    <a:pt x="114698" y="3595617"/>
                  </a:lnTo>
                  <a:cubicBezTo>
                    <a:pt x="102111" y="3608235"/>
                    <a:pt x="85014" y="3615315"/>
                    <a:pt x="67192" y="3615291"/>
                  </a:cubicBezTo>
                  <a:close/>
                </a:path>
              </a:pathLst>
            </a:custGeom>
            <a:solidFill>
              <a:srgbClr val="BBBBBB"/>
            </a:solidFill>
            <a:ln w="10951" cap="flat">
              <a:noFill/>
              <a:prstDash val="solid"/>
              <a:miter/>
            </a:ln>
          </p:spPr>
          <p:txBody>
            <a:bodyPr rtlCol="0" anchor="ctr"/>
            <a:lstStyle/>
            <a:p>
              <a:endParaRPr lang="en-GB" dirty="0"/>
            </a:p>
          </p:txBody>
        </p:sp>
        <p:sp>
          <p:nvSpPr>
            <p:cNvPr id="7" name="Freeform: Shape 6">
              <a:extLst>
                <a:ext uri="{FF2B5EF4-FFF2-40B4-BE49-F238E27FC236}">
                  <a16:creationId xmlns:a16="http://schemas.microsoft.com/office/drawing/2014/main" id="{A071551D-3AF8-CB19-8DB8-E71F373CD153}"/>
                </a:ext>
              </a:extLst>
            </p:cNvPr>
            <p:cNvSpPr/>
            <p:nvPr/>
          </p:nvSpPr>
          <p:spPr>
            <a:xfrm>
              <a:off x="3579216" y="4168340"/>
              <a:ext cx="5058134" cy="134295"/>
            </a:xfrm>
            <a:custGeom>
              <a:avLst/>
              <a:gdLst>
                <a:gd name="connsiteX0" fmla="*/ 4991054 w 5058134"/>
                <a:gd name="connsiteY0" fmla="*/ 134295 h 134295"/>
                <a:gd name="connsiteX1" fmla="*/ 67148 w 5058134"/>
                <a:gd name="connsiteY1" fmla="*/ 134295 h 134295"/>
                <a:gd name="connsiteX2" fmla="*/ 0 w 5058134"/>
                <a:gd name="connsiteY2" fmla="*/ 67148 h 134295"/>
                <a:gd name="connsiteX3" fmla="*/ 67148 w 5058134"/>
                <a:gd name="connsiteY3" fmla="*/ 0 h 134295"/>
                <a:gd name="connsiteX4" fmla="*/ 4990988 w 5058134"/>
                <a:gd name="connsiteY4" fmla="*/ 0 h 134295"/>
                <a:gd name="connsiteX5" fmla="*/ 5058135 w 5058134"/>
                <a:gd name="connsiteY5" fmla="*/ 67148 h 134295"/>
                <a:gd name="connsiteX6" fmla="*/ 4990988 w 5058134"/>
                <a:gd name="connsiteY6" fmla="*/ 134295 h 13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8134" h="134295">
                  <a:moveTo>
                    <a:pt x="4991054" y="134295"/>
                  </a:moveTo>
                  <a:lnTo>
                    <a:pt x="67148" y="134295"/>
                  </a:lnTo>
                  <a:cubicBezTo>
                    <a:pt x="30063" y="134295"/>
                    <a:pt x="0" y="104232"/>
                    <a:pt x="0" y="67148"/>
                  </a:cubicBezTo>
                  <a:cubicBezTo>
                    <a:pt x="0" y="30063"/>
                    <a:pt x="30063" y="0"/>
                    <a:pt x="67148" y="0"/>
                  </a:cubicBezTo>
                  <a:lnTo>
                    <a:pt x="4990988" y="0"/>
                  </a:lnTo>
                  <a:cubicBezTo>
                    <a:pt x="5028072" y="0"/>
                    <a:pt x="5058135" y="30063"/>
                    <a:pt x="5058135" y="67148"/>
                  </a:cubicBezTo>
                  <a:cubicBezTo>
                    <a:pt x="5058135" y="104232"/>
                    <a:pt x="5028072" y="134295"/>
                    <a:pt x="4990988" y="134295"/>
                  </a:cubicBezTo>
                  <a:close/>
                </a:path>
              </a:pathLst>
            </a:custGeom>
            <a:solidFill>
              <a:srgbClr val="BBBBBB"/>
            </a:solidFill>
            <a:ln w="10951" cap="flat">
              <a:noFill/>
              <a:prstDash val="solid"/>
              <a:miter/>
            </a:ln>
          </p:spPr>
          <p:txBody>
            <a:bodyPr rtlCol="0" anchor="ctr"/>
            <a:lstStyle/>
            <a:p>
              <a:endParaRPr lang="en-GB" dirty="0"/>
            </a:p>
          </p:txBody>
        </p:sp>
        <p:sp>
          <p:nvSpPr>
            <p:cNvPr id="8" name="Freeform: Shape 7">
              <a:extLst>
                <a:ext uri="{FF2B5EF4-FFF2-40B4-BE49-F238E27FC236}">
                  <a16:creationId xmlns:a16="http://schemas.microsoft.com/office/drawing/2014/main" id="{3BBB4C20-67B8-2FEF-711F-27A4EDB9C926}"/>
                </a:ext>
              </a:extLst>
            </p:cNvPr>
            <p:cNvSpPr/>
            <p:nvPr/>
          </p:nvSpPr>
          <p:spPr>
            <a:xfrm>
              <a:off x="4301006" y="2428204"/>
              <a:ext cx="3615312" cy="3615290"/>
            </a:xfrm>
            <a:custGeom>
              <a:avLst/>
              <a:gdLst>
                <a:gd name="connsiteX0" fmla="*/ 3548176 w 3615312"/>
                <a:gd name="connsiteY0" fmla="*/ 3615290 h 3615290"/>
                <a:gd name="connsiteX1" fmla="*/ 3500680 w 3615312"/>
                <a:gd name="connsiteY1" fmla="*/ 3595616 h 3615290"/>
                <a:gd name="connsiteX2" fmla="*/ 19017 w 3615312"/>
                <a:gd name="connsiteY2" fmla="*/ 113953 h 3615290"/>
                <a:gd name="connsiteX3" fmla="*/ 20320 w 3615312"/>
                <a:gd name="connsiteY3" fmla="*/ 19017 h 3615290"/>
                <a:gd name="connsiteX4" fmla="*/ 113953 w 3615312"/>
                <a:gd name="connsiteY4" fmla="*/ 19017 h 3615290"/>
                <a:gd name="connsiteX5" fmla="*/ 3595617 w 3615312"/>
                <a:gd name="connsiteY5" fmla="*/ 3500680 h 3615290"/>
                <a:gd name="connsiteX6" fmla="*/ 3595694 w 3615312"/>
                <a:gd name="connsiteY6" fmla="*/ 3595595 h 3615290"/>
                <a:gd name="connsiteX7" fmla="*/ 3548121 w 3615312"/>
                <a:gd name="connsiteY7" fmla="*/ 3615291 h 361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5312" h="3615290">
                  <a:moveTo>
                    <a:pt x="3548176" y="3615290"/>
                  </a:moveTo>
                  <a:cubicBezTo>
                    <a:pt x="3530356" y="3615317"/>
                    <a:pt x="3513262" y="3608236"/>
                    <a:pt x="3500680" y="3595616"/>
                  </a:cubicBezTo>
                  <a:lnTo>
                    <a:pt x="19017" y="113953"/>
                  </a:lnTo>
                  <a:cubicBezTo>
                    <a:pt x="-6839" y="87378"/>
                    <a:pt x="-6256" y="44873"/>
                    <a:pt x="20320" y="19017"/>
                  </a:cubicBezTo>
                  <a:cubicBezTo>
                    <a:pt x="46381" y="-6339"/>
                    <a:pt x="87892" y="-6339"/>
                    <a:pt x="113953" y="19017"/>
                  </a:cubicBezTo>
                  <a:lnTo>
                    <a:pt x="3595617" y="3500680"/>
                  </a:lnTo>
                  <a:cubicBezTo>
                    <a:pt x="3621848" y="3526869"/>
                    <a:pt x="3621882" y="3569363"/>
                    <a:pt x="3595694" y="3595595"/>
                  </a:cubicBezTo>
                  <a:cubicBezTo>
                    <a:pt x="3583085" y="3608223"/>
                    <a:pt x="3565966" y="3615311"/>
                    <a:pt x="3548121" y="3615291"/>
                  </a:cubicBezTo>
                  <a:close/>
                </a:path>
              </a:pathLst>
            </a:custGeom>
            <a:solidFill>
              <a:srgbClr val="BBBBBB"/>
            </a:solidFill>
            <a:ln w="10951" cap="flat">
              <a:noFill/>
              <a:prstDash val="solid"/>
              <a:miter/>
            </a:ln>
          </p:spPr>
          <p:txBody>
            <a:bodyPr rtlCol="0" anchor="ctr"/>
            <a:lstStyle/>
            <a:p>
              <a:endParaRPr lang="en-GB" dirty="0"/>
            </a:p>
          </p:txBody>
        </p:sp>
        <p:sp>
          <p:nvSpPr>
            <p:cNvPr id="9" name="Freeform: Shape 8">
              <a:extLst>
                <a:ext uri="{FF2B5EF4-FFF2-40B4-BE49-F238E27FC236}">
                  <a16:creationId xmlns:a16="http://schemas.microsoft.com/office/drawing/2014/main" id="{C1495BB6-524C-ABB7-368C-EEBAB34E9078}"/>
                </a:ext>
              </a:extLst>
            </p:cNvPr>
            <p:cNvSpPr/>
            <p:nvPr/>
          </p:nvSpPr>
          <p:spPr>
            <a:xfrm>
              <a:off x="3936513" y="1998004"/>
              <a:ext cx="4365489" cy="4423745"/>
            </a:xfrm>
            <a:custGeom>
              <a:avLst/>
              <a:gdLst>
                <a:gd name="connsiteX0" fmla="*/ 2171809 w 4365489"/>
                <a:gd name="connsiteY0" fmla="*/ 4423745 h 4423745"/>
                <a:gd name="connsiteX1" fmla="*/ 2122954 w 4365489"/>
                <a:gd name="connsiteY1" fmla="*/ 4402646 h 4423745"/>
                <a:gd name="connsiteX2" fmla="*/ 689408 w 4365489"/>
                <a:gd name="connsiteY2" fmla="*/ 3789073 h 4423745"/>
                <a:gd name="connsiteX3" fmla="*/ 640058 w 4365489"/>
                <a:gd name="connsiteY3" fmla="*/ 3769585 h 4423745"/>
                <a:gd name="connsiteX4" fmla="*/ 620253 w 4365489"/>
                <a:gd name="connsiteY4" fmla="*/ 3720236 h 4423745"/>
                <a:gd name="connsiteX5" fmla="*/ 21912 w 4365489"/>
                <a:gd name="connsiteY5" fmla="*/ 2286931 h 4423745"/>
                <a:gd name="connsiteX6" fmla="*/ 17536 w 4365489"/>
                <a:gd name="connsiteY6" fmla="*/ 2192040 h 4423745"/>
                <a:gd name="connsiteX7" fmla="*/ 19872 w 4365489"/>
                <a:gd name="connsiteY7" fmla="*/ 2189604 h 4423745"/>
                <a:gd name="connsiteX8" fmla="*/ 568864 w 4365489"/>
                <a:gd name="connsiteY8" fmla="*/ 704976 h 4423745"/>
                <a:gd name="connsiteX9" fmla="*/ 589097 w 4365489"/>
                <a:gd name="connsiteY9" fmla="*/ 653653 h 4423745"/>
                <a:gd name="connsiteX10" fmla="*/ 640914 w 4365489"/>
                <a:gd name="connsiteY10" fmla="*/ 634835 h 4423745"/>
                <a:gd name="connsiteX11" fmla="*/ 2120541 w 4365489"/>
                <a:gd name="connsiteY11" fmla="*/ 23356 h 4423745"/>
                <a:gd name="connsiteX12" fmla="*/ 2173224 w 4365489"/>
                <a:gd name="connsiteY12" fmla="*/ 41 h 4423745"/>
                <a:gd name="connsiteX13" fmla="*/ 2224602 w 4365489"/>
                <a:gd name="connsiteY13" fmla="*/ 26076 h 4423745"/>
                <a:gd name="connsiteX14" fmla="*/ 3660001 w 4365489"/>
                <a:gd name="connsiteY14" fmla="*/ 682034 h 4423745"/>
                <a:gd name="connsiteX15" fmla="*/ 3726699 w 4365489"/>
                <a:gd name="connsiteY15" fmla="*/ 749563 h 4423745"/>
                <a:gd name="connsiteX16" fmla="*/ 3726699 w 4365489"/>
                <a:gd name="connsiteY16" fmla="*/ 749566 h 4423745"/>
                <a:gd name="connsiteX17" fmla="*/ 3726688 w 4365489"/>
                <a:gd name="connsiteY17" fmla="*/ 750509 h 4423745"/>
                <a:gd name="connsiteX18" fmla="*/ 4343102 w 4365489"/>
                <a:gd name="connsiteY18" fmla="*/ 2187455 h 4423745"/>
                <a:gd name="connsiteX19" fmla="*/ 4348382 w 4365489"/>
                <a:gd name="connsiteY19" fmla="*/ 2282300 h 4423745"/>
                <a:gd name="connsiteX20" fmla="*/ 4340196 w 4365489"/>
                <a:gd name="connsiteY20" fmla="*/ 2290035 h 4423745"/>
                <a:gd name="connsiteX21" fmla="*/ 3763261 w 4365489"/>
                <a:gd name="connsiteY21" fmla="*/ 3761152 h 4423745"/>
                <a:gd name="connsiteX22" fmla="*/ 3696860 w 4365489"/>
                <a:gd name="connsiteY22" fmla="*/ 3829103 h 4423745"/>
                <a:gd name="connsiteX23" fmla="*/ 3692517 w 4365489"/>
                <a:gd name="connsiteY23" fmla="*/ 3829012 h 4423745"/>
                <a:gd name="connsiteX24" fmla="*/ 2220226 w 4365489"/>
                <a:gd name="connsiteY24" fmla="*/ 4402679 h 4423745"/>
                <a:gd name="connsiteX25" fmla="*/ 2171809 w 4365489"/>
                <a:gd name="connsiteY25" fmla="*/ 4423745 h 4423745"/>
                <a:gd name="connsiteX26" fmla="*/ 755097 w 4365489"/>
                <a:gd name="connsiteY26" fmla="*/ 3653790 h 4423745"/>
                <a:gd name="connsiteX27" fmla="*/ 2171809 w 4365489"/>
                <a:gd name="connsiteY27" fmla="*/ 4260762 h 4423745"/>
                <a:gd name="connsiteX28" fmla="*/ 3628670 w 4365489"/>
                <a:gd name="connsiteY28" fmla="*/ 3692524 h 4423745"/>
                <a:gd name="connsiteX29" fmla="*/ 4196173 w 4365489"/>
                <a:gd name="connsiteY29" fmla="*/ 2235345 h 4423745"/>
                <a:gd name="connsiteX30" fmla="*/ 3591669 w 4365489"/>
                <a:gd name="connsiteY30" fmla="*/ 815551 h 4423745"/>
                <a:gd name="connsiteX31" fmla="*/ 2168607 w 4365489"/>
                <a:gd name="connsiteY31" fmla="*/ 171436 h 4423745"/>
                <a:gd name="connsiteX32" fmla="*/ 705199 w 4365489"/>
                <a:gd name="connsiteY32" fmla="*/ 773604 h 4423745"/>
                <a:gd name="connsiteX33" fmla="*/ 162371 w 4365489"/>
                <a:gd name="connsiteY33" fmla="*/ 2235532 h 4423745"/>
                <a:gd name="connsiteX34" fmla="*/ 755097 w 4365489"/>
                <a:gd name="connsiteY34" fmla="*/ 3653790 h 4423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65489" h="4423745">
                  <a:moveTo>
                    <a:pt x="2171809" y="4423745"/>
                  </a:moveTo>
                  <a:cubicBezTo>
                    <a:pt x="2153493" y="4422920"/>
                    <a:pt x="2136113" y="4415414"/>
                    <a:pt x="2122954" y="4402646"/>
                  </a:cubicBezTo>
                  <a:cubicBezTo>
                    <a:pt x="1722809" y="3978628"/>
                    <a:pt x="1240187" y="3771855"/>
                    <a:pt x="689408" y="3789073"/>
                  </a:cubicBezTo>
                  <a:cubicBezTo>
                    <a:pt x="671007" y="3789477"/>
                    <a:pt x="653219" y="3782452"/>
                    <a:pt x="640058" y="3769585"/>
                  </a:cubicBezTo>
                  <a:cubicBezTo>
                    <a:pt x="626939" y="3756567"/>
                    <a:pt x="619774" y="3738712"/>
                    <a:pt x="620253" y="3720236"/>
                  </a:cubicBezTo>
                  <a:cubicBezTo>
                    <a:pt x="633577" y="3143116"/>
                    <a:pt x="432299" y="2660931"/>
                    <a:pt x="21912" y="2286931"/>
                  </a:cubicBezTo>
                  <a:cubicBezTo>
                    <a:pt x="-5500" y="2261936"/>
                    <a:pt x="-7459" y="2219452"/>
                    <a:pt x="17536" y="2192040"/>
                  </a:cubicBezTo>
                  <a:cubicBezTo>
                    <a:pt x="18295" y="2191209"/>
                    <a:pt x="19074" y="2190396"/>
                    <a:pt x="19872" y="2189604"/>
                  </a:cubicBezTo>
                  <a:cubicBezTo>
                    <a:pt x="412494" y="1800997"/>
                    <a:pt x="597234" y="1301343"/>
                    <a:pt x="568864" y="704976"/>
                  </a:cubicBezTo>
                  <a:cubicBezTo>
                    <a:pt x="567951" y="685761"/>
                    <a:pt x="575317" y="667076"/>
                    <a:pt x="589097" y="653653"/>
                  </a:cubicBezTo>
                  <a:cubicBezTo>
                    <a:pt x="602783" y="640100"/>
                    <a:pt x="621720" y="633222"/>
                    <a:pt x="640914" y="634835"/>
                  </a:cubicBezTo>
                  <a:cubicBezTo>
                    <a:pt x="1243937" y="679808"/>
                    <a:pt x="1727799" y="479879"/>
                    <a:pt x="2120541" y="23356"/>
                  </a:cubicBezTo>
                  <a:cubicBezTo>
                    <a:pt x="2133599" y="7919"/>
                    <a:pt x="2153017" y="-675"/>
                    <a:pt x="2173224" y="41"/>
                  </a:cubicBezTo>
                  <a:cubicBezTo>
                    <a:pt x="2193392" y="559"/>
                    <a:pt x="2212257" y="10119"/>
                    <a:pt x="2224602" y="26076"/>
                  </a:cubicBezTo>
                  <a:cubicBezTo>
                    <a:pt x="2557697" y="457069"/>
                    <a:pt x="3040692" y="677768"/>
                    <a:pt x="3660001" y="682034"/>
                  </a:cubicBezTo>
                  <a:cubicBezTo>
                    <a:pt x="3697067" y="682264"/>
                    <a:pt x="3726929" y="712498"/>
                    <a:pt x="3726699" y="749563"/>
                  </a:cubicBezTo>
                  <a:cubicBezTo>
                    <a:pt x="3726699" y="749564"/>
                    <a:pt x="3726699" y="749565"/>
                    <a:pt x="3726699" y="749566"/>
                  </a:cubicBezTo>
                  <a:lnTo>
                    <a:pt x="3726688" y="750509"/>
                  </a:lnTo>
                  <a:cubicBezTo>
                    <a:pt x="3702210" y="1298442"/>
                    <a:pt x="3929196" y="1827577"/>
                    <a:pt x="4343102" y="2187455"/>
                  </a:cubicBezTo>
                  <a:cubicBezTo>
                    <a:pt x="4370751" y="2212187"/>
                    <a:pt x="4373115" y="2254651"/>
                    <a:pt x="4348382" y="2282300"/>
                  </a:cubicBezTo>
                  <a:cubicBezTo>
                    <a:pt x="4345875" y="2285103"/>
                    <a:pt x="4343136" y="2287690"/>
                    <a:pt x="4340196" y="2290035"/>
                  </a:cubicBezTo>
                  <a:cubicBezTo>
                    <a:pt x="3942146" y="2606845"/>
                    <a:pt x="3753764" y="3088053"/>
                    <a:pt x="3763261" y="3761152"/>
                  </a:cubicBezTo>
                  <a:cubicBezTo>
                    <a:pt x="3763689" y="3798252"/>
                    <a:pt x="3733960" y="3828675"/>
                    <a:pt x="3696860" y="3829103"/>
                  </a:cubicBezTo>
                  <a:cubicBezTo>
                    <a:pt x="3695412" y="3829119"/>
                    <a:pt x="3693963" y="3829089"/>
                    <a:pt x="3692517" y="3829012"/>
                  </a:cubicBezTo>
                  <a:cubicBezTo>
                    <a:pt x="3100350" y="3797001"/>
                    <a:pt x="2618407" y="3984637"/>
                    <a:pt x="2220226" y="4402679"/>
                  </a:cubicBezTo>
                  <a:cubicBezTo>
                    <a:pt x="2207631" y="4416003"/>
                    <a:pt x="2190144" y="4423612"/>
                    <a:pt x="2171809" y="4423745"/>
                  </a:cubicBezTo>
                  <a:close/>
                  <a:moveTo>
                    <a:pt x="755097" y="3653790"/>
                  </a:moveTo>
                  <a:cubicBezTo>
                    <a:pt x="1290700" y="3652729"/>
                    <a:pt x="1803108" y="3872263"/>
                    <a:pt x="2171809" y="4260762"/>
                  </a:cubicBezTo>
                  <a:cubicBezTo>
                    <a:pt x="2555335" y="3874023"/>
                    <a:pt x="3084577" y="3667596"/>
                    <a:pt x="3628670" y="3692524"/>
                  </a:cubicBezTo>
                  <a:cubicBezTo>
                    <a:pt x="3632925" y="3053596"/>
                    <a:pt x="3823719" y="2564130"/>
                    <a:pt x="4196173" y="2235345"/>
                  </a:cubicBezTo>
                  <a:cubicBezTo>
                    <a:pt x="3804341" y="1867893"/>
                    <a:pt x="3584979" y="1352681"/>
                    <a:pt x="3591669" y="815551"/>
                  </a:cubicBezTo>
                  <a:cubicBezTo>
                    <a:pt x="2990982" y="796733"/>
                    <a:pt x="2512866" y="580288"/>
                    <a:pt x="2168607" y="171436"/>
                  </a:cubicBezTo>
                  <a:cubicBezTo>
                    <a:pt x="1799514" y="586737"/>
                    <a:pt x="1259691" y="808865"/>
                    <a:pt x="705199" y="773604"/>
                  </a:cubicBezTo>
                  <a:cubicBezTo>
                    <a:pt x="716429" y="1352140"/>
                    <a:pt x="534090" y="1843404"/>
                    <a:pt x="162371" y="2235532"/>
                  </a:cubicBezTo>
                  <a:cubicBezTo>
                    <a:pt x="548983" y="2605009"/>
                    <a:pt x="763830" y="3119088"/>
                    <a:pt x="755097" y="3653790"/>
                  </a:cubicBezTo>
                  <a:close/>
                </a:path>
              </a:pathLst>
            </a:custGeom>
            <a:solidFill>
              <a:srgbClr val="BBBBBB"/>
            </a:solidFill>
            <a:ln w="10951" cap="flat">
              <a:noFill/>
              <a:prstDash val="solid"/>
              <a:miter/>
            </a:ln>
          </p:spPr>
          <p:txBody>
            <a:bodyPr rtlCol="0" anchor="ctr"/>
            <a:lstStyle/>
            <a:p>
              <a:endParaRPr lang="en-GB" dirty="0"/>
            </a:p>
          </p:txBody>
        </p:sp>
        <p:sp>
          <p:nvSpPr>
            <p:cNvPr id="10" name="Freeform: Shape 9">
              <a:extLst>
                <a:ext uri="{FF2B5EF4-FFF2-40B4-BE49-F238E27FC236}">
                  <a16:creationId xmlns:a16="http://schemas.microsoft.com/office/drawing/2014/main" id="{821E2080-5AE2-96AE-305D-E2F9D168F921}"/>
                </a:ext>
              </a:extLst>
            </p:cNvPr>
            <p:cNvSpPr/>
            <p:nvPr/>
          </p:nvSpPr>
          <p:spPr>
            <a:xfrm>
              <a:off x="4821978" y="2880145"/>
              <a:ext cx="2624544" cy="2659462"/>
            </a:xfrm>
            <a:custGeom>
              <a:avLst/>
              <a:gdLst>
                <a:gd name="connsiteX0" fmla="*/ 1527157 w 3069845"/>
                <a:gd name="connsiteY0" fmla="*/ 3110689 h 3110688"/>
                <a:gd name="connsiteX1" fmla="*/ 1478487 w 3069845"/>
                <a:gd name="connsiteY1" fmla="*/ 3089590 h 3110688"/>
                <a:gd name="connsiteX2" fmla="*/ 499369 w 3069845"/>
                <a:gd name="connsiteY2" fmla="*/ 2670134 h 3110688"/>
                <a:gd name="connsiteX3" fmla="*/ 430238 w 3069845"/>
                <a:gd name="connsiteY3" fmla="*/ 2604985 h 3110688"/>
                <a:gd name="connsiteX4" fmla="*/ 430226 w 3069845"/>
                <a:gd name="connsiteY4" fmla="*/ 2601484 h 3110688"/>
                <a:gd name="connsiteX5" fmla="*/ 21879 w 3069845"/>
                <a:gd name="connsiteY5" fmla="*/ 1622607 h 3110688"/>
                <a:gd name="connsiteX6" fmla="*/ 17573 w 3069845"/>
                <a:gd name="connsiteY6" fmla="*/ 1527697 h 3110688"/>
                <a:gd name="connsiteX7" fmla="*/ 19905 w 3069845"/>
                <a:gd name="connsiteY7" fmla="*/ 1525268 h 3110688"/>
                <a:gd name="connsiteX8" fmla="*/ 394881 w 3069845"/>
                <a:gd name="connsiteY8" fmla="*/ 510685 h 3110688"/>
                <a:gd name="connsiteX9" fmla="*/ 458840 w 3069845"/>
                <a:gd name="connsiteY9" fmla="*/ 440430 h 3110688"/>
                <a:gd name="connsiteX10" fmla="*/ 466996 w 3069845"/>
                <a:gd name="connsiteY10" fmla="*/ 440543 h 3110688"/>
                <a:gd name="connsiteX11" fmla="*/ 1476524 w 3069845"/>
                <a:gd name="connsiteY11" fmla="*/ 23369 h 3110688"/>
                <a:gd name="connsiteX12" fmla="*/ 1529207 w 3069845"/>
                <a:gd name="connsiteY12" fmla="*/ 54 h 3110688"/>
                <a:gd name="connsiteX13" fmla="*/ 1580596 w 3069845"/>
                <a:gd name="connsiteY13" fmla="*/ 26088 h 3110688"/>
                <a:gd name="connsiteX14" fmla="*/ 2560515 w 3069845"/>
                <a:gd name="connsiteY14" fmla="*/ 473300 h 3110688"/>
                <a:gd name="connsiteX15" fmla="*/ 2627213 w 3069845"/>
                <a:gd name="connsiteY15" fmla="*/ 540829 h 3110688"/>
                <a:gd name="connsiteX16" fmla="*/ 2627213 w 3069845"/>
                <a:gd name="connsiteY16" fmla="*/ 540832 h 3110688"/>
                <a:gd name="connsiteX17" fmla="*/ 2627202 w 3069845"/>
                <a:gd name="connsiteY17" fmla="*/ 541775 h 3110688"/>
                <a:gd name="connsiteX18" fmla="*/ 3047458 w 3069845"/>
                <a:gd name="connsiteY18" fmla="*/ 1522988 h 3110688"/>
                <a:gd name="connsiteX19" fmla="*/ 3052738 w 3069845"/>
                <a:gd name="connsiteY19" fmla="*/ 1617833 h 3110688"/>
                <a:gd name="connsiteX20" fmla="*/ 3044552 w 3069845"/>
                <a:gd name="connsiteY20" fmla="*/ 1625568 h 3110688"/>
                <a:gd name="connsiteX21" fmla="*/ 2652304 w 3069845"/>
                <a:gd name="connsiteY21" fmla="*/ 2629975 h 3110688"/>
                <a:gd name="connsiteX22" fmla="*/ 2631698 w 3069845"/>
                <a:gd name="connsiteY22" fmla="*/ 2679324 h 3110688"/>
                <a:gd name="connsiteX23" fmla="*/ 2581548 w 3069845"/>
                <a:gd name="connsiteY23" fmla="*/ 2697824 h 3110688"/>
                <a:gd name="connsiteX24" fmla="*/ 1576089 w 3069845"/>
                <a:gd name="connsiteY24" fmla="*/ 3089579 h 3110688"/>
                <a:gd name="connsiteX25" fmla="*/ 1527157 w 3069845"/>
                <a:gd name="connsiteY25" fmla="*/ 3110689 h 3110688"/>
                <a:gd name="connsiteX26" fmla="*/ 564510 w 3069845"/>
                <a:gd name="connsiteY26" fmla="*/ 2535477 h 3110688"/>
                <a:gd name="connsiteX27" fmla="*/ 1527530 w 3069845"/>
                <a:gd name="connsiteY27" fmla="*/ 2947958 h 3110688"/>
                <a:gd name="connsiteX28" fmla="*/ 2517932 w 3069845"/>
                <a:gd name="connsiteY28" fmla="*/ 2561687 h 3110688"/>
                <a:gd name="connsiteX29" fmla="*/ 2902043 w 3069845"/>
                <a:gd name="connsiteY29" fmla="*/ 1570966 h 3110688"/>
                <a:gd name="connsiteX30" fmla="*/ 2492271 w 3069845"/>
                <a:gd name="connsiteY30" fmla="*/ 606280 h 3110688"/>
                <a:gd name="connsiteX31" fmla="*/ 1524437 w 3069845"/>
                <a:gd name="connsiteY31" fmla="*/ 170297 h 3110688"/>
                <a:gd name="connsiteX32" fmla="*/ 530700 w 3069845"/>
                <a:gd name="connsiteY32" fmla="*/ 578469 h 3110688"/>
                <a:gd name="connsiteX33" fmla="*/ 161953 w 3069845"/>
                <a:gd name="connsiteY33" fmla="*/ 1571097 h 3110688"/>
                <a:gd name="connsiteX34" fmla="*/ 564510 w 3069845"/>
                <a:gd name="connsiteY34" fmla="*/ 2535477 h 311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69845" h="3110688">
                  <a:moveTo>
                    <a:pt x="1527157" y="3110689"/>
                  </a:moveTo>
                  <a:cubicBezTo>
                    <a:pt x="1508724" y="3110640"/>
                    <a:pt x="1491123" y="3103010"/>
                    <a:pt x="1478487" y="3089590"/>
                  </a:cubicBezTo>
                  <a:cubicBezTo>
                    <a:pt x="1200904" y="2795787"/>
                    <a:pt x="881134" y="2658476"/>
                    <a:pt x="499369" y="2670134"/>
                  </a:cubicBezTo>
                  <a:cubicBezTo>
                    <a:pt x="462289" y="2671233"/>
                    <a:pt x="431338" y="2642065"/>
                    <a:pt x="430238" y="2604985"/>
                  </a:cubicBezTo>
                  <a:cubicBezTo>
                    <a:pt x="430204" y="2603818"/>
                    <a:pt x="430200" y="2602651"/>
                    <a:pt x="430226" y="2601484"/>
                  </a:cubicBezTo>
                  <a:cubicBezTo>
                    <a:pt x="451203" y="2229873"/>
                    <a:pt x="300722" y="1869144"/>
                    <a:pt x="21879" y="1622607"/>
                  </a:cubicBezTo>
                  <a:cubicBezTo>
                    <a:pt x="-5519" y="1597587"/>
                    <a:pt x="-7447" y="1555094"/>
                    <a:pt x="17573" y="1527697"/>
                  </a:cubicBezTo>
                  <a:cubicBezTo>
                    <a:pt x="18330" y="1526868"/>
                    <a:pt x="19108" y="1526058"/>
                    <a:pt x="19905" y="1525268"/>
                  </a:cubicBezTo>
                  <a:cubicBezTo>
                    <a:pt x="291752" y="1256075"/>
                    <a:pt x="414686" y="924219"/>
                    <a:pt x="394881" y="510685"/>
                  </a:cubicBezTo>
                  <a:cubicBezTo>
                    <a:pt x="393142" y="473623"/>
                    <a:pt x="421778" y="442169"/>
                    <a:pt x="458840" y="440430"/>
                  </a:cubicBezTo>
                  <a:cubicBezTo>
                    <a:pt x="461558" y="440303"/>
                    <a:pt x="464282" y="440341"/>
                    <a:pt x="466996" y="440543"/>
                  </a:cubicBezTo>
                  <a:cubicBezTo>
                    <a:pt x="852527" y="482031"/>
                    <a:pt x="1232746" y="324911"/>
                    <a:pt x="1476524" y="23369"/>
                  </a:cubicBezTo>
                  <a:cubicBezTo>
                    <a:pt x="1489518" y="7845"/>
                    <a:pt x="1508980" y="-768"/>
                    <a:pt x="1529207" y="54"/>
                  </a:cubicBezTo>
                  <a:cubicBezTo>
                    <a:pt x="1549380" y="565"/>
                    <a:pt x="1568251" y="10126"/>
                    <a:pt x="1580596" y="26088"/>
                  </a:cubicBezTo>
                  <a:cubicBezTo>
                    <a:pt x="1810925" y="324025"/>
                    <a:pt x="2131441" y="470219"/>
                    <a:pt x="2560515" y="473300"/>
                  </a:cubicBezTo>
                  <a:cubicBezTo>
                    <a:pt x="2597580" y="473530"/>
                    <a:pt x="2627442" y="503763"/>
                    <a:pt x="2627213" y="540829"/>
                  </a:cubicBezTo>
                  <a:cubicBezTo>
                    <a:pt x="2627213" y="540830"/>
                    <a:pt x="2627213" y="540831"/>
                    <a:pt x="2627213" y="540832"/>
                  </a:cubicBezTo>
                  <a:lnTo>
                    <a:pt x="2627202" y="541775"/>
                  </a:lnTo>
                  <a:cubicBezTo>
                    <a:pt x="2608005" y="916238"/>
                    <a:pt x="2763167" y="1278509"/>
                    <a:pt x="3047458" y="1522988"/>
                  </a:cubicBezTo>
                  <a:cubicBezTo>
                    <a:pt x="3075107" y="1547720"/>
                    <a:pt x="3077471" y="1590184"/>
                    <a:pt x="3052738" y="1617833"/>
                  </a:cubicBezTo>
                  <a:cubicBezTo>
                    <a:pt x="3050231" y="1620636"/>
                    <a:pt x="3047493" y="1623223"/>
                    <a:pt x="3044552" y="1625568"/>
                  </a:cubicBezTo>
                  <a:cubicBezTo>
                    <a:pt x="2773944" y="1841464"/>
                    <a:pt x="2645636" y="2169690"/>
                    <a:pt x="2652304" y="2629975"/>
                  </a:cubicBezTo>
                  <a:cubicBezTo>
                    <a:pt x="2652563" y="2648568"/>
                    <a:pt x="2645102" y="2666436"/>
                    <a:pt x="2631698" y="2679324"/>
                  </a:cubicBezTo>
                  <a:cubicBezTo>
                    <a:pt x="2618345" y="2692297"/>
                    <a:pt x="2600128" y="2699017"/>
                    <a:pt x="2581548" y="2697824"/>
                  </a:cubicBezTo>
                  <a:cubicBezTo>
                    <a:pt x="2203766" y="2665333"/>
                    <a:pt x="1832306" y="2810064"/>
                    <a:pt x="1576089" y="3089579"/>
                  </a:cubicBezTo>
                  <a:cubicBezTo>
                    <a:pt x="1563387" y="3103062"/>
                    <a:pt x="1545680" y="3110701"/>
                    <a:pt x="1527157" y="3110689"/>
                  </a:cubicBezTo>
                  <a:close/>
                  <a:moveTo>
                    <a:pt x="564510" y="2535477"/>
                  </a:moveTo>
                  <a:cubicBezTo>
                    <a:pt x="927537" y="2539720"/>
                    <a:pt x="1273984" y="2688110"/>
                    <a:pt x="1527530" y="2947958"/>
                  </a:cubicBezTo>
                  <a:cubicBezTo>
                    <a:pt x="1790952" y="2689183"/>
                    <a:pt x="2148867" y="2549591"/>
                    <a:pt x="2517932" y="2561687"/>
                  </a:cubicBezTo>
                  <a:cubicBezTo>
                    <a:pt x="2524775" y="2131812"/>
                    <a:pt x="2653642" y="1799145"/>
                    <a:pt x="2902043" y="1570966"/>
                  </a:cubicBezTo>
                  <a:cubicBezTo>
                    <a:pt x="2640535" y="1318105"/>
                    <a:pt x="2492688" y="970044"/>
                    <a:pt x="2492271" y="606280"/>
                  </a:cubicBezTo>
                  <a:cubicBezTo>
                    <a:pt x="2087126" y="589314"/>
                    <a:pt x="1762168" y="442934"/>
                    <a:pt x="1524437" y="170297"/>
                  </a:cubicBezTo>
                  <a:cubicBezTo>
                    <a:pt x="1270011" y="446844"/>
                    <a:pt x="906055" y="596336"/>
                    <a:pt x="530700" y="578469"/>
                  </a:cubicBezTo>
                  <a:cubicBezTo>
                    <a:pt x="542629" y="944885"/>
                    <a:pt x="410212" y="1301336"/>
                    <a:pt x="161953" y="1571097"/>
                  </a:cubicBezTo>
                  <a:cubicBezTo>
                    <a:pt x="420425" y="1825302"/>
                    <a:pt x="565542" y="2172948"/>
                    <a:pt x="564510" y="2535477"/>
                  </a:cubicBezTo>
                  <a:close/>
                </a:path>
              </a:pathLst>
            </a:custGeom>
            <a:solidFill>
              <a:srgbClr val="BBBBBB"/>
            </a:solidFill>
            <a:ln w="10951" cap="flat">
              <a:noFill/>
              <a:prstDash val="solid"/>
              <a:miter/>
            </a:ln>
          </p:spPr>
          <p:txBody>
            <a:bodyPr rtlCol="0" anchor="ctr"/>
            <a:lstStyle/>
            <a:p>
              <a:endParaRPr lang="en-GB" dirty="0"/>
            </a:p>
          </p:txBody>
        </p:sp>
      </p:grpSp>
      <p:sp>
        <p:nvSpPr>
          <p:cNvPr id="11" name="TextBox 10">
            <a:extLst>
              <a:ext uri="{FF2B5EF4-FFF2-40B4-BE49-F238E27FC236}">
                <a16:creationId xmlns:a16="http://schemas.microsoft.com/office/drawing/2014/main" id="{7C9DB240-E15E-7A44-929B-D15206FB2538}"/>
              </a:ext>
            </a:extLst>
          </p:cNvPr>
          <p:cNvSpPr txBox="1"/>
          <p:nvPr/>
        </p:nvSpPr>
        <p:spPr>
          <a:xfrm>
            <a:off x="5574263" y="4013243"/>
            <a:ext cx="1043492" cy="369332"/>
          </a:xfrm>
          <a:prstGeom prst="rect">
            <a:avLst/>
          </a:prstGeom>
          <a:solidFill>
            <a:schemeClr val="bg1"/>
          </a:solidFill>
          <a:ln>
            <a:solidFill>
              <a:schemeClr val="bg1">
                <a:lumMod val="75000"/>
              </a:schemeClr>
            </a:solidFill>
          </a:ln>
        </p:spPr>
        <p:txBody>
          <a:bodyPr wrap="none" rtlCol="0">
            <a:spAutoFit/>
          </a:bodyPr>
          <a:lstStyle/>
          <a:p>
            <a:pPr algn="ctr"/>
            <a:r>
              <a:rPr lang="en-GB" b="1" dirty="0"/>
              <a:t>Registers</a:t>
            </a:r>
          </a:p>
        </p:txBody>
      </p:sp>
      <p:sp>
        <p:nvSpPr>
          <p:cNvPr id="12" name="TextBox 11">
            <a:extLst>
              <a:ext uri="{FF2B5EF4-FFF2-40B4-BE49-F238E27FC236}">
                <a16:creationId xmlns:a16="http://schemas.microsoft.com/office/drawing/2014/main" id="{582FEFF4-8A2C-44A1-DADD-382619B721DE}"/>
              </a:ext>
            </a:extLst>
          </p:cNvPr>
          <p:cNvSpPr txBox="1"/>
          <p:nvPr/>
        </p:nvSpPr>
        <p:spPr>
          <a:xfrm>
            <a:off x="4166442" y="3184480"/>
            <a:ext cx="1763047" cy="369332"/>
          </a:xfrm>
          <a:prstGeom prst="rect">
            <a:avLst/>
          </a:prstGeom>
          <a:solidFill>
            <a:schemeClr val="bg1"/>
          </a:solidFill>
          <a:ln>
            <a:solidFill>
              <a:schemeClr val="bg1">
                <a:lumMod val="75000"/>
              </a:schemeClr>
            </a:solidFill>
          </a:ln>
        </p:spPr>
        <p:txBody>
          <a:bodyPr wrap="none" rtlCol="0">
            <a:spAutoFit/>
          </a:bodyPr>
          <a:lstStyle/>
          <a:p>
            <a:pPr algn="ctr"/>
            <a:r>
              <a:rPr lang="en-GB" dirty="0"/>
              <a:t>Program counter</a:t>
            </a:r>
          </a:p>
        </p:txBody>
      </p:sp>
      <p:sp>
        <p:nvSpPr>
          <p:cNvPr id="13" name="TextBox 12">
            <a:extLst>
              <a:ext uri="{FF2B5EF4-FFF2-40B4-BE49-F238E27FC236}">
                <a16:creationId xmlns:a16="http://schemas.microsoft.com/office/drawing/2014/main" id="{3F2B7FA4-B526-2CA8-7417-14A48B064124}"/>
              </a:ext>
            </a:extLst>
          </p:cNvPr>
          <p:cNvSpPr txBox="1"/>
          <p:nvPr/>
        </p:nvSpPr>
        <p:spPr>
          <a:xfrm>
            <a:off x="6340474" y="3184480"/>
            <a:ext cx="1379352" cy="369332"/>
          </a:xfrm>
          <a:prstGeom prst="rect">
            <a:avLst/>
          </a:prstGeom>
          <a:solidFill>
            <a:schemeClr val="bg1"/>
          </a:solidFill>
          <a:ln>
            <a:solidFill>
              <a:schemeClr val="bg1">
                <a:lumMod val="75000"/>
              </a:schemeClr>
            </a:solidFill>
          </a:ln>
        </p:spPr>
        <p:txBody>
          <a:bodyPr wrap="none" rtlCol="0">
            <a:spAutoFit/>
          </a:bodyPr>
          <a:lstStyle/>
          <a:p>
            <a:pPr algn="ctr"/>
            <a:r>
              <a:rPr lang="en-GB" dirty="0"/>
              <a:t>Accumulator</a:t>
            </a:r>
          </a:p>
        </p:txBody>
      </p:sp>
      <p:sp>
        <p:nvSpPr>
          <p:cNvPr id="14" name="TextBox 13">
            <a:extLst>
              <a:ext uri="{FF2B5EF4-FFF2-40B4-BE49-F238E27FC236}">
                <a16:creationId xmlns:a16="http://schemas.microsoft.com/office/drawing/2014/main" id="{207AC85F-255F-890D-3077-A40478A36B5C}"/>
              </a:ext>
            </a:extLst>
          </p:cNvPr>
          <p:cNvSpPr txBox="1"/>
          <p:nvPr/>
        </p:nvSpPr>
        <p:spPr>
          <a:xfrm>
            <a:off x="3375253" y="4830926"/>
            <a:ext cx="2599046" cy="646331"/>
          </a:xfrm>
          <a:prstGeom prst="rect">
            <a:avLst/>
          </a:prstGeom>
          <a:solidFill>
            <a:schemeClr val="bg1"/>
          </a:solidFill>
          <a:ln>
            <a:solidFill>
              <a:schemeClr val="bg1">
                <a:lumMod val="75000"/>
              </a:schemeClr>
            </a:solidFill>
          </a:ln>
        </p:spPr>
        <p:txBody>
          <a:bodyPr wrap="none" rtlCol="0">
            <a:spAutoFit/>
          </a:bodyPr>
          <a:lstStyle/>
          <a:p>
            <a:pPr algn="ctr"/>
            <a:r>
              <a:rPr lang="en-GB" dirty="0"/>
              <a:t>MAR</a:t>
            </a:r>
          </a:p>
          <a:p>
            <a:pPr algn="ctr"/>
            <a:r>
              <a:rPr lang="en-GB" dirty="0"/>
              <a:t>Memory Address Register</a:t>
            </a:r>
          </a:p>
        </p:txBody>
      </p:sp>
      <p:sp>
        <p:nvSpPr>
          <p:cNvPr id="15" name="TextBox 14">
            <a:extLst>
              <a:ext uri="{FF2B5EF4-FFF2-40B4-BE49-F238E27FC236}">
                <a16:creationId xmlns:a16="http://schemas.microsoft.com/office/drawing/2014/main" id="{2ECB5D89-0968-A813-C5B6-493D804C8C31}"/>
              </a:ext>
            </a:extLst>
          </p:cNvPr>
          <p:cNvSpPr txBox="1"/>
          <p:nvPr/>
        </p:nvSpPr>
        <p:spPr>
          <a:xfrm>
            <a:off x="6242412" y="4830926"/>
            <a:ext cx="2286140" cy="646331"/>
          </a:xfrm>
          <a:prstGeom prst="rect">
            <a:avLst/>
          </a:prstGeom>
          <a:solidFill>
            <a:schemeClr val="bg1"/>
          </a:solidFill>
          <a:ln>
            <a:solidFill>
              <a:schemeClr val="bg1">
                <a:lumMod val="75000"/>
              </a:schemeClr>
            </a:solidFill>
          </a:ln>
        </p:spPr>
        <p:txBody>
          <a:bodyPr wrap="none" rtlCol="0">
            <a:spAutoFit/>
          </a:bodyPr>
          <a:lstStyle/>
          <a:p>
            <a:pPr algn="ctr"/>
            <a:r>
              <a:rPr lang="en-GB" dirty="0"/>
              <a:t>MDR</a:t>
            </a:r>
          </a:p>
          <a:p>
            <a:pPr algn="ctr"/>
            <a:r>
              <a:rPr lang="en-GB" dirty="0"/>
              <a:t>Memory Data Register</a:t>
            </a:r>
          </a:p>
        </p:txBody>
      </p:sp>
      <p:sp>
        <p:nvSpPr>
          <p:cNvPr id="16" name="TextBox 15">
            <a:extLst>
              <a:ext uri="{FF2B5EF4-FFF2-40B4-BE49-F238E27FC236}">
                <a16:creationId xmlns:a16="http://schemas.microsoft.com/office/drawing/2014/main" id="{1D0F78F6-3C2B-C702-CDAC-6FC26AB46896}"/>
              </a:ext>
            </a:extLst>
          </p:cNvPr>
          <p:cNvSpPr txBox="1"/>
          <p:nvPr/>
        </p:nvSpPr>
        <p:spPr>
          <a:xfrm>
            <a:off x="2929469" y="2156224"/>
            <a:ext cx="2473946" cy="646331"/>
          </a:xfrm>
          <a:prstGeom prst="rect">
            <a:avLst/>
          </a:prstGeom>
          <a:solidFill>
            <a:schemeClr val="bg1"/>
          </a:solidFill>
          <a:ln>
            <a:solidFill>
              <a:schemeClr val="bg1">
                <a:lumMod val="75000"/>
              </a:schemeClr>
            </a:solidFill>
          </a:ln>
        </p:spPr>
        <p:txBody>
          <a:bodyPr wrap="none" rtlCol="0">
            <a:spAutoFit/>
          </a:bodyPr>
          <a:lstStyle/>
          <a:p>
            <a:pPr algn="ctr"/>
            <a:r>
              <a:rPr lang="en-GB" dirty="0"/>
              <a:t>Holds the address of the</a:t>
            </a:r>
          </a:p>
          <a:p>
            <a:pPr algn="ctr"/>
            <a:r>
              <a:rPr lang="en-GB" b="1" dirty="0"/>
              <a:t>next</a:t>
            </a:r>
            <a:r>
              <a:rPr lang="en-GB" dirty="0"/>
              <a:t> instruction</a:t>
            </a:r>
          </a:p>
        </p:txBody>
      </p:sp>
      <p:sp>
        <p:nvSpPr>
          <p:cNvPr id="17" name="TextBox 16">
            <a:extLst>
              <a:ext uri="{FF2B5EF4-FFF2-40B4-BE49-F238E27FC236}">
                <a16:creationId xmlns:a16="http://schemas.microsoft.com/office/drawing/2014/main" id="{CEEE9B8B-4AEE-C597-577C-CA991761CD29}"/>
              </a:ext>
            </a:extLst>
          </p:cNvPr>
          <p:cNvSpPr txBox="1"/>
          <p:nvPr/>
        </p:nvSpPr>
        <p:spPr>
          <a:xfrm>
            <a:off x="7215654" y="2156224"/>
            <a:ext cx="1669239" cy="646331"/>
          </a:xfrm>
          <a:prstGeom prst="rect">
            <a:avLst/>
          </a:prstGeom>
          <a:solidFill>
            <a:schemeClr val="bg1"/>
          </a:solidFill>
          <a:ln>
            <a:solidFill>
              <a:schemeClr val="bg1">
                <a:lumMod val="75000"/>
              </a:schemeClr>
            </a:solidFill>
          </a:ln>
        </p:spPr>
        <p:txBody>
          <a:bodyPr wrap="none" rtlCol="0">
            <a:spAutoFit/>
          </a:bodyPr>
          <a:lstStyle/>
          <a:p>
            <a:pPr algn="ctr"/>
            <a:r>
              <a:rPr lang="en-GB" dirty="0"/>
              <a:t>Holds the </a:t>
            </a:r>
            <a:r>
              <a:rPr lang="en-GB" b="1" dirty="0"/>
              <a:t>result</a:t>
            </a:r>
          </a:p>
          <a:p>
            <a:pPr algn="ctr"/>
            <a:r>
              <a:rPr lang="en-GB" dirty="0"/>
              <a:t>from the ALU</a:t>
            </a:r>
          </a:p>
        </p:txBody>
      </p:sp>
      <p:sp>
        <p:nvSpPr>
          <p:cNvPr id="18" name="TextBox 17">
            <a:extLst>
              <a:ext uri="{FF2B5EF4-FFF2-40B4-BE49-F238E27FC236}">
                <a16:creationId xmlns:a16="http://schemas.microsoft.com/office/drawing/2014/main" id="{BA1069F2-39C5-971D-57AA-1455802BF5AD}"/>
              </a:ext>
            </a:extLst>
          </p:cNvPr>
          <p:cNvSpPr txBox="1"/>
          <p:nvPr/>
        </p:nvSpPr>
        <p:spPr>
          <a:xfrm>
            <a:off x="1387875" y="5868131"/>
            <a:ext cx="3347951" cy="646331"/>
          </a:xfrm>
          <a:prstGeom prst="rect">
            <a:avLst/>
          </a:prstGeom>
          <a:solidFill>
            <a:schemeClr val="bg1"/>
          </a:solidFill>
          <a:ln>
            <a:solidFill>
              <a:schemeClr val="bg1">
                <a:lumMod val="75000"/>
              </a:schemeClr>
            </a:solidFill>
          </a:ln>
        </p:spPr>
        <p:txBody>
          <a:bodyPr wrap="square" rtlCol="0">
            <a:spAutoFit/>
          </a:bodyPr>
          <a:lstStyle/>
          <a:p>
            <a:pPr algn="ctr"/>
            <a:r>
              <a:rPr lang="en-GB" b="1" dirty="0"/>
              <a:t>Holds the memory address </a:t>
            </a:r>
            <a:r>
              <a:rPr lang="en-GB" dirty="0"/>
              <a:t>to</a:t>
            </a:r>
          </a:p>
          <a:p>
            <a:pPr algn="ctr"/>
            <a:r>
              <a:rPr lang="en-GB" dirty="0"/>
              <a:t>read or write data from/to</a:t>
            </a:r>
          </a:p>
        </p:txBody>
      </p:sp>
      <p:sp>
        <p:nvSpPr>
          <p:cNvPr id="19" name="TextBox 18">
            <a:extLst>
              <a:ext uri="{FF2B5EF4-FFF2-40B4-BE49-F238E27FC236}">
                <a16:creationId xmlns:a16="http://schemas.microsoft.com/office/drawing/2014/main" id="{CCB8DDF6-85CD-F58F-C6EC-76270C140B49}"/>
              </a:ext>
            </a:extLst>
          </p:cNvPr>
          <p:cNvSpPr txBox="1"/>
          <p:nvPr/>
        </p:nvSpPr>
        <p:spPr>
          <a:xfrm>
            <a:off x="7385482" y="5868131"/>
            <a:ext cx="3347950" cy="646331"/>
          </a:xfrm>
          <a:prstGeom prst="rect">
            <a:avLst/>
          </a:prstGeom>
          <a:solidFill>
            <a:schemeClr val="bg1"/>
          </a:solidFill>
          <a:ln>
            <a:solidFill>
              <a:schemeClr val="bg1">
                <a:lumMod val="75000"/>
              </a:schemeClr>
            </a:solidFill>
          </a:ln>
        </p:spPr>
        <p:txBody>
          <a:bodyPr wrap="square" rtlCol="0">
            <a:spAutoFit/>
          </a:bodyPr>
          <a:lstStyle/>
          <a:p>
            <a:pPr algn="ctr"/>
            <a:r>
              <a:rPr lang="en-GB" b="1" dirty="0"/>
              <a:t>Holds the data </a:t>
            </a:r>
            <a:r>
              <a:rPr lang="en-GB" dirty="0"/>
              <a:t>read from</a:t>
            </a:r>
            <a:br>
              <a:rPr lang="en-GB" dirty="0"/>
            </a:br>
            <a:r>
              <a:rPr lang="en-GB" dirty="0"/>
              <a:t>or to be written to the memory</a:t>
            </a:r>
          </a:p>
        </p:txBody>
      </p:sp>
      <p:sp>
        <p:nvSpPr>
          <p:cNvPr id="20" name="Title 1">
            <a:extLst>
              <a:ext uri="{FF2B5EF4-FFF2-40B4-BE49-F238E27FC236}">
                <a16:creationId xmlns:a16="http://schemas.microsoft.com/office/drawing/2014/main" id="{0708B52C-C96B-54F2-5770-B63C5C17363B}"/>
              </a:ext>
            </a:extLst>
          </p:cNvPr>
          <p:cNvSpPr>
            <a:spLocks noGrp="1"/>
          </p:cNvSpPr>
          <p:nvPr>
            <p:ph type="title"/>
          </p:nvPr>
        </p:nvSpPr>
        <p:spPr>
          <a:xfrm>
            <a:off x="525050" y="1940945"/>
            <a:ext cx="1901256" cy="1791811"/>
          </a:xfrm>
        </p:spPr>
        <p:txBody>
          <a:bodyPr/>
          <a:lstStyle/>
          <a:p>
            <a:r>
              <a:rPr lang="en-GB" dirty="0"/>
              <a:t>What</a:t>
            </a:r>
            <a:br>
              <a:rPr lang="en-GB" dirty="0"/>
            </a:br>
            <a:r>
              <a:rPr lang="en-GB" dirty="0"/>
              <a:t>Why</a:t>
            </a:r>
            <a:br>
              <a:rPr lang="en-GB" dirty="0"/>
            </a:br>
            <a:r>
              <a:rPr lang="en-GB" dirty="0"/>
              <a:t>Web</a:t>
            </a:r>
          </a:p>
        </p:txBody>
      </p:sp>
      <p:sp>
        <p:nvSpPr>
          <p:cNvPr id="2" name="Rectangle 1">
            <a:extLst>
              <a:ext uri="{FF2B5EF4-FFF2-40B4-BE49-F238E27FC236}">
                <a16:creationId xmlns:a16="http://schemas.microsoft.com/office/drawing/2014/main" id="{8577E195-CDE7-08A3-C6B4-3B791BD5B0DA}"/>
              </a:ext>
            </a:extLst>
          </p:cNvPr>
          <p:cNvSpPr/>
          <p:nvPr/>
        </p:nvSpPr>
        <p:spPr>
          <a:xfrm>
            <a:off x="612018" y="931653"/>
            <a:ext cx="5055537"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Raising attainment with effective revision</a:t>
            </a:r>
          </a:p>
        </p:txBody>
      </p:sp>
    </p:spTree>
    <p:extLst>
      <p:ext uri="{BB962C8B-B14F-4D97-AF65-F5344CB8AC3E}">
        <p14:creationId xmlns:p14="http://schemas.microsoft.com/office/powerpoint/2010/main" val="89835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6F436-2768-31B6-14DF-E159C0AD4D57}"/>
              </a:ext>
            </a:extLst>
          </p:cNvPr>
          <p:cNvSpPr>
            <a:spLocks noGrp="1"/>
          </p:cNvSpPr>
          <p:nvPr>
            <p:ph type="title"/>
          </p:nvPr>
        </p:nvSpPr>
        <p:spPr/>
        <p:txBody>
          <a:bodyPr/>
          <a:lstStyle/>
          <a:p>
            <a:r>
              <a:rPr lang="en-GB" dirty="0"/>
              <a:t>The take-aways</a:t>
            </a:r>
          </a:p>
        </p:txBody>
      </p:sp>
      <p:sp>
        <p:nvSpPr>
          <p:cNvPr id="11" name="Content Placeholder 10">
            <a:extLst>
              <a:ext uri="{FF2B5EF4-FFF2-40B4-BE49-F238E27FC236}">
                <a16:creationId xmlns:a16="http://schemas.microsoft.com/office/drawing/2014/main" id="{9B0ACA8B-CC31-501B-26F5-B2BB74398637}"/>
              </a:ext>
            </a:extLst>
          </p:cNvPr>
          <p:cNvSpPr>
            <a:spLocks noGrp="1"/>
          </p:cNvSpPr>
          <p:nvPr>
            <p:ph idx="1"/>
          </p:nvPr>
        </p:nvSpPr>
        <p:spPr>
          <a:xfrm>
            <a:off x="525050" y="2691441"/>
            <a:ext cx="6677416" cy="4028981"/>
          </a:xfrm>
        </p:spPr>
        <p:txBody>
          <a:bodyPr/>
          <a:lstStyle/>
          <a:p>
            <a:pPr marL="514350" indent="-514350">
              <a:buFont typeface="+mj-lt"/>
              <a:buAutoNum type="arabicPeriod"/>
            </a:pPr>
            <a:r>
              <a:rPr lang="en-GB" sz="2800" dirty="0"/>
              <a:t>Revision is not an activity; it is a culture.</a:t>
            </a:r>
          </a:p>
          <a:p>
            <a:pPr marL="514350" indent="-514350">
              <a:buFont typeface="+mj-lt"/>
              <a:buAutoNum type="arabicPeriod"/>
            </a:pPr>
            <a:r>
              <a:rPr lang="en-GB" dirty="0"/>
              <a:t>Make more use of retrieval practice.</a:t>
            </a:r>
          </a:p>
          <a:p>
            <a:pPr marL="514350" indent="-514350">
              <a:buFont typeface="+mj-lt"/>
              <a:buAutoNum type="arabicPeriod"/>
            </a:pPr>
            <a:r>
              <a:rPr lang="en-GB" dirty="0"/>
              <a:t>Use flashcards as a teaching tool.</a:t>
            </a:r>
          </a:p>
          <a:p>
            <a:pPr marL="514350" indent="-514350">
              <a:buFont typeface="+mj-lt"/>
              <a:buAutoNum type="arabicPeriod"/>
            </a:pPr>
            <a:r>
              <a:rPr lang="en-GB" dirty="0"/>
              <a:t>Make more use of vocabulary.</a:t>
            </a:r>
          </a:p>
          <a:p>
            <a:pPr marL="514350" indent="-514350">
              <a:buFont typeface="+mj-lt"/>
              <a:buAutoNum type="arabicPeriod"/>
            </a:pPr>
            <a:r>
              <a:rPr lang="en-GB" sz="2800" dirty="0"/>
              <a:t>Use more self and peer assessment.</a:t>
            </a:r>
          </a:p>
          <a:p>
            <a:pPr marL="514350" indent="-514350">
              <a:buFont typeface="+mj-lt"/>
              <a:buAutoNum type="arabicPeriod"/>
            </a:pPr>
            <a:r>
              <a:rPr lang="en-GB" dirty="0"/>
              <a:t>Beware of the lure of AI.</a:t>
            </a:r>
            <a:endParaRPr lang="en-GB" sz="2800" dirty="0"/>
          </a:p>
          <a:p>
            <a:endParaRPr lang="en-GB" dirty="0"/>
          </a:p>
        </p:txBody>
      </p:sp>
      <p:sp>
        <p:nvSpPr>
          <p:cNvPr id="4" name="Rectangle 3">
            <a:extLst>
              <a:ext uri="{FF2B5EF4-FFF2-40B4-BE49-F238E27FC236}">
                <a16:creationId xmlns:a16="http://schemas.microsoft.com/office/drawing/2014/main" id="{53ACBA72-D135-5BF3-A46D-298414F7F3B0}"/>
              </a:ext>
            </a:extLst>
          </p:cNvPr>
          <p:cNvSpPr/>
          <p:nvPr/>
        </p:nvSpPr>
        <p:spPr>
          <a:xfrm>
            <a:off x="612018" y="931653"/>
            <a:ext cx="5055537"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Raising attainment with effective revision</a:t>
            </a:r>
          </a:p>
        </p:txBody>
      </p:sp>
      <p:pic>
        <p:nvPicPr>
          <p:cNvPr id="9" name="Content Placeholder 5">
            <a:extLst>
              <a:ext uri="{FF2B5EF4-FFF2-40B4-BE49-F238E27FC236}">
                <a16:creationId xmlns:a16="http://schemas.microsoft.com/office/drawing/2014/main" id="{DFB4EA64-2FE8-92A1-3C47-36EC657CEFE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38639" y="1518249"/>
            <a:ext cx="4853362" cy="5365693"/>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118908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2850912E-0702-41B7-AEEA-B729A4C28A12}"/>
              </a:ext>
            </a:extLst>
          </p:cNvPr>
          <p:cNvSpPr>
            <a:spLocks noGrp="1"/>
          </p:cNvSpPr>
          <p:nvPr>
            <p:ph idx="1"/>
          </p:nvPr>
        </p:nvSpPr>
        <p:spPr>
          <a:xfrm>
            <a:off x="525463" y="2690813"/>
            <a:ext cx="10515600" cy="4029075"/>
          </a:xfrm>
        </p:spPr>
        <p:txBody>
          <a:bodyPr/>
          <a:lstStyle/>
          <a:p>
            <a:r>
              <a:rPr lang="en-GB" dirty="0"/>
              <a:t>This is not the classic session on effective revision techniques because we can cover that very quickly:</a:t>
            </a:r>
          </a:p>
          <a:p>
            <a:pPr lvl="1"/>
            <a:r>
              <a:rPr lang="en-GB" dirty="0">
                <a:solidFill>
                  <a:srgbClr val="005FE4"/>
                </a:solidFill>
              </a:rPr>
              <a:t>Do more of:</a:t>
            </a:r>
          </a:p>
          <a:p>
            <a:pPr lvl="2"/>
            <a:r>
              <a:rPr lang="en-GB" dirty="0"/>
              <a:t>Single past paper questions.</a:t>
            </a:r>
          </a:p>
          <a:p>
            <a:pPr lvl="2"/>
            <a:r>
              <a:rPr lang="en-GB" dirty="0"/>
              <a:t>Flashcards using the Leitner system.</a:t>
            </a:r>
          </a:p>
          <a:p>
            <a:pPr lvl="2"/>
            <a:r>
              <a:rPr lang="en-GB" dirty="0"/>
              <a:t>Making new material from older material.</a:t>
            </a:r>
          </a:p>
          <a:p>
            <a:pPr lvl="1"/>
            <a:r>
              <a:rPr lang="en-GB" dirty="0">
                <a:solidFill>
                  <a:srgbClr val="FC1C5C"/>
                </a:solidFill>
              </a:rPr>
              <a:t>Do less of:</a:t>
            </a:r>
          </a:p>
          <a:p>
            <a:pPr lvl="2"/>
            <a:r>
              <a:rPr lang="en-GB" dirty="0"/>
              <a:t>Reading books, notes, revision guides and knowledge organisers.</a:t>
            </a:r>
          </a:p>
          <a:p>
            <a:pPr lvl="2"/>
            <a:r>
              <a:rPr lang="en-GB" dirty="0"/>
              <a:t>Using highlighters.</a:t>
            </a:r>
          </a:p>
          <a:p>
            <a:pPr lvl="2"/>
            <a:r>
              <a:rPr lang="en-GB" dirty="0"/>
              <a:t>Working with friends.</a:t>
            </a:r>
          </a:p>
        </p:txBody>
      </p:sp>
      <p:sp>
        <p:nvSpPr>
          <p:cNvPr id="2" name="Title 1">
            <a:extLst>
              <a:ext uri="{FF2B5EF4-FFF2-40B4-BE49-F238E27FC236}">
                <a16:creationId xmlns:a16="http://schemas.microsoft.com/office/drawing/2014/main" id="{56B7BB84-2948-447B-AD9F-DF0DB06D237F}"/>
              </a:ext>
            </a:extLst>
          </p:cNvPr>
          <p:cNvSpPr>
            <a:spLocks noGrp="1"/>
          </p:cNvSpPr>
          <p:nvPr>
            <p:ph type="title"/>
          </p:nvPr>
        </p:nvSpPr>
        <p:spPr/>
        <p:txBody>
          <a:bodyPr/>
          <a:lstStyle/>
          <a:p>
            <a:r>
              <a:rPr lang="en-GB" dirty="0"/>
              <a:t>You’ve heard it all before</a:t>
            </a:r>
          </a:p>
        </p:txBody>
      </p:sp>
      <p:sp>
        <p:nvSpPr>
          <p:cNvPr id="4" name="Rectangle 3">
            <a:extLst>
              <a:ext uri="{FF2B5EF4-FFF2-40B4-BE49-F238E27FC236}">
                <a16:creationId xmlns:a16="http://schemas.microsoft.com/office/drawing/2014/main" id="{0AB82801-600F-4893-B7CB-7BC20AF74A5F}"/>
              </a:ext>
            </a:extLst>
          </p:cNvPr>
          <p:cNvSpPr/>
          <p:nvPr/>
        </p:nvSpPr>
        <p:spPr>
          <a:xfrm>
            <a:off x="612018" y="931653"/>
            <a:ext cx="5055537"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Raising attainment with effective revision</a:t>
            </a:r>
          </a:p>
        </p:txBody>
      </p:sp>
      <p:pic>
        <p:nvPicPr>
          <p:cNvPr id="6" name="Graphic 5">
            <a:extLst>
              <a:ext uri="{FF2B5EF4-FFF2-40B4-BE49-F238E27FC236}">
                <a16:creationId xmlns:a16="http://schemas.microsoft.com/office/drawing/2014/main" id="{22343E89-5F8D-B4E1-6CEE-0D9759DC55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5154" y="3946743"/>
            <a:ext cx="720000" cy="720000"/>
          </a:xfrm>
          <a:prstGeom prst="rect">
            <a:avLst/>
          </a:prstGeom>
        </p:spPr>
      </p:pic>
      <p:pic>
        <p:nvPicPr>
          <p:cNvPr id="8" name="Graphic 7">
            <a:extLst>
              <a:ext uri="{FF2B5EF4-FFF2-40B4-BE49-F238E27FC236}">
                <a16:creationId xmlns:a16="http://schemas.microsoft.com/office/drawing/2014/main" id="{5A9AA76E-20B0-7A85-5F89-B949B0B19F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5154" y="5440054"/>
            <a:ext cx="720000" cy="720000"/>
          </a:xfrm>
          <a:prstGeom prst="rect">
            <a:avLst/>
          </a:prstGeom>
        </p:spPr>
      </p:pic>
    </p:spTree>
    <p:extLst>
      <p:ext uri="{BB962C8B-B14F-4D97-AF65-F5344CB8AC3E}">
        <p14:creationId xmlns:p14="http://schemas.microsoft.com/office/powerpoint/2010/main" val="4237195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7BB84-2948-447B-AD9F-DF0DB06D237F}"/>
              </a:ext>
            </a:extLst>
          </p:cNvPr>
          <p:cNvSpPr>
            <a:spLocks noGrp="1"/>
          </p:cNvSpPr>
          <p:nvPr>
            <p:ph type="title"/>
          </p:nvPr>
        </p:nvSpPr>
        <p:spPr/>
        <p:txBody>
          <a:bodyPr/>
          <a:lstStyle/>
          <a:p>
            <a:r>
              <a:rPr lang="en-GB" dirty="0"/>
              <a:t>Introducing the Revision Revolution</a:t>
            </a:r>
          </a:p>
        </p:txBody>
      </p:sp>
      <p:sp>
        <p:nvSpPr>
          <p:cNvPr id="4" name="Rectangle 3">
            <a:extLst>
              <a:ext uri="{FF2B5EF4-FFF2-40B4-BE49-F238E27FC236}">
                <a16:creationId xmlns:a16="http://schemas.microsoft.com/office/drawing/2014/main" id="{0AB82801-600F-4893-B7CB-7BC20AF74A5F}"/>
              </a:ext>
            </a:extLst>
          </p:cNvPr>
          <p:cNvSpPr/>
          <p:nvPr/>
        </p:nvSpPr>
        <p:spPr>
          <a:xfrm>
            <a:off x="612018" y="931653"/>
            <a:ext cx="5055537"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Raising attainment with effective revision</a:t>
            </a:r>
          </a:p>
        </p:txBody>
      </p:sp>
      <p:pic>
        <p:nvPicPr>
          <p:cNvPr id="1026" name="Picture 2" descr="The Revision Revolution: How to build a culture of effective study in your school">
            <a:extLst>
              <a:ext uri="{FF2B5EF4-FFF2-40B4-BE49-F238E27FC236}">
                <a16:creationId xmlns:a16="http://schemas.microsoft.com/office/drawing/2014/main" id="{CC29DFBD-5BB3-33CB-B24E-A48631AB86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6318" y="2675646"/>
            <a:ext cx="2854238" cy="404477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2850912E-0702-41B7-AEEA-B729A4C28A12}"/>
              </a:ext>
            </a:extLst>
          </p:cNvPr>
          <p:cNvSpPr>
            <a:spLocks noGrp="1"/>
          </p:cNvSpPr>
          <p:nvPr>
            <p:ph idx="1"/>
          </p:nvPr>
        </p:nvSpPr>
        <p:spPr>
          <a:xfrm>
            <a:off x="525463" y="2690813"/>
            <a:ext cx="8217704" cy="4029075"/>
          </a:xfrm>
        </p:spPr>
        <p:txBody>
          <a:bodyPr/>
          <a:lstStyle/>
          <a:p>
            <a:r>
              <a:rPr lang="en-GB" dirty="0"/>
              <a:t>Why do we need a revolution?</a:t>
            </a:r>
          </a:p>
          <a:p>
            <a:r>
              <a:rPr lang="en-GB" dirty="0"/>
              <a:t>Why are we talking about revision in July?</a:t>
            </a:r>
          </a:p>
          <a:p>
            <a:pPr lvl="1"/>
            <a:r>
              <a:rPr lang="en-GB" dirty="0"/>
              <a:t>This is the time when we plan for the new academic year.</a:t>
            </a:r>
          </a:p>
          <a:p>
            <a:pPr lvl="1"/>
            <a:r>
              <a:rPr lang="en-GB" dirty="0"/>
              <a:t>Revision is a culture, not just preparation for exams.</a:t>
            </a:r>
          </a:p>
          <a:p>
            <a:pPr lvl="1"/>
            <a:r>
              <a:rPr lang="en-GB" dirty="0"/>
              <a:t>At the core, the revision revolution is not about </a:t>
            </a:r>
            <a:r>
              <a:rPr lang="en-GB" i="1" dirty="0"/>
              <a:t>what</a:t>
            </a:r>
            <a:r>
              <a:rPr lang="en-GB" dirty="0"/>
              <a:t> to revise, it is about </a:t>
            </a:r>
            <a:r>
              <a:rPr lang="en-GB" i="1" dirty="0"/>
              <a:t>how</a:t>
            </a:r>
            <a:r>
              <a:rPr lang="en-GB" dirty="0"/>
              <a:t> and </a:t>
            </a:r>
            <a:r>
              <a:rPr lang="en-GB" i="1" dirty="0"/>
              <a:t>why</a:t>
            </a:r>
            <a:r>
              <a:rPr lang="en-GB" dirty="0"/>
              <a:t>.</a:t>
            </a:r>
          </a:p>
          <a:p>
            <a:r>
              <a:rPr lang="en-GB" dirty="0"/>
              <a:t>The goal: can we make revision accessible to all, enjoyable, even irresistible?</a:t>
            </a:r>
          </a:p>
        </p:txBody>
      </p:sp>
    </p:spTree>
    <p:extLst>
      <p:ext uri="{BB962C8B-B14F-4D97-AF65-F5344CB8AC3E}">
        <p14:creationId xmlns:p14="http://schemas.microsoft.com/office/powerpoint/2010/main" val="60247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fade">
                                      <p:cBhvr>
                                        <p:cTn id="26"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6F436-2768-31B6-14DF-E159C0AD4D57}"/>
              </a:ext>
            </a:extLst>
          </p:cNvPr>
          <p:cNvSpPr>
            <a:spLocks noGrp="1"/>
          </p:cNvSpPr>
          <p:nvPr>
            <p:ph type="title"/>
          </p:nvPr>
        </p:nvSpPr>
        <p:spPr/>
        <p:txBody>
          <a:bodyPr/>
          <a:lstStyle/>
          <a:p>
            <a:r>
              <a:rPr lang="en-GB" dirty="0"/>
              <a:t>Why don’t students revise?</a:t>
            </a:r>
          </a:p>
        </p:txBody>
      </p:sp>
      <p:sp>
        <p:nvSpPr>
          <p:cNvPr id="4" name="Rectangle 3">
            <a:extLst>
              <a:ext uri="{FF2B5EF4-FFF2-40B4-BE49-F238E27FC236}">
                <a16:creationId xmlns:a16="http://schemas.microsoft.com/office/drawing/2014/main" id="{53ACBA72-D135-5BF3-A46D-298414F7F3B0}"/>
              </a:ext>
            </a:extLst>
          </p:cNvPr>
          <p:cNvSpPr/>
          <p:nvPr/>
        </p:nvSpPr>
        <p:spPr>
          <a:xfrm>
            <a:off x="612018" y="931653"/>
            <a:ext cx="5055537"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Raising attainment with effective revision</a:t>
            </a:r>
          </a:p>
        </p:txBody>
      </p:sp>
      <p:pic>
        <p:nvPicPr>
          <p:cNvPr id="9" name="Content Placeholder 5">
            <a:extLst>
              <a:ext uri="{FF2B5EF4-FFF2-40B4-BE49-F238E27FC236}">
                <a16:creationId xmlns:a16="http://schemas.microsoft.com/office/drawing/2014/main" id="{DFB4EA64-2FE8-92A1-3C47-36EC657CEFE7}"/>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2"/>
          <a:stretch/>
        </p:blipFill>
        <p:spPr>
          <a:xfrm>
            <a:off x="7338639" y="1518249"/>
            <a:ext cx="4853362" cy="5365693"/>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
        <p:nvSpPr>
          <p:cNvPr id="6" name="Content Placeholder 7">
            <a:extLst>
              <a:ext uri="{FF2B5EF4-FFF2-40B4-BE49-F238E27FC236}">
                <a16:creationId xmlns:a16="http://schemas.microsoft.com/office/drawing/2014/main" id="{69D6E0DC-9491-90FE-9110-12A4332587A8}"/>
              </a:ext>
            </a:extLst>
          </p:cNvPr>
          <p:cNvSpPr>
            <a:spLocks noGrp="1"/>
          </p:cNvSpPr>
          <p:nvPr>
            <p:ph idx="1"/>
          </p:nvPr>
        </p:nvSpPr>
        <p:spPr>
          <a:xfrm>
            <a:off x="525463" y="2690813"/>
            <a:ext cx="6363852" cy="4029075"/>
          </a:xfrm>
        </p:spPr>
        <p:txBody>
          <a:bodyPr/>
          <a:lstStyle/>
          <a:p>
            <a:r>
              <a:rPr lang="en-GB" dirty="0"/>
              <a:t>Have you asked them?</a:t>
            </a:r>
          </a:p>
          <a:p>
            <a:pPr lvl="1"/>
            <a:r>
              <a:rPr lang="en-GB" dirty="0"/>
              <a:t>Maybe they don’t know how.</a:t>
            </a:r>
          </a:p>
          <a:p>
            <a:pPr lvl="1"/>
            <a:r>
              <a:rPr lang="en-GB" dirty="0"/>
              <a:t>Maybe it’s too daunting.</a:t>
            </a:r>
          </a:p>
          <a:p>
            <a:pPr lvl="1"/>
            <a:r>
              <a:rPr lang="en-GB" dirty="0"/>
              <a:t>Maybe they’ve given up:</a:t>
            </a:r>
            <a:br>
              <a:rPr lang="en-GB" dirty="0"/>
            </a:br>
            <a:r>
              <a:rPr lang="en-GB" sz="2000" dirty="0"/>
              <a:t>If they lack the skills &gt; lack the confidence &gt; </a:t>
            </a:r>
            <a:br>
              <a:rPr lang="en-GB" sz="2000" dirty="0"/>
            </a:br>
            <a:r>
              <a:rPr lang="en-GB" sz="2000" dirty="0"/>
              <a:t>fail to prepare for tests &gt; sense of hopelessness.</a:t>
            </a:r>
          </a:p>
          <a:p>
            <a:r>
              <a:rPr lang="en-GB" dirty="0"/>
              <a:t>A culture of revision is not built by</a:t>
            </a:r>
            <a:br>
              <a:rPr lang="en-GB" dirty="0"/>
            </a:br>
            <a:r>
              <a:rPr lang="en-GB" dirty="0"/>
              <a:t>“too little, too late”.</a:t>
            </a:r>
          </a:p>
        </p:txBody>
      </p:sp>
    </p:spTree>
    <p:extLst>
      <p:ext uri="{BB962C8B-B14F-4D97-AF65-F5344CB8AC3E}">
        <p14:creationId xmlns:p14="http://schemas.microsoft.com/office/powerpoint/2010/main" val="299373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6F436-2768-31B6-14DF-E159C0AD4D57}"/>
              </a:ext>
            </a:extLst>
          </p:cNvPr>
          <p:cNvSpPr>
            <a:spLocks noGrp="1"/>
          </p:cNvSpPr>
          <p:nvPr>
            <p:ph type="title"/>
          </p:nvPr>
        </p:nvSpPr>
        <p:spPr/>
        <p:txBody>
          <a:bodyPr/>
          <a:lstStyle/>
          <a:p>
            <a:r>
              <a:rPr lang="en-GB" dirty="0"/>
              <a:t>The achievement gap</a:t>
            </a:r>
          </a:p>
        </p:txBody>
      </p:sp>
      <p:sp>
        <p:nvSpPr>
          <p:cNvPr id="4" name="Rectangle 3">
            <a:extLst>
              <a:ext uri="{FF2B5EF4-FFF2-40B4-BE49-F238E27FC236}">
                <a16:creationId xmlns:a16="http://schemas.microsoft.com/office/drawing/2014/main" id="{53ACBA72-D135-5BF3-A46D-298414F7F3B0}"/>
              </a:ext>
            </a:extLst>
          </p:cNvPr>
          <p:cNvSpPr/>
          <p:nvPr/>
        </p:nvSpPr>
        <p:spPr>
          <a:xfrm>
            <a:off x="612018" y="931653"/>
            <a:ext cx="5055537"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Raising attainment with effective revision</a:t>
            </a:r>
          </a:p>
        </p:txBody>
      </p:sp>
      <p:pic>
        <p:nvPicPr>
          <p:cNvPr id="9" name="Content Placeholder 5">
            <a:extLst>
              <a:ext uri="{FF2B5EF4-FFF2-40B4-BE49-F238E27FC236}">
                <a16:creationId xmlns:a16="http://schemas.microsoft.com/office/drawing/2014/main" id="{DFB4EA64-2FE8-92A1-3C47-36EC657CEFE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38639" y="1518249"/>
            <a:ext cx="4853362" cy="5365693"/>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
        <p:nvSpPr>
          <p:cNvPr id="6" name="Content Placeholder 7">
            <a:extLst>
              <a:ext uri="{FF2B5EF4-FFF2-40B4-BE49-F238E27FC236}">
                <a16:creationId xmlns:a16="http://schemas.microsoft.com/office/drawing/2014/main" id="{69D6E0DC-9491-90FE-9110-12A4332587A8}"/>
              </a:ext>
            </a:extLst>
          </p:cNvPr>
          <p:cNvSpPr>
            <a:spLocks noGrp="1"/>
          </p:cNvSpPr>
          <p:nvPr>
            <p:ph idx="1"/>
          </p:nvPr>
        </p:nvSpPr>
        <p:spPr>
          <a:xfrm>
            <a:off x="525463" y="2690813"/>
            <a:ext cx="6664477" cy="4029075"/>
          </a:xfrm>
        </p:spPr>
        <p:txBody>
          <a:bodyPr/>
          <a:lstStyle/>
          <a:p>
            <a:r>
              <a:rPr lang="en-GB" dirty="0"/>
              <a:t>Failing to establish a culture of revision risks widening the attainment gap.</a:t>
            </a:r>
          </a:p>
          <a:p>
            <a:r>
              <a:rPr lang="en-GB" dirty="0"/>
              <a:t>Differentiation was one of the worst strategies to ever be implemented in education.</a:t>
            </a:r>
          </a:p>
          <a:p>
            <a:pPr lvl="1"/>
            <a:r>
              <a:rPr lang="en-GB" dirty="0"/>
              <a:t>Not to be confused with scaffolding and interventions.</a:t>
            </a:r>
          </a:p>
        </p:txBody>
      </p:sp>
    </p:spTree>
    <p:extLst>
      <p:ext uri="{BB962C8B-B14F-4D97-AF65-F5344CB8AC3E}">
        <p14:creationId xmlns:p14="http://schemas.microsoft.com/office/powerpoint/2010/main" val="195501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6F436-2768-31B6-14DF-E159C0AD4D57}"/>
              </a:ext>
            </a:extLst>
          </p:cNvPr>
          <p:cNvSpPr>
            <a:spLocks noGrp="1"/>
          </p:cNvSpPr>
          <p:nvPr>
            <p:ph type="title"/>
          </p:nvPr>
        </p:nvSpPr>
        <p:spPr/>
        <p:txBody>
          <a:bodyPr/>
          <a:lstStyle/>
          <a:p>
            <a:r>
              <a:rPr lang="en-GB" dirty="0"/>
              <a:t>The solution</a:t>
            </a:r>
          </a:p>
        </p:txBody>
      </p:sp>
      <p:sp>
        <p:nvSpPr>
          <p:cNvPr id="4" name="Rectangle 3">
            <a:extLst>
              <a:ext uri="{FF2B5EF4-FFF2-40B4-BE49-F238E27FC236}">
                <a16:creationId xmlns:a16="http://schemas.microsoft.com/office/drawing/2014/main" id="{53ACBA72-D135-5BF3-A46D-298414F7F3B0}"/>
              </a:ext>
            </a:extLst>
          </p:cNvPr>
          <p:cNvSpPr/>
          <p:nvPr/>
        </p:nvSpPr>
        <p:spPr>
          <a:xfrm>
            <a:off x="612018" y="931653"/>
            <a:ext cx="5055537"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Raising attainment with effective revision</a:t>
            </a:r>
          </a:p>
        </p:txBody>
      </p:sp>
      <p:pic>
        <p:nvPicPr>
          <p:cNvPr id="9" name="Content Placeholder 5">
            <a:extLst>
              <a:ext uri="{FF2B5EF4-FFF2-40B4-BE49-F238E27FC236}">
                <a16:creationId xmlns:a16="http://schemas.microsoft.com/office/drawing/2014/main" id="{DFB4EA64-2FE8-92A1-3C47-36EC657CEFE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38639" y="1518249"/>
            <a:ext cx="4853362" cy="5365693"/>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
        <p:nvSpPr>
          <p:cNvPr id="6" name="Content Placeholder 7">
            <a:extLst>
              <a:ext uri="{FF2B5EF4-FFF2-40B4-BE49-F238E27FC236}">
                <a16:creationId xmlns:a16="http://schemas.microsoft.com/office/drawing/2014/main" id="{69D6E0DC-9491-90FE-9110-12A4332587A8}"/>
              </a:ext>
            </a:extLst>
          </p:cNvPr>
          <p:cNvSpPr>
            <a:spLocks noGrp="1"/>
          </p:cNvSpPr>
          <p:nvPr>
            <p:ph idx="1"/>
          </p:nvPr>
        </p:nvSpPr>
        <p:spPr>
          <a:xfrm>
            <a:off x="525463" y="2690813"/>
            <a:ext cx="6639425" cy="4029075"/>
          </a:xfrm>
        </p:spPr>
        <p:txBody>
          <a:bodyPr/>
          <a:lstStyle/>
          <a:p>
            <a:r>
              <a:rPr lang="en-GB" dirty="0"/>
              <a:t>Building a revision culture is more than a few tips on how to revise.</a:t>
            </a:r>
          </a:p>
          <a:p>
            <a:r>
              <a:rPr lang="en-GB" dirty="0"/>
              <a:t>It is a gradual process that permeates all lessons.</a:t>
            </a:r>
          </a:p>
          <a:p>
            <a:r>
              <a:rPr lang="en-GB" dirty="0"/>
              <a:t>The aim of the revision revolution is to create autonomous learners who are able to effect their own improvements.</a:t>
            </a:r>
          </a:p>
        </p:txBody>
      </p:sp>
    </p:spTree>
    <p:extLst>
      <p:ext uri="{BB962C8B-B14F-4D97-AF65-F5344CB8AC3E}">
        <p14:creationId xmlns:p14="http://schemas.microsoft.com/office/powerpoint/2010/main" val="3655693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6F436-2768-31B6-14DF-E159C0AD4D57}"/>
              </a:ext>
            </a:extLst>
          </p:cNvPr>
          <p:cNvSpPr>
            <a:spLocks noGrp="1"/>
          </p:cNvSpPr>
          <p:nvPr>
            <p:ph type="title"/>
          </p:nvPr>
        </p:nvSpPr>
        <p:spPr/>
        <p:txBody>
          <a:bodyPr/>
          <a:lstStyle/>
          <a:p>
            <a:r>
              <a:rPr lang="en-GB" dirty="0"/>
              <a:t>Our journey</a:t>
            </a:r>
          </a:p>
        </p:txBody>
      </p:sp>
      <p:sp>
        <p:nvSpPr>
          <p:cNvPr id="4" name="Rectangle 3">
            <a:extLst>
              <a:ext uri="{FF2B5EF4-FFF2-40B4-BE49-F238E27FC236}">
                <a16:creationId xmlns:a16="http://schemas.microsoft.com/office/drawing/2014/main" id="{53ACBA72-D135-5BF3-A46D-298414F7F3B0}"/>
              </a:ext>
            </a:extLst>
          </p:cNvPr>
          <p:cNvSpPr/>
          <p:nvPr/>
        </p:nvSpPr>
        <p:spPr>
          <a:xfrm>
            <a:off x="612018" y="931653"/>
            <a:ext cx="5055537"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Raising attainment with effective revision</a:t>
            </a:r>
          </a:p>
        </p:txBody>
      </p:sp>
      <p:pic>
        <p:nvPicPr>
          <p:cNvPr id="9" name="Content Placeholder 5">
            <a:extLst>
              <a:ext uri="{FF2B5EF4-FFF2-40B4-BE49-F238E27FC236}">
                <a16:creationId xmlns:a16="http://schemas.microsoft.com/office/drawing/2014/main" id="{DFB4EA64-2FE8-92A1-3C47-36EC657CEFE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38639" y="1518249"/>
            <a:ext cx="4853362" cy="5365693"/>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pic>
        <p:nvPicPr>
          <p:cNvPr id="5" name="Graphic 4">
            <a:extLst>
              <a:ext uri="{FF2B5EF4-FFF2-40B4-BE49-F238E27FC236}">
                <a16:creationId xmlns:a16="http://schemas.microsoft.com/office/drawing/2014/main" id="{727FB3C1-9EB9-2DEB-3169-3CAC76C844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45982" y="1570004"/>
            <a:ext cx="4245810" cy="661280"/>
          </a:xfrm>
          <a:prstGeom prst="rect">
            <a:avLst/>
          </a:prstGeom>
        </p:spPr>
      </p:pic>
      <p:sp>
        <p:nvSpPr>
          <p:cNvPr id="8" name="Content Placeholder 7">
            <a:extLst>
              <a:ext uri="{FF2B5EF4-FFF2-40B4-BE49-F238E27FC236}">
                <a16:creationId xmlns:a16="http://schemas.microsoft.com/office/drawing/2014/main" id="{6E7A8309-141F-2483-6187-FBD26870300F}"/>
              </a:ext>
            </a:extLst>
          </p:cNvPr>
          <p:cNvSpPr txBox="1">
            <a:spLocks noGrp="1"/>
          </p:cNvSpPr>
          <p:nvPr>
            <p:ph idx="1"/>
          </p:nvPr>
        </p:nvSpPr>
        <p:spPr>
          <a:xfrm>
            <a:off x="525463" y="2565553"/>
            <a:ext cx="6464060" cy="4029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Step 1: Retrieval practice homework</a:t>
            </a:r>
          </a:p>
          <a:p>
            <a:r>
              <a:rPr lang="en-GB" sz="1600" dirty="0"/>
              <a:t>Step 2: Recap plenaries</a:t>
            </a:r>
          </a:p>
          <a:p>
            <a:r>
              <a:rPr lang="en-GB" sz="1600" dirty="0"/>
              <a:t>Step 3: Starter / Do now activity</a:t>
            </a:r>
          </a:p>
          <a:p>
            <a:r>
              <a:rPr lang="en-GB" sz="1600" dirty="0"/>
              <a:t>Step 4: End of topic tests</a:t>
            </a:r>
          </a:p>
          <a:p>
            <a:r>
              <a:rPr lang="en-GB" sz="1600" dirty="0"/>
              <a:t>Step 5: Monthly reviews</a:t>
            </a:r>
          </a:p>
          <a:p>
            <a:r>
              <a:rPr lang="en-GB" sz="1600" dirty="0"/>
              <a:t>Step 6: Practice exam technique</a:t>
            </a:r>
          </a:p>
          <a:p>
            <a:r>
              <a:rPr lang="en-GB" sz="1600" dirty="0"/>
              <a:t>Step 7: Identify priorities for intervention</a:t>
            </a:r>
          </a:p>
          <a:p>
            <a:r>
              <a:rPr lang="en-GB" sz="1600" dirty="0"/>
              <a:t>Step 8: Data driven parents’ evenings</a:t>
            </a:r>
          </a:p>
          <a:p>
            <a:r>
              <a:rPr lang="en-GB" sz="1600" dirty="0"/>
              <a:t>Step 9: Give students and examiner’s eye</a:t>
            </a:r>
          </a:p>
          <a:p>
            <a:r>
              <a:rPr lang="en-GB" sz="1600" dirty="0"/>
              <a:t>Step 10: Baseline assessments</a:t>
            </a:r>
          </a:p>
          <a:p>
            <a:r>
              <a:rPr lang="en-GB" sz="1600" dirty="0"/>
              <a:t>Step 11: Online mock exams</a:t>
            </a:r>
          </a:p>
          <a:p>
            <a:r>
              <a:rPr lang="en-GB" sz="1600" dirty="0"/>
              <a:t>Step 12: Catch up planning</a:t>
            </a:r>
          </a:p>
        </p:txBody>
      </p:sp>
    </p:spTree>
    <p:extLst>
      <p:ext uri="{BB962C8B-B14F-4D97-AF65-F5344CB8AC3E}">
        <p14:creationId xmlns:p14="http://schemas.microsoft.com/office/powerpoint/2010/main" val="321291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500"/>
                                        <p:tgtEl>
                                          <p:spTgt spid="8">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fade">
                                      <p:cBhvr>
                                        <p:cTn id="31" dur="500"/>
                                        <p:tgtEl>
                                          <p:spTgt spid="8">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animEffect transition="in" filter="fade">
                                      <p:cBhvr>
                                        <p:cTn id="35" dur="500"/>
                                        <p:tgtEl>
                                          <p:spTgt spid="8">
                                            <p:txEl>
                                              <p:pRg st="7" end="7"/>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animEffect transition="in" filter="fade">
                                      <p:cBhvr>
                                        <p:cTn id="39" dur="500"/>
                                        <p:tgtEl>
                                          <p:spTgt spid="8">
                                            <p:txEl>
                                              <p:pRg st="8" end="8"/>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animEffect transition="in" filter="fade">
                                      <p:cBhvr>
                                        <p:cTn id="43" dur="500"/>
                                        <p:tgtEl>
                                          <p:spTgt spid="8">
                                            <p:txEl>
                                              <p:pRg st="9" end="9"/>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animEffect transition="in" filter="fade">
                                      <p:cBhvr>
                                        <p:cTn id="47" dur="500"/>
                                        <p:tgtEl>
                                          <p:spTgt spid="8">
                                            <p:txEl>
                                              <p:pRg st="10" end="10"/>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8">
                                            <p:txEl>
                                              <p:pRg st="11" end="11"/>
                                            </p:txEl>
                                          </p:spTgt>
                                        </p:tgtEl>
                                        <p:attrNameLst>
                                          <p:attrName>style.visibility</p:attrName>
                                        </p:attrNameLst>
                                      </p:cBhvr>
                                      <p:to>
                                        <p:strVal val="visible"/>
                                      </p:to>
                                    </p:set>
                                    <p:animEffect transition="in" filter="fade">
                                      <p:cBhvr>
                                        <p:cTn id="51"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E9343-5D58-5A77-318B-D406B3396773}"/>
              </a:ext>
            </a:extLst>
          </p:cNvPr>
          <p:cNvSpPr>
            <a:spLocks noGrp="1"/>
          </p:cNvSpPr>
          <p:nvPr>
            <p:ph type="title"/>
          </p:nvPr>
        </p:nvSpPr>
        <p:spPr/>
        <p:txBody>
          <a:bodyPr/>
          <a:lstStyle/>
          <a:p>
            <a:r>
              <a:rPr lang="en-GB" dirty="0"/>
              <a:t>Retrieval practice</a:t>
            </a:r>
          </a:p>
        </p:txBody>
      </p:sp>
      <p:sp>
        <p:nvSpPr>
          <p:cNvPr id="4" name="Rectangle 3">
            <a:extLst>
              <a:ext uri="{FF2B5EF4-FFF2-40B4-BE49-F238E27FC236}">
                <a16:creationId xmlns:a16="http://schemas.microsoft.com/office/drawing/2014/main" id="{7A337F46-63B8-E344-7C16-7E494B73771B}"/>
              </a:ext>
            </a:extLst>
          </p:cNvPr>
          <p:cNvSpPr/>
          <p:nvPr/>
        </p:nvSpPr>
        <p:spPr>
          <a:xfrm>
            <a:off x="612018" y="931653"/>
            <a:ext cx="5055537"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Raising attainment with effective revision</a:t>
            </a:r>
          </a:p>
        </p:txBody>
      </p:sp>
      <p:sp>
        <p:nvSpPr>
          <p:cNvPr id="9" name="Content Placeholder 7">
            <a:extLst>
              <a:ext uri="{FF2B5EF4-FFF2-40B4-BE49-F238E27FC236}">
                <a16:creationId xmlns:a16="http://schemas.microsoft.com/office/drawing/2014/main" id="{19489F54-14BD-02A5-6749-1199F6CBFBA3}"/>
              </a:ext>
            </a:extLst>
          </p:cNvPr>
          <p:cNvSpPr txBox="1">
            <a:spLocks/>
          </p:cNvSpPr>
          <p:nvPr/>
        </p:nvSpPr>
        <p:spPr>
          <a:xfrm>
            <a:off x="7664870" y="2440293"/>
            <a:ext cx="4084529" cy="4029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b="1" dirty="0">
                <a:solidFill>
                  <a:srgbClr val="823554"/>
                </a:solidFill>
              </a:rPr>
              <a:t>Step 1: Retrieval practice homework</a:t>
            </a:r>
          </a:p>
          <a:p>
            <a:r>
              <a:rPr lang="en-GB" sz="1600" b="1" dirty="0">
                <a:solidFill>
                  <a:srgbClr val="823554"/>
                </a:solidFill>
              </a:rPr>
              <a:t>Step 2: Recap plenaries</a:t>
            </a:r>
          </a:p>
          <a:p>
            <a:r>
              <a:rPr lang="en-GB" sz="1600" b="1" dirty="0">
                <a:solidFill>
                  <a:srgbClr val="823554"/>
                </a:solidFill>
              </a:rPr>
              <a:t>Step 3: Starter / Do now activity</a:t>
            </a:r>
          </a:p>
          <a:p>
            <a:r>
              <a:rPr lang="en-GB" sz="1600" dirty="0"/>
              <a:t>Step 4: End of topic tests</a:t>
            </a:r>
          </a:p>
          <a:p>
            <a:r>
              <a:rPr lang="en-GB" sz="1600" dirty="0"/>
              <a:t>Step 5: Monthly reviews</a:t>
            </a:r>
          </a:p>
          <a:p>
            <a:r>
              <a:rPr lang="en-GB" sz="1600" dirty="0"/>
              <a:t>Step 6: Practice exam technique</a:t>
            </a:r>
          </a:p>
          <a:p>
            <a:r>
              <a:rPr lang="en-GB" sz="1600" dirty="0"/>
              <a:t>Step 7: Identify priorities for intervention</a:t>
            </a:r>
          </a:p>
          <a:p>
            <a:r>
              <a:rPr lang="en-GB" sz="1600" dirty="0"/>
              <a:t>Step 8: Data driven parents’ evenings</a:t>
            </a:r>
          </a:p>
          <a:p>
            <a:r>
              <a:rPr lang="en-GB" sz="1600" dirty="0"/>
              <a:t>Step 9: Give students and examiner’s eye</a:t>
            </a:r>
          </a:p>
          <a:p>
            <a:r>
              <a:rPr lang="en-GB" sz="1600" dirty="0"/>
              <a:t>Step 10: Baseline assessments</a:t>
            </a:r>
          </a:p>
          <a:p>
            <a:r>
              <a:rPr lang="en-GB" sz="1600" dirty="0"/>
              <a:t>Step 11: Online mock exams</a:t>
            </a:r>
          </a:p>
          <a:p>
            <a:r>
              <a:rPr lang="en-GB" sz="1600" dirty="0"/>
              <a:t>Step 12: Catch up planning</a:t>
            </a:r>
          </a:p>
        </p:txBody>
      </p:sp>
      <p:sp>
        <p:nvSpPr>
          <p:cNvPr id="3" name="Rectangle 2">
            <a:extLst>
              <a:ext uri="{FF2B5EF4-FFF2-40B4-BE49-F238E27FC236}">
                <a16:creationId xmlns:a16="http://schemas.microsoft.com/office/drawing/2014/main" id="{5A884EDD-F628-4490-526B-330BDF396B79}"/>
              </a:ext>
            </a:extLst>
          </p:cNvPr>
          <p:cNvSpPr/>
          <p:nvPr/>
        </p:nvSpPr>
        <p:spPr>
          <a:xfrm>
            <a:off x="7664870" y="2367421"/>
            <a:ext cx="4001667" cy="1127342"/>
          </a:xfrm>
          <a:prstGeom prst="rect">
            <a:avLst/>
          </a:prstGeom>
          <a:noFill/>
          <a:ln>
            <a:solidFill>
              <a:srgbClr val="8235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Content Placeholder 4">
            <a:extLst>
              <a:ext uri="{FF2B5EF4-FFF2-40B4-BE49-F238E27FC236}">
                <a16:creationId xmlns:a16="http://schemas.microsoft.com/office/drawing/2014/main" id="{BC106BB1-AD53-379F-D9AA-82C236E178EB}"/>
              </a:ext>
            </a:extLst>
          </p:cNvPr>
          <p:cNvSpPr>
            <a:spLocks noGrp="1"/>
          </p:cNvSpPr>
          <p:nvPr>
            <p:ph idx="1"/>
          </p:nvPr>
        </p:nvSpPr>
        <p:spPr>
          <a:xfrm>
            <a:off x="525463" y="2690813"/>
            <a:ext cx="6727107" cy="4029075"/>
          </a:xfrm>
        </p:spPr>
        <p:txBody>
          <a:bodyPr/>
          <a:lstStyle/>
          <a:p>
            <a:r>
              <a:rPr lang="en-GB" dirty="0"/>
              <a:t>Recalling previously studied information from memory: focus on factual knowledge first and higher-order ideas afterwards.</a:t>
            </a:r>
          </a:p>
          <a:p>
            <a:r>
              <a:rPr lang="en-GB" dirty="0"/>
              <a:t>Little and often with a road to mastery.</a:t>
            </a:r>
          </a:p>
          <a:p>
            <a:r>
              <a:rPr lang="en-GB" dirty="0"/>
              <a:t>Interleaving is the support mechanism for spacing.</a:t>
            </a:r>
          </a:p>
          <a:p>
            <a:r>
              <a:rPr lang="en-GB" dirty="0"/>
              <a:t>Hundreds or thousands?</a:t>
            </a:r>
          </a:p>
          <a:p>
            <a:r>
              <a:rPr lang="en-GB" dirty="0"/>
              <a:t>The risk of AI.</a:t>
            </a:r>
          </a:p>
        </p:txBody>
      </p:sp>
    </p:spTree>
    <p:extLst>
      <p:ext uri="{BB962C8B-B14F-4D97-AF65-F5344CB8AC3E}">
        <p14:creationId xmlns:p14="http://schemas.microsoft.com/office/powerpoint/2010/main" val="398185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E9343-5D58-5A77-318B-D406B3396773}"/>
              </a:ext>
            </a:extLst>
          </p:cNvPr>
          <p:cNvSpPr>
            <a:spLocks noGrp="1"/>
          </p:cNvSpPr>
          <p:nvPr>
            <p:ph type="title"/>
          </p:nvPr>
        </p:nvSpPr>
        <p:spPr/>
        <p:txBody>
          <a:bodyPr/>
          <a:lstStyle/>
          <a:p>
            <a:r>
              <a:rPr lang="en-GB" dirty="0"/>
              <a:t>Classroom climate</a:t>
            </a:r>
          </a:p>
        </p:txBody>
      </p:sp>
      <p:sp>
        <p:nvSpPr>
          <p:cNvPr id="4" name="Rectangle 3">
            <a:extLst>
              <a:ext uri="{FF2B5EF4-FFF2-40B4-BE49-F238E27FC236}">
                <a16:creationId xmlns:a16="http://schemas.microsoft.com/office/drawing/2014/main" id="{7A337F46-63B8-E344-7C16-7E494B73771B}"/>
              </a:ext>
            </a:extLst>
          </p:cNvPr>
          <p:cNvSpPr/>
          <p:nvPr/>
        </p:nvSpPr>
        <p:spPr>
          <a:xfrm>
            <a:off x="612018" y="931653"/>
            <a:ext cx="5055537" cy="586596"/>
          </a:xfrm>
          <a:prstGeom prst="rect">
            <a:avLst/>
          </a:prstGeom>
          <a:solidFill>
            <a:srgbClr val="823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Raising attainment with effective revision</a:t>
            </a:r>
          </a:p>
        </p:txBody>
      </p:sp>
      <p:pic>
        <p:nvPicPr>
          <p:cNvPr id="6" name="Content Placeholder 5">
            <a:extLst>
              <a:ext uri="{FF2B5EF4-FFF2-40B4-BE49-F238E27FC236}">
                <a16:creationId xmlns:a16="http://schemas.microsoft.com/office/drawing/2014/main" id="{D42E5AB2-1417-B92D-D461-E533EEB73A9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38639" y="1518249"/>
            <a:ext cx="4853362" cy="5365693"/>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
        <p:nvSpPr>
          <p:cNvPr id="10" name="Content Placeholder 4">
            <a:extLst>
              <a:ext uri="{FF2B5EF4-FFF2-40B4-BE49-F238E27FC236}">
                <a16:creationId xmlns:a16="http://schemas.microsoft.com/office/drawing/2014/main" id="{BC106BB1-AD53-379F-D9AA-82C236E178EB}"/>
              </a:ext>
            </a:extLst>
          </p:cNvPr>
          <p:cNvSpPr>
            <a:spLocks noGrp="1"/>
          </p:cNvSpPr>
          <p:nvPr>
            <p:ph idx="1"/>
          </p:nvPr>
        </p:nvSpPr>
        <p:spPr>
          <a:xfrm>
            <a:off x="525463" y="2690813"/>
            <a:ext cx="6813176" cy="4029075"/>
          </a:xfrm>
        </p:spPr>
        <p:txBody>
          <a:bodyPr/>
          <a:lstStyle/>
          <a:p>
            <a:r>
              <a:rPr lang="en-GB" dirty="0"/>
              <a:t>When the teacher asks questions, they are assessing. When students ask questions, they are learning.</a:t>
            </a:r>
          </a:p>
          <a:p>
            <a:r>
              <a:rPr lang="en-GB" dirty="0"/>
              <a:t>In teacher-led class discussions, train students to ask questions instead of simply answering them.</a:t>
            </a:r>
          </a:p>
          <a:p>
            <a:r>
              <a:rPr lang="en-GB" dirty="0"/>
              <a:t>Say something that starts with one of these words and ends with a question mark:</a:t>
            </a:r>
          </a:p>
          <a:p>
            <a:pPr lvl="1"/>
            <a:r>
              <a:rPr lang="en-GB" dirty="0"/>
              <a:t>How, when, why, what…?</a:t>
            </a:r>
          </a:p>
        </p:txBody>
      </p:sp>
    </p:spTree>
    <p:extLst>
      <p:ext uri="{BB962C8B-B14F-4D97-AF65-F5344CB8AC3E}">
        <p14:creationId xmlns:p14="http://schemas.microsoft.com/office/powerpoint/2010/main" val="24811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fade">
                                      <p:cBhvr>
                                        <p:cTn id="20"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EA23994980294FB0F60FF1E1053E79" ma:contentTypeVersion="15" ma:contentTypeDescription="Create a new document." ma:contentTypeScope="" ma:versionID="47b098d9d80c916c48c8f9e28957dcc6">
  <xsd:schema xmlns:xsd="http://www.w3.org/2001/XMLSchema" xmlns:xs="http://www.w3.org/2001/XMLSchema" xmlns:p="http://schemas.microsoft.com/office/2006/metadata/properties" xmlns:ns2="0596a6cb-d8b5-417b-9d9a-24df8a1dc5ad" xmlns:ns3="ab65be31-62c5-4dd7-b090-2dcd9fed406f" targetNamespace="http://schemas.microsoft.com/office/2006/metadata/properties" ma:root="true" ma:fieldsID="dcffa7133186e9bfff616c9e62dbbbe9" ns2:_="" ns3:_="">
    <xsd:import namespace="0596a6cb-d8b5-417b-9d9a-24df8a1dc5ad"/>
    <xsd:import namespace="ab65be31-62c5-4dd7-b090-2dcd9fed406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96a6cb-d8b5-417b-9d9a-24df8a1dc5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f7c9674-b15e-4854-b78e-f873e0bd21da"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65be31-62c5-4dd7-b090-2dcd9fed406f"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605c6b0-0e02-4dc7-a6b3-f3dbaab54185}" ma:internalName="TaxCatchAll" ma:showField="CatchAllData" ma:web="ab65be31-62c5-4dd7-b090-2dcd9fed406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8DDF4C-9661-4A1F-A1BC-3D084E2FBA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96a6cb-d8b5-417b-9d9a-24df8a1dc5ad"/>
    <ds:schemaRef ds:uri="ab65be31-62c5-4dd7-b090-2dcd9fed40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919A54-38A9-400A-9617-7B96964844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2927</Words>
  <Application>Microsoft Office PowerPoint</Application>
  <PresentationFormat>Widescreen</PresentationFormat>
  <Paragraphs>300</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Century Gothic</vt:lpstr>
      <vt:lpstr>Consolas</vt:lpstr>
      <vt:lpstr>Lato</vt:lpstr>
      <vt:lpstr>Open Sans</vt:lpstr>
      <vt:lpstr>Wingdings</vt:lpstr>
      <vt:lpstr>Office Theme</vt:lpstr>
      <vt:lpstr>How should students prepare for exams?</vt:lpstr>
      <vt:lpstr>You’ve heard it all before</vt:lpstr>
      <vt:lpstr>Introducing the Revision Revolution</vt:lpstr>
      <vt:lpstr>Why don’t students revise?</vt:lpstr>
      <vt:lpstr>The achievement gap</vt:lpstr>
      <vt:lpstr>The solution</vt:lpstr>
      <vt:lpstr>Our journey</vt:lpstr>
      <vt:lpstr>Retrieval practice</vt:lpstr>
      <vt:lpstr>Classroom climate</vt:lpstr>
      <vt:lpstr>Vocabulary</vt:lpstr>
      <vt:lpstr>Vocabulary</vt:lpstr>
      <vt:lpstr>Vocabulary</vt:lpstr>
      <vt:lpstr>PowerPoint Presentation</vt:lpstr>
      <vt:lpstr>Building a culture</vt:lpstr>
      <vt:lpstr>Marking &amp; feedback</vt:lpstr>
      <vt:lpstr>Where next?</vt:lpstr>
      <vt:lpstr>Frayer models</vt:lpstr>
      <vt:lpstr>What Why Web</vt:lpstr>
      <vt:lpstr>The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Hillyard</dc:creator>
  <cp:lastModifiedBy>Nick Eagles</cp:lastModifiedBy>
  <cp:revision>87</cp:revision>
  <dcterms:created xsi:type="dcterms:W3CDTF">2019-12-11T08:54:23Z</dcterms:created>
  <dcterms:modified xsi:type="dcterms:W3CDTF">2024-06-26T14:51:01Z</dcterms:modified>
</cp:coreProperties>
</file>