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74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</p:sldIdLst>
  <p:sldSz cx="9144000" cy="6858000" type="screen4x3"/>
  <p:notesSz cx="6858000" cy="9144000"/>
  <p:embeddedFontLs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jO+0IycZGit6dnXhLcJ/nE+dzV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4"/>
    <p:restoredTop sz="94694"/>
  </p:normalViewPr>
  <p:slideViewPr>
    <p:cSldViewPr snapToGrid="0">
      <p:cViewPr varScale="1">
        <p:scale>
          <a:sx n="85" d="100"/>
          <a:sy n="85" d="100"/>
        </p:scale>
        <p:origin x="759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" name="Google Shape;8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68b7fb4206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68b7fb4206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168b7fb4206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9990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68b7fb4206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68b7fb4206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168b7fb4206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6262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68b7fb4206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68b7fb4206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168b7fb4206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0674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68b7fb4206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68b7fb4206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g168b7fb4206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0081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68b7fb420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68b7fb420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168b7fb4206_0_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4bb305367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14bb305367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14bb305367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68b7fb4206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168b7fb4206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g168b7fb4206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68b7fb4206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68b7fb4206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168b7fb4206_0_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68b7fb4206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68b7fb4206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168b7fb4206_0_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791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4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800" cy="44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04" name="Google Shape;2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5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800" cy="44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16" name="Google Shape;21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6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800" cy="44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28" name="Google Shape;22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800" cy="44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924" cy="443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924" cy="443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906462" y="4678362"/>
            <a:ext cx="4987924" cy="443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38188"/>
            <a:ext cx="4924425" cy="36941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8464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25" tIns="46550" rIns="93125" bIns="4655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25" tIns="46550" rIns="93125" bIns="4655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3300"/>
              <a:buNone/>
              <a:defRPr sz="1400">
                <a:solidFill>
                  <a:srgbClr val="888888"/>
                </a:solidFill>
              </a:defRPr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900"/>
              <a:buNone/>
              <a:defRPr sz="1400"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400"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25" tIns="46550" rIns="93125" bIns="4655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25" tIns="46550" rIns="93125" bIns="4655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25" tIns="46550" rIns="93125" bIns="46550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28"/>
          <p:cNvSpPr txBox="1">
            <a:spLocks noGrp="1"/>
          </p:cNvSpPr>
          <p:nvPr>
            <p:ph type="body" idx="1"/>
          </p:nvPr>
        </p:nvSpPr>
        <p:spPr>
          <a:xfrm rot="5400000">
            <a:off x="2396333" y="57942"/>
            <a:ext cx="4351338" cy="7886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9"/>
          <p:cNvSpPr txBox="1">
            <a:spLocks noGrp="1"/>
          </p:cNvSpPr>
          <p:nvPr>
            <p:ph type="title"/>
          </p:nvPr>
        </p:nvSpPr>
        <p:spPr>
          <a:xfrm rot="5400000">
            <a:off x="4623597" y="2285206"/>
            <a:ext cx="5811838" cy="1971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29"/>
          <p:cNvSpPr txBox="1">
            <a:spLocks noGrp="1"/>
          </p:cNvSpPr>
          <p:nvPr>
            <p:ph type="body" idx="1"/>
          </p:nvPr>
        </p:nvSpPr>
        <p:spPr>
          <a:xfrm rot="5400000">
            <a:off x="623095" y="370680"/>
            <a:ext cx="5811838" cy="5800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9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9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9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2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1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2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4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Char char="●"/>
              <a:defRPr sz="5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4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2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2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2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3"/>
          <p:cNvSpPr txBox="1">
            <a:spLocks noGrp="1"/>
          </p:cNvSpPr>
          <p:nvPr>
            <p:ph type="body" idx="2"/>
          </p:nvPr>
        </p:nvSpPr>
        <p:spPr>
          <a:xfrm>
            <a:off x="4629152" y="1825625"/>
            <a:ext cx="3886202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3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4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4"/>
          <p:cNvSpPr txBox="1">
            <a:spLocks noGrp="1"/>
          </p:cNvSpPr>
          <p:nvPr>
            <p:ph type="body" idx="3"/>
          </p:nvPr>
        </p:nvSpPr>
        <p:spPr>
          <a:xfrm>
            <a:off x="4629152" y="1681163"/>
            <a:ext cx="388739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50" name="Google Shape;50;p24"/>
          <p:cNvSpPr txBox="1">
            <a:spLocks noGrp="1"/>
          </p:cNvSpPr>
          <p:nvPr>
            <p:ph type="body" idx="4"/>
          </p:nvPr>
        </p:nvSpPr>
        <p:spPr>
          <a:xfrm>
            <a:off x="4629152" y="2505075"/>
            <a:ext cx="3887393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667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1pPr>
            <a:lvl2pPr marL="914400" lvl="1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2pPr>
            <a:lvl3pPr marL="1371600" lvl="2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3pPr>
            <a:lvl4pPr marL="1828800" lvl="3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4pPr>
            <a:lvl5pPr marL="2286000" lvl="4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5pPr>
            <a:lvl6pPr marL="2743200" lvl="5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6pPr>
            <a:lvl7pPr marL="3200400" lvl="6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7pPr>
            <a:lvl8pPr marL="3657600" lvl="7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8pPr>
            <a:lvl9pPr marL="4114800" lvl="8" indent="-2667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Char char="●"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6"/>
          <p:cNvSpPr txBox="1"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●"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26"/>
          <p:cNvSpPr txBox="1">
            <a:spLocks noGrp="1"/>
          </p:cNvSpPr>
          <p:nvPr>
            <p:ph type="body" idx="1"/>
          </p:nvPr>
        </p:nvSpPr>
        <p:spPr>
          <a:xfrm>
            <a:off x="3887393" y="987426"/>
            <a:ext cx="4629152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marL="914400" lvl="1" indent="-3746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 sz="2300"/>
            </a:lvl2pPr>
            <a:lvl3pPr marL="1371600" lvl="2" indent="-355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body" idx="2"/>
          </p:nvPr>
        </p:nvSpPr>
        <p:spPr>
          <a:xfrm>
            <a:off x="629842" y="2057400"/>
            <a:ext cx="294917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3" name="Google Shape;63;p26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6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7"/>
          <p:cNvSpPr txBox="1"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●"/>
              <a:def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27"/>
          <p:cNvSpPr>
            <a:spLocks noGrp="1"/>
          </p:cNvSpPr>
          <p:nvPr>
            <p:ph type="pic" idx="2"/>
          </p:nvPr>
        </p:nvSpPr>
        <p:spPr>
          <a:xfrm>
            <a:off x="3887393" y="987426"/>
            <a:ext cx="4629152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27"/>
          <p:cNvSpPr txBox="1">
            <a:spLocks noGrp="1"/>
          </p:cNvSpPr>
          <p:nvPr>
            <p:ph type="body" idx="1"/>
          </p:nvPr>
        </p:nvSpPr>
        <p:spPr>
          <a:xfrm>
            <a:off x="629842" y="2057400"/>
            <a:ext cx="294917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t" anchorCtr="0">
            <a:normAutofit/>
          </a:bodyPr>
          <a:lstStyle>
            <a:lvl1pPr marL="457200" marR="0" lvl="0" indent="-3746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ftr" idx="11"/>
          </p:nvPr>
        </p:nvSpPr>
        <p:spPr>
          <a:xfrm>
            <a:off x="3028951" y="6356350"/>
            <a:ext cx="30861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sldNum" idx="12"/>
          </p:nvPr>
        </p:nvSpPr>
        <p:spPr>
          <a:xfrm>
            <a:off x="6457953" y="6356350"/>
            <a:ext cx="205740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9625" tIns="14800" rIns="29625" bIns="148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" name="Google Shape;14;p18"/>
          <p:cNvSpPr/>
          <p:nvPr/>
        </p:nvSpPr>
        <p:spPr>
          <a:xfrm>
            <a:off x="76864" y="537403"/>
            <a:ext cx="8990277" cy="6224598"/>
          </a:xfrm>
          <a:prstGeom prst="rect">
            <a:avLst/>
          </a:prstGeom>
          <a:solidFill>
            <a:srgbClr val="FBE4D4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9625" tIns="14800" rIns="29625" bIns="14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8"/>
          <p:cNvSpPr/>
          <p:nvPr/>
        </p:nvSpPr>
        <p:spPr>
          <a:xfrm>
            <a:off x="1528777" y="19788"/>
            <a:ext cx="6119685" cy="51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675" tIns="35850" rIns="71675" bIns="358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-GB" sz="2300" b="1" i="0" u="none" strike="noStrike" cap="none">
                <a:solidFill>
                  <a:schemeClr val="dk1"/>
                </a:solidFill>
                <a:latin typeface="Arial Rounded"/>
                <a:ea typeface="Arial Rounded"/>
                <a:cs typeface="Arial Rounded"/>
                <a:sym typeface="Arial Rounded"/>
              </a:rPr>
              <a:t>Climate Change Challenge – ACT Now</a:t>
            </a:r>
            <a:endParaRPr sz="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jpeg"/><Relationship Id="rId7" Type="http://schemas.openxmlformats.org/officeDocument/2006/relationships/hyperlink" Target="https://main.beehivemonitoring.com/externalLink/08db39c7-1250-426c-8a56-901dbe60300e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hyperlink" Target="https://main.beehivemonitoring.com/externalLink/08db39c6-31c4-4825-89ec-a741afa09db0" TargetMode="Externa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michaelpjones@live.co.uk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hyperlink" Target="https://ntcnature.blogspot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>
            <a:spLocks noGrp="1"/>
          </p:cNvSpPr>
          <p:nvPr>
            <p:ph type="title"/>
          </p:nvPr>
        </p:nvSpPr>
        <p:spPr>
          <a:xfrm>
            <a:off x="323528" y="609600"/>
            <a:ext cx="84600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Big Picture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358563" y="1997718"/>
            <a:ext cx="8147100" cy="2909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2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Carbon is vital to all life on Earth</a:t>
            </a:r>
            <a:endParaRPr sz="24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Trees capture carbon through absorption of CO</a:t>
            </a:r>
            <a:r>
              <a:rPr lang="en-GB" sz="2400" b="0" i="0" u="none" strike="noStrike" cap="none" baseline="-2500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2400" b="0" i="0" u="none" strike="noStrike" cap="none" baseline="-2500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Trees vary in the amount of CO</a:t>
            </a:r>
            <a:r>
              <a:rPr lang="en-GB" sz="2400" b="0" i="0" u="none" strike="noStrike" cap="none" baseline="-2500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2 </a:t>
            </a: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they capture</a:t>
            </a:r>
            <a:endParaRPr sz="24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Being able to calculate the amount of CO</a:t>
            </a:r>
            <a:r>
              <a:rPr lang="en-GB" sz="2400" b="0" i="0" u="none" strike="noStrike" cap="none" baseline="-2500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2 </a:t>
            </a:r>
            <a:r>
              <a:rPr lang="en-GB" sz="24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we generate and trees absorb will help to save the planet</a:t>
            </a:r>
            <a:endParaRPr sz="24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2" name="Google Shape;92;p1" descr="Global warming disaster could suffocate life on planet Earth - Geology P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0225" y="609606"/>
            <a:ext cx="2782750" cy="208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 descr="In 2019 Climate Change Made These 15 Natural Disasters Even Worse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7725" y="4824600"/>
            <a:ext cx="2638951" cy="175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 descr="Climate change, A drying tree with air pollution and green grass with  beautiful sunlight sky metaphor world nature disaster and global warming  concept. Stock Photo | Adobe Stock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9000" y="4824600"/>
            <a:ext cx="2638951" cy="175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Report Detailing U.S. Threats Ignores Climate Change - Scientific American"/>
          <p:cNvPicPr preferRelativeResize="0"/>
          <p:nvPr/>
        </p:nvPicPr>
        <p:blipFill rotWithShape="1">
          <a:blip r:embed="rId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575" y="4806650"/>
            <a:ext cx="2638951" cy="175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00" y="652775"/>
            <a:ext cx="2636324" cy="336292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2982353" y="402192"/>
            <a:ext cx="58039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Calculating carbon Pt1</a:t>
            </a:r>
            <a:endParaRPr sz="40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" name="Picture 5" descr="A table with numbers and lines&#10;&#10;Description automatically generated">
            <a:extLst>
              <a:ext uri="{FF2B5EF4-FFF2-40B4-BE49-F238E27FC236}">
                <a16:creationId xmlns:a16="http://schemas.microsoft.com/office/drawing/2014/main" id="{030E9920-ED5F-CCDA-38D5-73F813B02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0041" y="1379264"/>
            <a:ext cx="4414345" cy="2501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760F023-0245-B3FA-9DFC-C96C485368EE}"/>
              </a:ext>
            </a:extLst>
          </p:cNvPr>
          <p:cNvSpPr txBox="1"/>
          <p:nvPr/>
        </p:nvSpPr>
        <p:spPr>
          <a:xfrm>
            <a:off x="139900" y="4254109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Complete the table to calculate kg per centimetre for each measurement 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E8FF6B-2C54-2A00-88FB-0DE1E1ED3A82}"/>
              </a:ext>
            </a:extLst>
          </p:cNvPr>
          <p:cNvSpPr txBox="1"/>
          <p:nvPr/>
        </p:nvSpPr>
        <p:spPr>
          <a:xfrm>
            <a:off x="139900" y="4908015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What relationship is there between circumference and dry weight?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A4D05-FB52-4A10-E70E-ACEFC86288A8}"/>
              </a:ext>
            </a:extLst>
          </p:cNvPr>
          <p:cNvSpPr txBox="1"/>
          <p:nvPr/>
        </p:nvSpPr>
        <p:spPr>
          <a:xfrm>
            <a:off x="139900" y="5600547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Is it better to plant eight 50cm trees or one 400cm tree?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16149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00" y="652775"/>
            <a:ext cx="2636324" cy="3362926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2982353" y="402192"/>
            <a:ext cx="58039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Calculating carbon Pt2</a:t>
            </a:r>
            <a:endParaRPr sz="40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60F023-0245-B3FA-9DFC-C96C485368EE}"/>
              </a:ext>
            </a:extLst>
          </p:cNvPr>
          <p:cNvSpPr txBox="1"/>
          <p:nvPr/>
        </p:nvSpPr>
        <p:spPr>
          <a:xfrm>
            <a:off x="139900" y="4254109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Complete the table to calculate carbon for each tree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E8FF6B-2C54-2A00-88FB-0DE1E1ED3A82}"/>
              </a:ext>
            </a:extLst>
          </p:cNvPr>
          <p:cNvSpPr txBox="1"/>
          <p:nvPr/>
        </p:nvSpPr>
        <p:spPr>
          <a:xfrm>
            <a:off x="139900" y="4908015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What relationship is there between dry weight and carbon? 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A4D05-FB52-4A10-E70E-ACEFC86288A8}"/>
              </a:ext>
            </a:extLst>
          </p:cNvPr>
          <p:cNvSpPr txBox="1"/>
          <p:nvPr/>
        </p:nvSpPr>
        <p:spPr>
          <a:xfrm>
            <a:off x="139900" y="5581469"/>
            <a:ext cx="888848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Is it better to plant three 100 cm trees or one 300cm tree?</a:t>
            </a:r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</p:txBody>
      </p:sp>
      <p:pic>
        <p:nvPicPr>
          <p:cNvPr id="3" name="Picture 2" descr="A table with numbers and lines&#10;&#10;Description automatically generated">
            <a:extLst>
              <a:ext uri="{FF2B5EF4-FFF2-40B4-BE49-F238E27FC236}">
                <a16:creationId xmlns:a16="http://schemas.microsoft.com/office/drawing/2014/main" id="{CA6D6A43-C168-257D-7CFA-110D8F6658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5297" y="1352941"/>
            <a:ext cx="5690956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93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650" y="3301382"/>
            <a:ext cx="2636324" cy="3362926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/>
        </p:nvSpPr>
        <p:spPr>
          <a:xfrm>
            <a:off x="105650" y="1111893"/>
            <a:ext cx="8932700" cy="1908184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First measure 1.3m up the tree trunk from the ground.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At 1.3m measure the circumference of the tree.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Find the height of the tree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Find the diameter (d) d = circumference ÷ </a:t>
            </a:r>
            <a:r>
              <a:rPr lang="el-GR" dirty="0">
                <a:latin typeface="Roboto"/>
                <a:ea typeface="Roboto"/>
                <a:cs typeface="Roboto"/>
                <a:sym typeface="Roboto"/>
              </a:rPr>
              <a:t>π (</a:t>
            </a: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Pi = 3.142)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d &lt; 28 cm GW (green weight) = 0.0577 * d</a:t>
            </a:r>
            <a:r>
              <a:rPr lang="en-GB" baseline="30000" dirty="0">
                <a:latin typeface="Roboto"/>
                <a:ea typeface="Roboto"/>
                <a:cs typeface="Roboto"/>
                <a:sym typeface="Roboto"/>
              </a:rPr>
              <a:t>2 </a:t>
            </a: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* height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 &gt;= 28 cm GW = 0.0346 * d</a:t>
            </a:r>
            <a:r>
              <a:rPr lang="en-GB" baseline="300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 </a:t>
            </a:r>
            <a:r>
              <a:rPr lang="en-GB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* height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sym typeface="Roboto"/>
              </a:rPr>
              <a:t>DW (dry weight) = ½ GW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sym typeface="Roboto"/>
              </a:rPr>
              <a:t>Carbon = ½ DW</a:t>
            </a:r>
          </a:p>
        </p:txBody>
      </p:sp>
      <p:sp>
        <p:nvSpPr>
          <p:cNvPr id="166" name="Google Shape;166;p19"/>
          <p:cNvSpPr txBox="1"/>
          <p:nvPr/>
        </p:nvSpPr>
        <p:spPr>
          <a:xfrm>
            <a:off x="2915950" y="3146381"/>
            <a:ext cx="6122400" cy="1908184"/>
          </a:xfrm>
          <a:prstGeom prst="rect">
            <a:avLst/>
          </a:prstGeom>
          <a:solidFill>
            <a:srgbClr val="D0E0E3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Roboto"/>
                <a:ea typeface="Roboto"/>
                <a:cs typeface="Roboto"/>
                <a:sym typeface="Roboto"/>
              </a:rPr>
              <a:t>For Example</a:t>
            </a:r>
            <a:endParaRPr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An Oak tree has a circumference of 220 cm and height of 15 m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Diameter = 70 cm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GW = 0.0346 * 4900 * 15 (2543 kg)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DW = 2453 / 2 (1271)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Carbon = 635 kg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The carbon stored in the tree is 5771 ÷2 = 2885.5 kg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231228" y="409903"/>
            <a:ext cx="7185821" cy="85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Using a formula</a:t>
            </a:r>
            <a:endParaRPr sz="40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168;p19"/>
          <p:cNvSpPr txBox="1"/>
          <p:nvPr/>
        </p:nvSpPr>
        <p:spPr>
          <a:xfrm>
            <a:off x="2915950" y="5152634"/>
            <a:ext cx="6122400" cy="1261854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Roboto"/>
                <a:ea typeface="Roboto"/>
                <a:cs typeface="Roboto"/>
                <a:sym typeface="Roboto"/>
              </a:rPr>
              <a:t>Try it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Open </a:t>
            </a:r>
            <a:r>
              <a:rPr lang="en-GB" dirty="0" err="1">
                <a:latin typeface="Roboto"/>
                <a:ea typeface="Roboto"/>
                <a:cs typeface="Roboto"/>
                <a:sym typeface="Roboto"/>
              </a:rPr>
              <a:t>repl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Create a program that will take the circumference and provide an estimate of dry weight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Then your program should calculate the carbon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DCE8CD0-D6A9-778D-5C49-0016D0E8754D}"/>
              </a:ext>
            </a:extLst>
          </p:cNvPr>
          <p:cNvSpPr/>
          <p:nvPr/>
        </p:nvSpPr>
        <p:spPr>
          <a:xfrm>
            <a:off x="7417049" y="803167"/>
            <a:ext cx="1272208" cy="116922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2</a:t>
            </a:r>
          </a:p>
        </p:txBody>
      </p:sp>
    </p:spTree>
    <p:extLst>
      <p:ext uri="{BB962C8B-B14F-4D97-AF65-F5344CB8AC3E}">
        <p14:creationId xmlns:p14="http://schemas.microsoft.com/office/powerpoint/2010/main" val="383909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6969" y="3691414"/>
            <a:ext cx="2080502" cy="2975177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231228" y="409903"/>
            <a:ext cx="7185821" cy="851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Coding a formula</a:t>
            </a:r>
            <a:endParaRPr sz="40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8EF449-32F0-BE26-C6A9-F97786668226}"/>
              </a:ext>
            </a:extLst>
          </p:cNvPr>
          <p:cNvSpPr txBox="1"/>
          <p:nvPr/>
        </p:nvSpPr>
        <p:spPr>
          <a:xfrm>
            <a:off x="231228" y="1261475"/>
            <a:ext cx="868154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Basics:</a:t>
            </a:r>
          </a:p>
          <a:p>
            <a:endParaRPr lang="en-GB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Input variables should be integers – name = int(input(“Message “))</a:t>
            </a:r>
          </a:p>
          <a:p>
            <a:endParaRPr lang="en-GB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Selection statement should choose between the Boolean choices less than 28 &lt;28 and greater than or equal to 28 &gt;= 28</a:t>
            </a:r>
          </a:p>
          <a:p>
            <a:endParaRPr lang="en-GB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Calculate diameter – circumference divided by Pi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Halve green weight then halve dry weight to arrive </a:t>
            </a:r>
          </a:p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     at carbon weight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445322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0"/>
          <p:cNvSpPr txBox="1"/>
          <p:nvPr/>
        </p:nvSpPr>
        <p:spPr>
          <a:xfrm>
            <a:off x="187001" y="1146317"/>
            <a:ext cx="8781600" cy="2339072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Roboto"/>
                <a:ea typeface="Roboto"/>
                <a:cs typeface="Roboto"/>
                <a:sym typeface="Roboto"/>
              </a:rPr>
              <a:t>Step by step</a:t>
            </a:r>
            <a:endParaRPr b="1"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Stand with your legs apart and your back to the tree.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Keeping your legs straight, bend down and look at the tree between your legs.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Move backwards or forwards so that you can just about see the top of the tree between your legs.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Measure the distance between your feet and the tree trunk. 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When you can see the top of the tree between your legs, the distance between your feet and the trunk is about the same height as the tree.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Think about how you will measure the distance between your feet and the tree. You could ask someone to count strides or heel-to-toe steps between you and the tree trunk.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"/>
              <a:buAutoNum type="arabicPeriod"/>
            </a:pPr>
            <a:r>
              <a:rPr lang="en-GB" dirty="0">
                <a:latin typeface="Roboto"/>
                <a:ea typeface="Roboto"/>
                <a:cs typeface="Roboto"/>
                <a:sym typeface="Roboto"/>
              </a:rPr>
              <a:t>Wrap a tape measure around the trunk 1.3m from the ground to find out the circumference.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6" name="Google Shape;176;p20"/>
          <p:cNvSpPr txBox="1">
            <a:spLocks noGrp="1"/>
          </p:cNvSpPr>
          <p:nvPr>
            <p:ph type="title"/>
          </p:nvPr>
        </p:nvSpPr>
        <p:spPr>
          <a:xfrm>
            <a:off x="175399" y="350784"/>
            <a:ext cx="45366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000" b="1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Figure it Out V1</a:t>
            </a:r>
            <a:endParaRPr sz="40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A2EF13-46FE-C5A5-633F-BD2CD47CA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824" y="3714397"/>
            <a:ext cx="3278351" cy="267027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D3F83EC-0632-FDEC-245F-8A78E0DE4B72}"/>
              </a:ext>
            </a:extLst>
          </p:cNvPr>
          <p:cNvSpPr/>
          <p:nvPr/>
        </p:nvSpPr>
        <p:spPr>
          <a:xfrm>
            <a:off x="7536318" y="693836"/>
            <a:ext cx="1272208" cy="116922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3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2475" y="1466675"/>
            <a:ext cx="1995646" cy="254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 txBox="1">
            <a:spLocks noGrp="1"/>
          </p:cNvSpPr>
          <p:nvPr>
            <p:ph type="title"/>
          </p:nvPr>
        </p:nvSpPr>
        <p:spPr>
          <a:xfrm>
            <a:off x="139899" y="564575"/>
            <a:ext cx="45366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Figure it Out V2</a:t>
            </a:r>
            <a:endParaRPr sz="44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4" name="Google Shape;194;p22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950" y="1466675"/>
            <a:ext cx="2179073" cy="255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01150" y="1471400"/>
            <a:ext cx="3394200" cy="254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2"/>
          <p:cNvSpPr txBox="1"/>
          <p:nvPr/>
        </p:nvSpPr>
        <p:spPr>
          <a:xfrm>
            <a:off x="244950" y="4081775"/>
            <a:ext cx="8781600" cy="24012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latin typeface="Roboto"/>
                <a:ea typeface="Roboto"/>
                <a:cs typeface="Roboto"/>
                <a:sym typeface="Roboto"/>
              </a:rPr>
              <a:t>Step by step</a:t>
            </a:r>
            <a:endParaRPr sz="12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Hold the triangle in front of one eye by holding a corner opposite from the 90º right angle (see the above picture)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Point the rest of the triangle toward you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One of the short sides should be horizontal (flat), and the other should be vertical (pointing straight up)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You should be able to look up along the longest side by raising your eyes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Move back from the tree until you can sight the top of the tree at the top tip of the triangle. 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Close one eye and use the other to look directly along the longest side of the triangle, until you see the exact top of the tree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You want to find the point where your line of sight follows the longest side of the triangle to the very top of the tree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Mark this spot and measure the distance from it to the base of the tree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This distance is almost the full height of the tree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</a:pPr>
            <a:r>
              <a:rPr lang="en-GB" sz="1200">
                <a:latin typeface="Roboto"/>
                <a:ea typeface="Roboto"/>
                <a:cs typeface="Roboto"/>
                <a:sym typeface="Roboto"/>
              </a:rPr>
              <a:t>Add your own height to this, since you were looking at the tree from the height of your eyes off the ground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00" y="652775"/>
            <a:ext cx="2636324" cy="336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3"/>
          <p:cNvSpPr txBox="1"/>
          <p:nvPr/>
        </p:nvSpPr>
        <p:spPr>
          <a:xfrm>
            <a:off x="3130037" y="749250"/>
            <a:ext cx="5824037" cy="861900"/>
          </a:xfrm>
          <a:prstGeom prst="rect">
            <a:avLst/>
          </a:prstGeom>
          <a:solidFill>
            <a:srgbClr val="D0E0E3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Let’s Collect Our Data</a:t>
            </a:r>
            <a:endParaRPr sz="44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4" name="Google Shape;20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41125" y="2201974"/>
            <a:ext cx="6062975" cy="34130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00" y="652775"/>
            <a:ext cx="2636324" cy="3362926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5"/>
          <p:cNvSpPr txBox="1"/>
          <p:nvPr/>
        </p:nvSpPr>
        <p:spPr>
          <a:xfrm>
            <a:off x="3130038" y="749250"/>
            <a:ext cx="5585100" cy="1539300"/>
          </a:xfrm>
          <a:prstGeom prst="rect">
            <a:avLst/>
          </a:prstGeom>
          <a:solidFill>
            <a:srgbClr val="D0E0E3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b="1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Using our Program Solution</a:t>
            </a:r>
            <a:endParaRPr sz="44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3" name="Google Shape;22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0050" y="2408125"/>
            <a:ext cx="5585098" cy="39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39FC81-211A-5582-E881-D111CA9C4D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4695" y="3043431"/>
            <a:ext cx="4787900" cy="3490595"/>
          </a:xfrm>
          <a:prstGeom prst="rect">
            <a:avLst/>
          </a:prstGeom>
          <a:ln w="9525" cap="flat" cmpd="sng" algn="ctr">
            <a:solidFill>
              <a:srgbClr val="4472C4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6" name="Google Shape;226;p25"/>
          <p:cNvSpPr/>
          <p:nvPr/>
        </p:nvSpPr>
        <p:spPr>
          <a:xfrm rot="12686660">
            <a:off x="5416915" y="2554927"/>
            <a:ext cx="269823" cy="1640956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31538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5"/>
          <p:cNvSpPr/>
          <p:nvPr/>
        </p:nvSpPr>
        <p:spPr>
          <a:xfrm rot="10800000">
            <a:off x="3983966" y="2605037"/>
            <a:ext cx="269803" cy="156490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31538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2B147C-5E7A-35FD-8D5C-2CB62824DDD3}"/>
              </a:ext>
            </a:extLst>
          </p:cNvPr>
          <p:cNvSpPr txBox="1"/>
          <p:nvPr/>
        </p:nvSpPr>
        <p:spPr>
          <a:xfrm>
            <a:off x="180762" y="4169940"/>
            <a:ext cx="361347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rgbClr val="31538F"/>
                </a:solidFill>
                <a:latin typeface="Roboto"/>
                <a:ea typeface="Roboto"/>
              </a:rPr>
              <a:t>Use your manual data from the table to calculate the weights of your trees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E8A350-F5D1-5054-EFCA-D6AC1EF9BDE4}"/>
              </a:ext>
            </a:extLst>
          </p:cNvPr>
          <p:cNvSpPr/>
          <p:nvPr/>
        </p:nvSpPr>
        <p:spPr>
          <a:xfrm>
            <a:off x="361405" y="5312479"/>
            <a:ext cx="1272208" cy="116922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2B147C-5E7A-35FD-8D5C-2CB62824DDD3}"/>
              </a:ext>
            </a:extLst>
          </p:cNvPr>
          <p:cNvSpPr txBox="1"/>
          <p:nvPr/>
        </p:nvSpPr>
        <p:spPr>
          <a:xfrm>
            <a:off x="317396" y="2511065"/>
            <a:ext cx="871099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rgbClr val="31538F"/>
                </a:solidFill>
                <a:latin typeface="Roboto"/>
                <a:ea typeface="Roboto"/>
              </a:rPr>
              <a:t>As part of our module, we have explored why climate change is an issues, used different methods to calculate carbon in a tree and program a solution which a non computer scientist could use.</a:t>
            </a:r>
          </a:p>
          <a:p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r>
              <a:rPr lang="en-US" sz="2100" dirty="0">
                <a:solidFill>
                  <a:srgbClr val="31538F"/>
                </a:solidFill>
                <a:latin typeface="Roboto"/>
                <a:ea typeface="Roboto"/>
              </a:rPr>
              <a:t>Working in groups of three, agree a statement which promotes the use of computer science and programming to assist non specialists in understanding carbon.</a:t>
            </a:r>
          </a:p>
          <a:p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r>
              <a:rPr lang="en-US" sz="2100" dirty="0">
                <a:solidFill>
                  <a:srgbClr val="31538F"/>
                </a:solidFill>
                <a:latin typeface="Roboto"/>
                <a:ea typeface="Roboto"/>
              </a:rPr>
              <a:t>Record the statement in your ACT portfolio.</a:t>
            </a:r>
          </a:p>
          <a:p>
            <a:endParaRPr lang="en-US" sz="2100" dirty="0">
              <a:solidFill>
                <a:srgbClr val="31538F"/>
              </a:solidFill>
              <a:latin typeface="Roboto"/>
              <a:ea typeface="Roboto"/>
            </a:endParaRPr>
          </a:p>
          <a:p>
            <a:r>
              <a:rPr lang="en-US" sz="2100" dirty="0">
                <a:solidFill>
                  <a:srgbClr val="31538F"/>
                </a:solidFill>
                <a:latin typeface="Roboto"/>
                <a:ea typeface="Roboto"/>
              </a:rPr>
              <a:t>Be prepared to share with the group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7DE354-1139-DF62-75EC-5BBDCFAE2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62" y="749249"/>
            <a:ext cx="2942528" cy="165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3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/>
          <p:nvPr/>
        </p:nvSpPr>
        <p:spPr>
          <a:xfrm>
            <a:off x="250347" y="541709"/>
            <a:ext cx="7919841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Resources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1" name="Google Shape;171;p9"/>
          <p:cNvSpPr txBox="1"/>
          <p:nvPr/>
        </p:nvSpPr>
        <p:spPr>
          <a:xfrm>
            <a:off x="260201" y="1100840"/>
            <a:ext cx="6901808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28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Teacher lesson plans</a:t>
            </a:r>
            <a:endParaRPr sz="28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2" name="Google Shape;172;p9" descr="Screen Shot 2023-11-29 at 17.52.04.png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1956" y="1859352"/>
            <a:ext cx="3731577" cy="4776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02896" y="695550"/>
            <a:ext cx="5814649" cy="290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" descr="How much CO2 does a tree absorb? Let's get carbon curious!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3700" y="3645025"/>
            <a:ext cx="3676601" cy="301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"/>
          <p:cNvSpPr txBox="1"/>
          <p:nvPr/>
        </p:nvSpPr>
        <p:spPr>
          <a:xfrm>
            <a:off x="250347" y="541709"/>
            <a:ext cx="7919841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Resources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10"/>
          <p:cNvSpPr txBox="1"/>
          <p:nvPr/>
        </p:nvSpPr>
        <p:spPr>
          <a:xfrm>
            <a:off x="260201" y="1100840"/>
            <a:ext cx="6901808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28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Teacher lesson plans</a:t>
            </a:r>
            <a:endParaRPr sz="28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9" name="Google Shape;179;p10" descr="Screen Shot 2023-11-29 at 17.53.27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37918" y="1858103"/>
            <a:ext cx="3686178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0" descr="Screen Shot 2023-11-29 at 17.56.02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9524" y="1850865"/>
            <a:ext cx="3483730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1"/>
          <p:cNvSpPr txBox="1"/>
          <p:nvPr/>
        </p:nvSpPr>
        <p:spPr>
          <a:xfrm>
            <a:off x="250347" y="541709"/>
            <a:ext cx="7919841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Resources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11"/>
          <p:cNvSpPr txBox="1"/>
          <p:nvPr/>
        </p:nvSpPr>
        <p:spPr>
          <a:xfrm>
            <a:off x="260201" y="1100840"/>
            <a:ext cx="6901808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28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Teacher lesson plans</a:t>
            </a:r>
            <a:endParaRPr sz="28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7" name="Google Shape;187;p11" descr="Screen Shot 2023-11-29 at 17.54.14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8024" y="1897387"/>
            <a:ext cx="7361085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"/>
          <p:cNvSpPr txBox="1"/>
          <p:nvPr/>
        </p:nvSpPr>
        <p:spPr>
          <a:xfrm>
            <a:off x="250347" y="541709"/>
            <a:ext cx="7919841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Resources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12"/>
          <p:cNvSpPr txBox="1"/>
          <p:nvPr/>
        </p:nvSpPr>
        <p:spPr>
          <a:xfrm>
            <a:off x="260201" y="1100840"/>
            <a:ext cx="6901808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28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Teacher lesson plans</a:t>
            </a:r>
            <a:endParaRPr sz="28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4" name="Google Shape;194;p12" descr="Screen Shot 2023-11-29 at 17.58.3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425" y="1911729"/>
            <a:ext cx="7170346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"/>
          <p:cNvSpPr txBox="1"/>
          <p:nvPr/>
        </p:nvSpPr>
        <p:spPr>
          <a:xfrm>
            <a:off x="250347" y="541709"/>
            <a:ext cx="7919841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Resources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13"/>
          <p:cNvSpPr txBox="1"/>
          <p:nvPr/>
        </p:nvSpPr>
        <p:spPr>
          <a:xfrm>
            <a:off x="260201" y="1100840"/>
            <a:ext cx="6901808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28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Teacher lesson plans</a:t>
            </a:r>
            <a:endParaRPr sz="28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1" name="Google Shape;201;p13" descr="Screen Shot 2023-11-29 at 17.59.1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704" y="1909686"/>
            <a:ext cx="7225540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4"/>
          <p:cNvSpPr txBox="1"/>
          <p:nvPr/>
        </p:nvSpPr>
        <p:spPr>
          <a:xfrm>
            <a:off x="342000" y="588570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Where next?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7" name="Google Shape;207;p14"/>
          <p:cNvSpPr txBox="1"/>
          <p:nvPr/>
        </p:nvSpPr>
        <p:spPr>
          <a:xfrm>
            <a:off x="447202" y="1515910"/>
            <a:ext cx="8366100" cy="1169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Build environment sensors ~ harness hardware and software to monitor vertical and horizontal environment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8" name="Google Shape;208;p14"/>
          <p:cNvSpPr txBox="1"/>
          <p:nvPr/>
        </p:nvSpPr>
        <p:spPr>
          <a:xfrm>
            <a:off x="494856" y="2519422"/>
            <a:ext cx="4166342" cy="63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Create carbon neutral products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9" name="Google Shape;209;p14" descr="IMG_8596.JPG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6499" y="1964105"/>
            <a:ext cx="3155704" cy="189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4" descr="IMG_8603.JPG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34985" y="2965999"/>
            <a:ext cx="3288197" cy="3222326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4"/>
          <p:cNvSpPr txBox="1"/>
          <p:nvPr/>
        </p:nvSpPr>
        <p:spPr>
          <a:xfrm>
            <a:off x="3907475" y="4033602"/>
            <a:ext cx="4915624" cy="63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Use technology to remotely monitor bee health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2" name="Google Shape;212;p1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002057" y="4796039"/>
            <a:ext cx="1456644" cy="1798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4" descr="A picture containing graphical user interface&#10;&#10;Description automatically generated">
            <a:hlinkClick r:id="rId7"/>
          </p:cNvPr>
          <p:cNvPicPr preferRelativeResize="0"/>
          <p:nvPr/>
        </p:nvPicPr>
        <p:blipFill rotWithShape="1">
          <a:blip r:embed="rId8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215" b="25869"/>
          <a:stretch/>
        </p:blipFill>
        <p:spPr>
          <a:xfrm>
            <a:off x="5598593" y="4791085"/>
            <a:ext cx="3440691" cy="1815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5"/>
          <p:cNvSpPr txBox="1"/>
          <p:nvPr/>
        </p:nvSpPr>
        <p:spPr>
          <a:xfrm>
            <a:off x="342000" y="588570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Where next?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9" name="Google Shape;219;p15"/>
          <p:cNvSpPr txBox="1"/>
          <p:nvPr/>
        </p:nvSpPr>
        <p:spPr>
          <a:xfrm>
            <a:off x="447202" y="1515910"/>
            <a:ext cx="8366100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Plant 1000 trees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0" name="Google Shape;220;p15" descr="IMG_8579.JPG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5325" y="3758979"/>
            <a:ext cx="3359999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5" descr="IMG_8381.JPG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029654" y="3768253"/>
            <a:ext cx="3360000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5"/>
          <p:cNvSpPr txBox="1"/>
          <p:nvPr/>
        </p:nvSpPr>
        <p:spPr>
          <a:xfrm>
            <a:off x="3890919" y="4038330"/>
            <a:ext cx="2459309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Share the produce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3" name="Google Shape;223;p15" descr="IMG_8588.JPG"/>
          <p:cNvPicPr preferRelativeResize="0"/>
          <p:nvPr/>
        </p:nvPicPr>
        <p:blipFill rotWithShape="1"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8095" y="1620422"/>
            <a:ext cx="5211113" cy="216375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5"/>
          <p:cNvSpPr txBox="1"/>
          <p:nvPr/>
        </p:nvSpPr>
        <p:spPr>
          <a:xfrm>
            <a:off x="3895152" y="4666979"/>
            <a:ext cx="2571264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Share the message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5" name="Google Shape;225;p15"/>
          <p:cNvSpPr txBox="1"/>
          <p:nvPr/>
        </p:nvSpPr>
        <p:spPr>
          <a:xfrm>
            <a:off x="3925632" y="5317219"/>
            <a:ext cx="2571264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Work in partnership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6"/>
          <p:cNvSpPr txBox="1"/>
          <p:nvPr/>
        </p:nvSpPr>
        <p:spPr>
          <a:xfrm>
            <a:off x="342000" y="588570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Where next?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1" name="Google Shape;231;p16"/>
          <p:cNvSpPr txBox="1"/>
          <p:nvPr/>
        </p:nvSpPr>
        <p:spPr>
          <a:xfrm>
            <a:off x="447202" y="1515910"/>
            <a:ext cx="8366100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Tell the world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2" name="Google Shape;232;p16" descr="IMG_8555.JPG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468" y="1885541"/>
            <a:ext cx="4674568" cy="3505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6" descr="IMG_8558.JPG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4929" y="3875834"/>
            <a:ext cx="3836551" cy="2877413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16"/>
          <p:cNvSpPr txBox="1"/>
          <p:nvPr/>
        </p:nvSpPr>
        <p:spPr>
          <a:xfrm>
            <a:off x="534136" y="5609614"/>
            <a:ext cx="3852103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And keep telling the world …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5" name="Google Shape;235;p16"/>
          <p:cNvSpPr txBox="1"/>
          <p:nvPr/>
        </p:nvSpPr>
        <p:spPr>
          <a:xfrm>
            <a:off x="5288018" y="2536143"/>
            <a:ext cx="3654898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Take the climate change challenge out of the classroom</a:t>
            </a: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6" name="Google Shape;236;p16"/>
          <p:cNvSpPr txBox="1"/>
          <p:nvPr/>
        </p:nvSpPr>
        <p:spPr>
          <a:xfrm>
            <a:off x="5292252" y="1884209"/>
            <a:ext cx="3737148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Educate for climate voice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7"/>
          <p:cNvSpPr txBox="1"/>
          <p:nvPr/>
        </p:nvSpPr>
        <p:spPr>
          <a:xfrm>
            <a:off x="371001" y="868209"/>
            <a:ext cx="8296749" cy="55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Michael Jones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sng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michaelpjones@live.co.uk</a:t>
            </a:r>
            <a:endParaRPr lang="en-GB" sz="2800" b="0" i="0" u="sng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lang="en-GB" sz="2800" b="0" i="0" u="sng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u="sng" dirty="0" err="1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mpjones@cstalk.org.uk</a:t>
            </a: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8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42" name="Google Shape;242;p17" descr="Screen Shot 2023-11-30 at 07.10.48.png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194875">
            <a:off x="1535991" y="1642220"/>
            <a:ext cx="6608888" cy="5537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/>
        </p:nvSpPr>
        <p:spPr>
          <a:xfrm>
            <a:off x="342000" y="672650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Scenario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460295" y="1752654"/>
            <a:ext cx="83661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Avoid Climate Trauma (ACT) need a system which will allow individuals to find out how much carbon a tree will store by the end of its life.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To calculate this we can rely on published data but this is not easy to find. One way we can calculate this is by measuring a tree and then applying a formula. The data needs to be added to a file so that it can be searched for in future.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It will be useful to allow the user to calculate how much carbon a group of trees stores eg 15 mature ash trees.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In the system, ACT also want the user to be able to calculate what their carbon footprint is (the amount of carbon released by eg driving a car 10 miles)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"/>
          <p:cNvSpPr txBox="1"/>
          <p:nvPr/>
        </p:nvSpPr>
        <p:spPr>
          <a:xfrm>
            <a:off x="0" y="524702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What?</a:t>
            </a:r>
            <a:endParaRPr sz="4400" b="1" i="0" u="none" strike="noStrike" cap="none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Google Shape;114;p4"/>
          <p:cNvSpPr txBox="1"/>
          <p:nvPr/>
        </p:nvSpPr>
        <p:spPr>
          <a:xfrm>
            <a:off x="447965" y="1653915"/>
            <a:ext cx="8366100" cy="190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 series of 4 lessons which: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Leverage STEM to aid understanding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Incorporate humanistic principles to build moral purpose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Provide a springboard from which students and teachers are able to carry the message of climate change further forward  </a:t>
            </a: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5" name="Google Shape;115;p4" descr="Stream episode Avoiding a Global Warming Disaster by The Energy Show  podcast | Listen online for free on SoundClou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07465" y="3858973"/>
            <a:ext cx="2735441" cy="2735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 txBox="1"/>
          <p:nvPr/>
        </p:nvSpPr>
        <p:spPr>
          <a:xfrm>
            <a:off x="126665" y="573915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Why?</a:t>
            </a:r>
            <a:endParaRPr sz="44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1" name="Google Shape;121;p5"/>
          <p:cNvSpPr txBox="1"/>
          <p:nvPr/>
        </p:nvSpPr>
        <p:spPr>
          <a:xfrm>
            <a:off x="447965" y="1653915"/>
            <a:ext cx="8366100" cy="190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Climate Change Education in Primary and Secondary Schools: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Is uneven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Is at the start of a long journey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Is an opportunity to create a framework which will reverse the damage we have caused</a:t>
            </a:r>
            <a:endParaRPr dirty="0"/>
          </a:p>
          <a:p>
            <a:pPr marL="1905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2" name="Google Shape;122;p5" descr="EaEgHJlX0AAj-hi.jpg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408" y="3693852"/>
            <a:ext cx="7416071" cy="2335024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"/>
          <p:cNvSpPr/>
          <p:nvPr/>
        </p:nvSpPr>
        <p:spPr>
          <a:xfrm>
            <a:off x="847850" y="6115492"/>
            <a:ext cx="6159831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0" i="0" u="none" strike="noStrike" cap="none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https://twitter.com/southpoleglobal/status/1270332236999647233/photo/1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/>
          <p:nvPr/>
        </p:nvSpPr>
        <p:spPr>
          <a:xfrm>
            <a:off x="0" y="524702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How?</a:t>
            </a:r>
            <a:endParaRPr sz="44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" name="Google Shape;129;p6"/>
          <p:cNvSpPr txBox="1"/>
          <p:nvPr/>
        </p:nvSpPr>
        <p:spPr>
          <a:xfrm>
            <a:off x="456600" y="1474415"/>
            <a:ext cx="8366100" cy="1909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90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Centre on carbon capture in trees: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Provide a scenario – ACT (Avoid Climate Trauma)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Explore climate change and carbon in general</a:t>
            </a:r>
            <a:endParaRPr dirty="0"/>
          </a:p>
          <a:p>
            <a:pPr marL="342900" marR="0" lvl="3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Calculate carbon from given data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Understand Green weight ~ Dry weight ~ Carbon relationship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Examine and apply formula for carbon calculation in code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Apply trigonometry to capture tree height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Capture and record data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Manually calculate carbon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Test and refine in code</a:t>
            </a:r>
            <a:endParaRPr dirty="0"/>
          </a:p>
          <a:p>
            <a:pPr marL="342900" marR="0" lvl="4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Char char="•"/>
            </a:pPr>
            <a:r>
              <a:rPr lang="en-GB" sz="2100" b="0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Consider the place of science and computer scientists in doing good</a:t>
            </a:r>
            <a:endParaRPr dirty="0"/>
          </a:p>
          <a:p>
            <a:pPr marL="342900" marR="0" lvl="4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42900" marR="0" lvl="4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42900" marR="0" lvl="3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538F"/>
              </a:buClr>
              <a:buSzPts val="2100"/>
              <a:buFont typeface="Roboto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1905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0" name="Google Shape;130;p6"/>
          <p:cNvGrpSpPr/>
          <p:nvPr/>
        </p:nvGrpSpPr>
        <p:grpSpPr>
          <a:xfrm>
            <a:off x="1878677" y="5289136"/>
            <a:ext cx="5062854" cy="1396257"/>
            <a:chOff x="2174590" y="5276807"/>
            <a:chExt cx="5062854" cy="1396257"/>
          </a:xfrm>
        </p:grpSpPr>
        <p:pic>
          <p:nvPicPr>
            <p:cNvPr id="131" name="Google Shape;131;p6" descr="download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74590" y="5276807"/>
              <a:ext cx="2061148" cy="1371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6" descr="calulator-hand-760.jpg"/>
            <p:cNvPicPr preferRelativeResize="0"/>
            <p:nvPr/>
          </p:nvPicPr>
          <p:blipFill rotWithShape="1">
            <a:blip r:embed="rId4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53740" y="5294385"/>
              <a:ext cx="1627518" cy="13786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6" descr="main-qimg-85b07dd388262cc2ac08365aa05680df-lq.jp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893588" y="5289140"/>
              <a:ext cx="1343856" cy="134385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7"/>
          <p:cNvGrpSpPr/>
          <p:nvPr/>
        </p:nvGrpSpPr>
        <p:grpSpPr>
          <a:xfrm>
            <a:off x="530900" y="693981"/>
            <a:ext cx="7992924" cy="5891628"/>
            <a:chOff x="229755" y="680887"/>
            <a:chExt cx="7992924" cy="5891628"/>
          </a:xfrm>
        </p:grpSpPr>
        <p:pic>
          <p:nvPicPr>
            <p:cNvPr id="139" name="Google Shape;139;p7" descr="Screen Shot 2023-11-29 at 17.29.02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33865" y="3692515"/>
              <a:ext cx="3888814" cy="288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7" descr="Screen Shot 2023-11-29 at 17.29.48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29755" y="680887"/>
              <a:ext cx="3887555" cy="288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141;p7" descr="Screen Shot 2023-11-29 at 17.30.36.p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346959" y="684679"/>
              <a:ext cx="3852114" cy="288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7" descr="Screen Shot 2023-11-29 at 17.31.58.p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61866" y="3669451"/>
              <a:ext cx="3851566" cy="2880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8" descr="Screen Shot 2023-11-29 at 17.29.48.png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568" y="615420"/>
            <a:ext cx="6984628" cy="1433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8" descr="Screen Shot 2023-11-29 at 17.30.36.png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304" y="2081949"/>
            <a:ext cx="7005300" cy="150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8" descr="Screen Shot 2023-11-29 at 17.31.58.png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21" y="3627049"/>
            <a:ext cx="7037716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8" descr="Screen Shot 2023-11-29 at 17.29.02.png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18" y="5145956"/>
            <a:ext cx="7109637" cy="14350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8"/>
          <p:cNvGrpSpPr/>
          <p:nvPr/>
        </p:nvGrpSpPr>
        <p:grpSpPr>
          <a:xfrm>
            <a:off x="196400" y="1335592"/>
            <a:ext cx="536823" cy="4059150"/>
            <a:chOff x="196400" y="1335592"/>
            <a:chExt cx="536823" cy="4059150"/>
          </a:xfrm>
        </p:grpSpPr>
        <p:sp>
          <p:nvSpPr>
            <p:cNvPr id="152" name="Google Shape;152;p8"/>
            <p:cNvSpPr/>
            <p:nvPr/>
          </p:nvSpPr>
          <p:spPr>
            <a:xfrm>
              <a:off x="261865" y="1335592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8"/>
            <p:cNvSpPr/>
            <p:nvPr/>
          </p:nvSpPr>
          <p:spPr>
            <a:xfrm>
              <a:off x="204773" y="2980711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8"/>
            <p:cNvSpPr/>
            <p:nvPr/>
          </p:nvSpPr>
          <p:spPr>
            <a:xfrm>
              <a:off x="196400" y="4451971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" name="Google Shape;155;p8"/>
          <p:cNvSpPr/>
          <p:nvPr/>
        </p:nvSpPr>
        <p:spPr>
          <a:xfrm rot="-5400000">
            <a:off x="7260934" y="5140207"/>
            <a:ext cx="516478" cy="18781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6" name="Google Shape;156;p8"/>
          <p:cNvGrpSpPr/>
          <p:nvPr/>
        </p:nvGrpSpPr>
        <p:grpSpPr>
          <a:xfrm>
            <a:off x="6620469" y="1343957"/>
            <a:ext cx="536823" cy="4059150"/>
            <a:chOff x="6620469" y="1343957"/>
            <a:chExt cx="536823" cy="4059150"/>
          </a:xfrm>
        </p:grpSpPr>
        <p:sp>
          <p:nvSpPr>
            <p:cNvPr id="157" name="Google Shape;157;p8"/>
            <p:cNvSpPr/>
            <p:nvPr/>
          </p:nvSpPr>
          <p:spPr>
            <a:xfrm>
              <a:off x="6685934" y="1343957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8"/>
            <p:cNvSpPr/>
            <p:nvPr/>
          </p:nvSpPr>
          <p:spPr>
            <a:xfrm>
              <a:off x="6628842" y="2989076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8"/>
            <p:cNvSpPr/>
            <p:nvPr/>
          </p:nvSpPr>
          <p:spPr>
            <a:xfrm>
              <a:off x="6620469" y="4460336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" name="Google Shape;160;p8"/>
          <p:cNvGrpSpPr/>
          <p:nvPr/>
        </p:nvGrpSpPr>
        <p:grpSpPr>
          <a:xfrm>
            <a:off x="2233139" y="1396347"/>
            <a:ext cx="973677" cy="4987706"/>
            <a:chOff x="2233140" y="1396348"/>
            <a:chExt cx="973677" cy="4987706"/>
          </a:xfrm>
        </p:grpSpPr>
        <p:grpSp>
          <p:nvGrpSpPr>
            <p:cNvPr id="161" name="Google Shape;161;p8"/>
            <p:cNvGrpSpPr/>
            <p:nvPr/>
          </p:nvGrpSpPr>
          <p:grpSpPr>
            <a:xfrm>
              <a:off x="2242575" y="1396348"/>
              <a:ext cx="964241" cy="3525902"/>
              <a:chOff x="2242576" y="1396348"/>
              <a:chExt cx="964241" cy="3525902"/>
            </a:xfrm>
          </p:grpSpPr>
          <p:sp>
            <p:nvSpPr>
              <p:cNvPr id="162" name="Google Shape;162;p8"/>
              <p:cNvSpPr/>
              <p:nvPr/>
            </p:nvSpPr>
            <p:spPr>
              <a:xfrm rot="-5400000">
                <a:off x="2496093" y="1160641"/>
                <a:ext cx="471358" cy="942771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chemeClr val="accent2"/>
              </a:solidFill>
              <a:ln w="9525" cap="flat" cmpd="sng">
                <a:solidFill>
                  <a:srgbClr val="3E6EC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3" name="Google Shape;163;p8"/>
              <p:cNvSpPr/>
              <p:nvPr/>
            </p:nvSpPr>
            <p:spPr>
              <a:xfrm rot="-5400000">
                <a:off x="2478282" y="2766479"/>
                <a:ext cx="471358" cy="942771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chemeClr val="accent2"/>
              </a:solidFill>
              <a:ln w="9525" cap="flat" cmpd="sng">
                <a:solidFill>
                  <a:srgbClr val="3E6EC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8"/>
              <p:cNvSpPr/>
              <p:nvPr/>
            </p:nvSpPr>
            <p:spPr>
              <a:xfrm rot="-5400000">
                <a:off x="2499752" y="4215185"/>
                <a:ext cx="471358" cy="942771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chemeClr val="accent2"/>
              </a:solidFill>
              <a:ln w="9525" cap="flat" cmpd="sng">
                <a:solidFill>
                  <a:srgbClr val="3E6EC2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5" name="Google Shape;165;p8"/>
            <p:cNvSpPr/>
            <p:nvPr/>
          </p:nvSpPr>
          <p:spPr>
            <a:xfrm rot="-5400000">
              <a:off x="2468846" y="5676989"/>
              <a:ext cx="471358" cy="942771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9525" cap="flat" cmpd="sng">
              <a:solidFill>
                <a:srgbClr val="3E6EC2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8;p6">
            <a:extLst>
              <a:ext uri="{FF2B5EF4-FFF2-40B4-BE49-F238E27FC236}">
                <a16:creationId xmlns:a16="http://schemas.microsoft.com/office/drawing/2014/main" id="{C97DB0CF-CC32-AABB-DA26-3400EA95E5FC}"/>
              </a:ext>
            </a:extLst>
          </p:cNvPr>
          <p:cNvSpPr txBox="1"/>
          <p:nvPr/>
        </p:nvSpPr>
        <p:spPr>
          <a:xfrm>
            <a:off x="0" y="524702"/>
            <a:ext cx="86874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i="0" u="none" strike="noStrike" cap="none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What?</a:t>
            </a:r>
            <a:endParaRPr sz="44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9C8293-F3A9-F0E6-94E8-502CB3F900C3}"/>
              </a:ext>
            </a:extLst>
          </p:cNvPr>
          <p:cNvGrpSpPr/>
          <p:nvPr/>
        </p:nvGrpSpPr>
        <p:grpSpPr>
          <a:xfrm>
            <a:off x="3078595" y="1738303"/>
            <a:ext cx="5397500" cy="3175000"/>
            <a:chOff x="0" y="0"/>
            <a:chExt cx="5397500" cy="3175000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8C603B7-1B02-F844-6891-1F1F3FC36102}"/>
                </a:ext>
              </a:extLst>
            </p:cNvPr>
            <p:cNvSpPr/>
            <p:nvPr/>
          </p:nvSpPr>
          <p:spPr>
            <a:xfrm>
              <a:off x="0" y="0"/>
              <a:ext cx="2235200" cy="12827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1100" b="1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DEFINITION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C9BEA81A-7EE3-12F9-197A-369B58EEAE0C}"/>
                </a:ext>
              </a:extLst>
            </p:cNvPr>
            <p:cNvSpPr/>
            <p:nvPr/>
          </p:nvSpPr>
          <p:spPr>
            <a:xfrm>
              <a:off x="3162300" y="0"/>
              <a:ext cx="2235200" cy="12827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1100" b="1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IMPACT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F0FFD1A6-6B3F-7AFC-B0A3-F5BB8091CB41}"/>
                </a:ext>
              </a:extLst>
            </p:cNvPr>
            <p:cNvSpPr/>
            <p:nvPr/>
          </p:nvSpPr>
          <p:spPr>
            <a:xfrm>
              <a:off x="0" y="1892300"/>
              <a:ext cx="2235200" cy="12827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1100" b="1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USE IN A SENTENCE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8868F085-3B35-F5DE-A581-30D043758110}"/>
                </a:ext>
              </a:extLst>
            </p:cNvPr>
            <p:cNvSpPr/>
            <p:nvPr/>
          </p:nvSpPr>
          <p:spPr>
            <a:xfrm>
              <a:off x="3162300" y="1892300"/>
              <a:ext cx="2235200" cy="1282700"/>
            </a:xfrm>
            <a:prstGeom prst="roundRect">
              <a:avLst/>
            </a:prstGeom>
            <a:noFill/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1100" b="1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PROPOSE A SOLUTION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43B0356-EEE7-4D11-CA8F-A40ABE165D8A}"/>
                </a:ext>
              </a:extLst>
            </p:cNvPr>
            <p:cNvSpPr/>
            <p:nvPr/>
          </p:nvSpPr>
          <p:spPr>
            <a:xfrm>
              <a:off x="1643611" y="371583"/>
              <a:ext cx="1993900" cy="18796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3600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CO</a:t>
              </a:r>
              <a:r>
                <a:rPr lang="en-GB" sz="3600" baseline="-25000">
                  <a:solidFill>
                    <a:srgbClr val="4472C4"/>
                  </a:solidFill>
                  <a:effectLst/>
                  <a:ea typeface="Calibri" panose="020F0502020204030204" pitchFamily="34" charset="0"/>
                  <a:cs typeface="Times New Roman (Body CS)"/>
                </a:rPr>
                <a:t>2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Google Shape;156;p18">
            <a:extLst>
              <a:ext uri="{FF2B5EF4-FFF2-40B4-BE49-F238E27FC236}">
                <a16:creationId xmlns:a16="http://schemas.microsoft.com/office/drawing/2014/main" id="{4ED255B5-4F0E-0FDC-33F9-E57EE3C26743}"/>
              </a:ext>
            </a:extLst>
          </p:cNvPr>
          <p:cNvSpPr txBox="1"/>
          <p:nvPr/>
        </p:nvSpPr>
        <p:spPr>
          <a:xfrm>
            <a:off x="4196195" y="563713"/>
            <a:ext cx="2757863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EDC"/>
              </a:buClr>
              <a:buSzPts val="4400"/>
              <a:buFont typeface="Arial"/>
              <a:buNone/>
            </a:pPr>
            <a:r>
              <a:rPr lang="en-GB" sz="4400" b="1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Word Map</a:t>
            </a:r>
            <a:endParaRPr sz="4400" b="1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157;p18">
            <a:extLst>
              <a:ext uri="{FF2B5EF4-FFF2-40B4-BE49-F238E27FC236}">
                <a16:creationId xmlns:a16="http://schemas.microsoft.com/office/drawing/2014/main" id="{B0A1A854-DC70-778E-5341-B7E5FE490A2E}"/>
              </a:ext>
            </a:extLst>
          </p:cNvPr>
          <p:cNvSpPr txBox="1"/>
          <p:nvPr/>
        </p:nvSpPr>
        <p:spPr>
          <a:xfrm>
            <a:off x="160650" y="5164076"/>
            <a:ext cx="8366100" cy="1169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  <a:cs typeface="Roboto"/>
                <a:sym typeface="Roboto"/>
              </a:rPr>
              <a:t>In groups, create a word map which:</a:t>
            </a:r>
          </a:p>
          <a:p>
            <a:r>
              <a:rPr lang="en-GB" sz="2100" dirty="0">
                <a:solidFill>
                  <a:srgbClr val="31538F"/>
                </a:solidFill>
                <a:latin typeface="Roboto"/>
                <a:ea typeface="Roboto"/>
              </a:rPr>
              <a:t>	Isolates the key words and phrases used when there are 	discussions of climate change and carbon issues.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None/>
            </a:pPr>
            <a:endParaRPr sz="2100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i="0" u="none" strike="noStrike" cap="none" dirty="0">
              <a:solidFill>
                <a:srgbClr val="31538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98D470-B4DB-E527-7718-90BBBE6DBD62}"/>
              </a:ext>
            </a:extLst>
          </p:cNvPr>
          <p:cNvSpPr/>
          <p:nvPr/>
        </p:nvSpPr>
        <p:spPr>
          <a:xfrm>
            <a:off x="189786" y="1525274"/>
            <a:ext cx="1272208" cy="116922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1</a:t>
            </a:r>
          </a:p>
        </p:txBody>
      </p:sp>
    </p:spTree>
    <p:extLst>
      <p:ext uri="{BB962C8B-B14F-4D97-AF65-F5344CB8AC3E}">
        <p14:creationId xmlns:p14="http://schemas.microsoft.com/office/powerpoint/2010/main" val="1019869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Microsoft Office PowerPoint</Application>
  <PresentationFormat>On-screen Show (4:3)</PresentationFormat>
  <Paragraphs>238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Roboto</vt:lpstr>
      <vt:lpstr>Arial</vt:lpstr>
      <vt:lpstr>Calibri</vt:lpstr>
      <vt:lpstr>Arial Rounded</vt:lpstr>
      <vt:lpstr>Office Theme</vt:lpstr>
      <vt:lpstr>Big Picture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Calculating carbon Pt1</vt:lpstr>
      <vt:lpstr>Calculating carbon Pt2</vt:lpstr>
      <vt:lpstr>Using a formula</vt:lpstr>
      <vt:lpstr>Coding a formula</vt:lpstr>
      <vt:lpstr>Figure it Out V1</vt:lpstr>
      <vt:lpstr>Figure it Out V2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Picture</dc:title>
  <dc:creator>Nick Eagles</dc:creator>
  <cp:lastModifiedBy>Nick Eagles</cp:lastModifiedBy>
  <cp:revision>4</cp:revision>
  <dcterms:modified xsi:type="dcterms:W3CDTF">2024-06-26T14:47:50Z</dcterms:modified>
</cp:coreProperties>
</file>