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2" r:id="rId1"/>
  </p:sldMasterIdLst>
  <p:notesMasterIdLst>
    <p:notesMasterId r:id="rId5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Lst>
  <p:sldSz cx="9144000" cy="5143500" type="screen16x9"/>
  <p:notesSz cx="6858000" cy="9144000"/>
  <p:embeddedFontLst>
    <p:embeddedFont>
      <p:font typeface="Roboto" panose="02000000000000000000" pitchFamily="2" charset="0"/>
      <p:regular r:id="rId51"/>
      <p:bold r:id="rId52"/>
      <p:italic r:id="rId53"/>
      <p:boldItalic r:id="rId54"/>
    </p:embeddedFont>
    <p:embeddedFont>
      <p:font typeface="Roboto Medium" panose="02000000000000000000" pitchFamily="2" charset="0"/>
      <p:regular r:id="rId55"/>
      <p:bold r:id="rId56"/>
      <p:italic r:id="rId57"/>
      <p:boldItalic r:id="rId5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2E75E74-DDB6-47B2-851D-2F6B3DF69852}">
  <a:tblStyle styleId="{72E75E74-DDB6-47B2-851D-2F6B3DF69852}"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0913865F-30A7-4F16-A844-A615905B6B9B}" styleName="Table_1">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E6F3A6E4-46F3-48CF-8D6D-545BEC4DF190}" styleName="Table_2">
    <a:wholeTbl>
      <a:tcTxStyle b="off" i="off">
        <a:font>
          <a:latin typeface="Arial"/>
          <a:ea typeface="Arial"/>
          <a:cs typeface="Arial"/>
        </a:font>
        <a:srgbClr val="000000"/>
      </a:tcTxStyle>
      <a:tcStyle>
        <a:tcBdr>
          <a:left>
            <a:ln w="12700" cap="flat" cmpd="sng">
              <a:solidFill>
                <a:srgbClr val="000000"/>
              </a:solidFill>
              <a:prstDash val="solid"/>
              <a:round/>
              <a:headEnd type="none" w="sm" len="sm"/>
              <a:tailEnd type="none" w="sm" len="sm"/>
            </a:ln>
          </a:left>
          <a:right>
            <a:ln w="12700" cap="flat" cmpd="sng">
              <a:solidFill>
                <a:srgbClr val="000000"/>
              </a:solidFill>
              <a:prstDash val="solid"/>
              <a:round/>
              <a:headEnd type="none" w="sm" len="sm"/>
              <a:tailEnd type="none" w="sm" len="sm"/>
            </a:ln>
          </a:right>
          <a:top>
            <a:ln w="12700" cap="flat" cmpd="sng">
              <a:solidFill>
                <a:srgbClr val="000000"/>
              </a:solidFill>
              <a:prstDash val="solid"/>
              <a:round/>
              <a:headEnd type="none" w="sm" len="sm"/>
              <a:tailEnd type="none" w="sm" len="sm"/>
            </a:ln>
          </a:top>
          <a:bottom>
            <a:ln w="12700" cap="flat" cmpd="sng">
              <a:solidFill>
                <a:srgbClr val="000000"/>
              </a:solidFill>
              <a:prstDash val="solid"/>
              <a:round/>
              <a:headEnd type="none" w="sm" len="sm"/>
              <a:tailEnd type="none" w="sm" len="sm"/>
            </a:ln>
          </a:bottom>
          <a:insideH>
            <a:ln w="12700" cap="flat" cmpd="sng">
              <a:solidFill>
                <a:srgbClr val="000000"/>
              </a:solidFill>
              <a:prstDash val="solid"/>
              <a:round/>
              <a:headEnd type="none" w="sm" len="sm"/>
              <a:tailEnd type="none" w="sm" len="sm"/>
            </a:ln>
          </a:insideH>
          <a:insideV>
            <a:ln w="12700" cap="flat" cmpd="sng">
              <a:solidFill>
                <a:srgbClr val="000000"/>
              </a:solidFill>
              <a:prstDash val="solid"/>
              <a:round/>
              <a:headEnd type="none" w="sm" len="sm"/>
              <a:tailEnd type="none" w="sm" len="sm"/>
            </a:ln>
          </a:insideV>
        </a:tcBdr>
        <a:fill>
          <a:solidFill>
            <a:srgbClr val="FFFFFF">
              <a:alpha val="0"/>
            </a:srgbClr>
          </a:solidFill>
        </a:fill>
      </a:tcStyle>
    </a:wholeTbl>
    <a:band1H>
      <a:tcTxStyle b="off" i="off"/>
      <a:tcStyle>
        <a:tcBdr/>
      </a:tcStyle>
    </a:band1H>
    <a:band2H>
      <a:tcTxStyle b="off" i="off"/>
      <a:tcStyle>
        <a:tcBdr/>
        <a:fill>
          <a:solidFill>
            <a:srgbClr val="FFFFFF"/>
          </a:solidFill>
        </a:fill>
      </a:tcStyle>
    </a:band2H>
    <a:band1V>
      <a:tcTxStyle b="off" i="off"/>
      <a:tcStyle>
        <a:tcBdr/>
      </a:tcStyle>
    </a:band1V>
    <a:band2V>
      <a:tcTxStyle b="off" i="off"/>
      <a:tcStyle>
        <a:tcBdr/>
      </a:tcStyle>
    </a:band2V>
    <a:lastCol>
      <a:tcTxStyle b="off" i="off"/>
      <a:tcStyle>
        <a:tcBdr/>
      </a:tcStyle>
    </a:lastCol>
    <a:firstCol>
      <a:tcTxStyle b="off" i="off">
        <a:font>
          <a:latin typeface="Arial"/>
          <a:ea typeface="Arial"/>
          <a:cs typeface="Arial"/>
        </a:font>
        <a:srgbClr val="000000"/>
      </a:tcTxStyle>
      <a:tcStyle>
        <a:tcBdr>
          <a:left>
            <a:ln w="12700" cap="flat" cmpd="sng">
              <a:solidFill>
                <a:srgbClr val="000000"/>
              </a:solidFill>
              <a:prstDash val="solid"/>
              <a:round/>
              <a:headEnd type="none" w="sm" len="sm"/>
              <a:tailEnd type="none" w="sm" len="sm"/>
            </a:ln>
          </a:left>
          <a:right>
            <a:ln w="12700" cap="flat" cmpd="sng">
              <a:solidFill>
                <a:srgbClr val="000000"/>
              </a:solidFill>
              <a:prstDash val="solid"/>
              <a:round/>
              <a:headEnd type="none" w="sm" len="sm"/>
              <a:tailEnd type="none" w="sm" len="sm"/>
            </a:ln>
          </a:right>
          <a:top>
            <a:ln w="12700" cap="flat" cmpd="sng">
              <a:solidFill>
                <a:srgbClr val="000000"/>
              </a:solidFill>
              <a:prstDash val="solid"/>
              <a:round/>
              <a:headEnd type="none" w="sm" len="sm"/>
              <a:tailEnd type="none" w="sm" len="sm"/>
            </a:ln>
          </a:top>
          <a:bottom>
            <a:ln w="12700" cap="flat" cmpd="sng">
              <a:solidFill>
                <a:srgbClr val="000000"/>
              </a:solidFill>
              <a:prstDash val="solid"/>
              <a:round/>
              <a:headEnd type="none" w="sm" len="sm"/>
              <a:tailEnd type="none" w="sm" len="sm"/>
            </a:ln>
          </a:bottom>
          <a:insideH>
            <a:ln w="12700" cap="flat" cmpd="sng">
              <a:solidFill>
                <a:srgbClr val="000000"/>
              </a:solidFill>
              <a:prstDash val="solid"/>
              <a:round/>
              <a:headEnd type="none" w="sm" len="sm"/>
              <a:tailEnd type="none" w="sm" len="sm"/>
            </a:ln>
          </a:insideH>
          <a:insideV>
            <a:ln w="12700" cap="flat" cmpd="sng">
              <a:solidFill>
                <a:srgbClr val="000000"/>
              </a:solidFill>
              <a:prstDash val="solid"/>
              <a:round/>
              <a:headEnd type="none" w="sm" len="sm"/>
              <a:tailEnd type="none" w="sm" len="sm"/>
            </a:ln>
          </a:insideV>
        </a:tcBdr>
        <a:fill>
          <a:solidFill>
            <a:srgbClr val="FFFFFF">
              <a:alpha val="0"/>
            </a:srgbClr>
          </a:solidFill>
        </a:fill>
      </a:tcStyle>
    </a:firstCol>
    <a:lastRow>
      <a:tcTxStyle b="off" i="off">
        <a:font>
          <a:latin typeface="Arial"/>
          <a:ea typeface="Arial"/>
          <a:cs typeface="Arial"/>
        </a:font>
        <a:srgbClr val="000000"/>
      </a:tcTxStyle>
      <a:tcStyle>
        <a:tcBdr>
          <a:left>
            <a:ln w="12700" cap="flat" cmpd="sng">
              <a:solidFill>
                <a:srgbClr val="000000"/>
              </a:solidFill>
              <a:prstDash val="solid"/>
              <a:round/>
              <a:headEnd type="none" w="sm" len="sm"/>
              <a:tailEnd type="none" w="sm" len="sm"/>
            </a:ln>
          </a:left>
          <a:right>
            <a:ln w="12700" cap="flat" cmpd="sng">
              <a:solidFill>
                <a:srgbClr val="000000"/>
              </a:solidFill>
              <a:prstDash val="solid"/>
              <a:round/>
              <a:headEnd type="none" w="sm" len="sm"/>
              <a:tailEnd type="none" w="sm" len="sm"/>
            </a:ln>
          </a:right>
          <a:top>
            <a:ln w="12700" cap="flat" cmpd="sng">
              <a:solidFill>
                <a:srgbClr val="000000"/>
              </a:solidFill>
              <a:prstDash val="solid"/>
              <a:round/>
              <a:headEnd type="none" w="sm" len="sm"/>
              <a:tailEnd type="none" w="sm" len="sm"/>
            </a:ln>
          </a:top>
          <a:bottom>
            <a:ln w="12700" cap="flat" cmpd="sng">
              <a:solidFill>
                <a:srgbClr val="000000"/>
              </a:solidFill>
              <a:prstDash val="solid"/>
              <a:round/>
              <a:headEnd type="none" w="sm" len="sm"/>
              <a:tailEnd type="none" w="sm" len="sm"/>
            </a:ln>
          </a:bottom>
          <a:insideH>
            <a:ln w="12700" cap="flat" cmpd="sng">
              <a:solidFill>
                <a:srgbClr val="000000"/>
              </a:solidFill>
              <a:prstDash val="solid"/>
              <a:round/>
              <a:headEnd type="none" w="sm" len="sm"/>
              <a:tailEnd type="none" w="sm" len="sm"/>
            </a:ln>
          </a:insideH>
          <a:insideV>
            <a:ln w="12700" cap="flat" cmpd="sng">
              <a:solidFill>
                <a:srgbClr val="000000"/>
              </a:solidFill>
              <a:prstDash val="solid"/>
              <a:round/>
              <a:headEnd type="none" w="sm" len="sm"/>
              <a:tailEnd type="none" w="sm" len="sm"/>
            </a:ln>
          </a:insideV>
        </a:tcBdr>
        <a:fill>
          <a:solidFill>
            <a:srgbClr val="FFFFFF">
              <a:alpha val="0"/>
            </a:srgbClr>
          </a:solidFill>
        </a:fill>
      </a:tcStyle>
    </a:lastRow>
    <a:seCell>
      <a:tcTxStyle b="off" i="off"/>
      <a:tcStyle>
        <a:tcBdr/>
      </a:tcStyle>
    </a:seCell>
    <a:swCell>
      <a:tcTxStyle b="off" i="off"/>
      <a:tcStyle>
        <a:tcBdr/>
      </a:tcStyle>
    </a:swCell>
    <a:firstRow>
      <a:tcTxStyle b="off" i="off">
        <a:font>
          <a:latin typeface="Arial"/>
          <a:ea typeface="Arial"/>
          <a:cs typeface="Arial"/>
        </a:font>
        <a:srgbClr val="000000"/>
      </a:tcTxStyle>
      <a:tcStyle>
        <a:tcBdr>
          <a:left>
            <a:ln w="12700" cap="flat" cmpd="sng">
              <a:solidFill>
                <a:srgbClr val="000000"/>
              </a:solidFill>
              <a:prstDash val="solid"/>
              <a:round/>
              <a:headEnd type="none" w="sm" len="sm"/>
              <a:tailEnd type="none" w="sm" len="sm"/>
            </a:ln>
          </a:left>
          <a:right>
            <a:ln w="12700" cap="flat" cmpd="sng">
              <a:solidFill>
                <a:srgbClr val="000000"/>
              </a:solidFill>
              <a:prstDash val="solid"/>
              <a:round/>
              <a:headEnd type="none" w="sm" len="sm"/>
              <a:tailEnd type="none" w="sm" len="sm"/>
            </a:ln>
          </a:right>
          <a:top>
            <a:ln w="12700" cap="flat" cmpd="sng">
              <a:solidFill>
                <a:srgbClr val="000000"/>
              </a:solidFill>
              <a:prstDash val="solid"/>
              <a:round/>
              <a:headEnd type="none" w="sm" len="sm"/>
              <a:tailEnd type="none" w="sm" len="sm"/>
            </a:ln>
          </a:top>
          <a:bottom>
            <a:ln w="12700" cap="flat" cmpd="sng">
              <a:solidFill>
                <a:srgbClr val="000000"/>
              </a:solidFill>
              <a:prstDash val="solid"/>
              <a:round/>
              <a:headEnd type="none" w="sm" len="sm"/>
              <a:tailEnd type="none" w="sm" len="sm"/>
            </a:ln>
          </a:bottom>
          <a:insideH>
            <a:ln w="12700" cap="flat" cmpd="sng">
              <a:solidFill>
                <a:srgbClr val="000000"/>
              </a:solidFill>
              <a:prstDash val="solid"/>
              <a:round/>
              <a:headEnd type="none" w="sm" len="sm"/>
              <a:tailEnd type="none" w="sm" len="sm"/>
            </a:ln>
          </a:insideH>
          <a:insideV>
            <a:ln w="12700" cap="flat" cmpd="sng">
              <a:solidFill>
                <a:srgbClr val="000000"/>
              </a:solidFill>
              <a:prstDash val="solid"/>
              <a:round/>
              <a:headEnd type="none" w="sm" len="sm"/>
              <a:tailEnd type="none" w="sm" len="sm"/>
            </a:ln>
          </a:insideV>
        </a:tcBdr>
        <a:fill>
          <a:solidFill>
            <a:srgbClr val="FFFFFF">
              <a:alpha val="0"/>
            </a:srgbClr>
          </a:solidFill>
        </a:fill>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13" d="100"/>
          <a:sy n="113" d="100"/>
        </p:scale>
        <p:origin x="165" y="54"/>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font" Target="fonts/font5.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3.fntdata"/><Relationship Id="rId58" Type="http://schemas.openxmlformats.org/officeDocument/2006/relationships/font" Target="fonts/font8.fntdata"/><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6.fntdata"/><Relationship Id="rId8" Type="http://schemas.openxmlformats.org/officeDocument/2006/relationships/slide" Target="slides/slide7.xml"/><Relationship Id="rId51" Type="http://schemas.openxmlformats.org/officeDocument/2006/relationships/font" Target="fonts/font1.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4.fntdata"/><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7.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2.fntdata"/><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9"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gov.uk/government/publications/research-review-series-computing/research-review-series-computing#fn:125"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textbooks.cs.ksu.edu/tlcs/4-designing-cs-lessons/06-the-block-model/index.html#fn:1"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www.researchgate.net/publication/335527816_Unplugged_Computing_and_Semantic_Waves_Analysing_Crazy_Characters"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s://www.raspberrypi.org/app/uploads/2022/08/Teaching_Programming_with_PRIMM-1.pdf" TargetMode="External"/><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3" Type="http://schemas.openxmlformats.org/officeDocument/2006/relationships/hyperlink" Target="https://textbooks.cs.ksu.edu/tlcs/3-teaching-cs/06-tipp-and-see/#fn:1" TargetMode="External"/><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g9297d9c992_4_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 name="Google Shape;77;g9297d9c992_4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g2b641718784_0_4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8" name="Google Shape;208;g2b641718784_0_4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a:t>Semantic waves really helps to teach abstract concepts </a:t>
            </a:r>
            <a:endParaRPr/>
          </a:p>
          <a:p>
            <a:pPr marL="0" lvl="0" indent="0" algn="l" rtl="0">
              <a:lnSpc>
                <a:spcPct val="100000"/>
              </a:lnSpc>
              <a:spcBef>
                <a:spcPts val="0"/>
              </a:spcBef>
              <a:spcAft>
                <a:spcPts val="0"/>
              </a:spcAft>
              <a:buSzPts val="1100"/>
              <a:buNone/>
            </a:pPr>
            <a:r>
              <a:rPr lang="en-GB"/>
              <a:t>Helps the learners to develop their understanding  vocabulary and how to apply</a:t>
            </a:r>
            <a:endParaRPr/>
          </a:p>
          <a:p>
            <a:pPr marL="0" lvl="0" indent="0" algn="l" rtl="0">
              <a:lnSpc>
                <a:spcPct val="100000"/>
              </a:lnSpc>
              <a:spcBef>
                <a:spcPts val="0"/>
              </a:spcBef>
              <a:spcAft>
                <a:spcPts val="0"/>
              </a:spcAft>
              <a:buSzPts val="1100"/>
              <a:buNone/>
            </a:pPr>
            <a:r>
              <a:rPr lang="en-GB"/>
              <a:t>Can be used to evaluate learning activity. </a:t>
            </a:r>
            <a:endParaRPr/>
          </a:p>
          <a:p>
            <a:pPr marL="0" lvl="0" indent="0" algn="l" rtl="0">
              <a:lnSpc>
                <a:spcPct val="100000"/>
              </a:lnSpc>
              <a:spcBef>
                <a:spcPts val="0"/>
              </a:spcBef>
              <a:spcAft>
                <a:spcPts val="0"/>
              </a:spcAft>
              <a:buSzPts val="1100"/>
              <a:buNone/>
            </a:pPr>
            <a:r>
              <a:rPr lang="en-GB"/>
              <a:t>At the bottom of the curve they are working with concepts that they have secure understanding of. However we can stay there we need to move back up the curve repacking as we go.</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g2dd74dea975_0_18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7" name="Google Shape;257;g2dd74dea975_0_1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This diagram shows the connections between algorithm, programming and coding.</a:t>
            </a:r>
            <a:endParaRPr/>
          </a:p>
          <a:p>
            <a:pPr marL="0" lvl="0" indent="0" algn="l" rtl="0">
              <a:spcBef>
                <a:spcPts val="0"/>
              </a:spcBef>
              <a:spcAft>
                <a:spcPts val="0"/>
              </a:spcAft>
              <a:buNone/>
            </a:pPr>
            <a:r>
              <a:rPr lang="en-GB"/>
              <a:t>Algorithms are developed from solving problems using computational thinking</a:t>
            </a:r>
            <a:endParaRPr/>
          </a:p>
          <a:p>
            <a:pPr marL="0" lvl="0" indent="0" algn="l" rtl="0">
              <a:spcBef>
                <a:spcPts val="0"/>
              </a:spcBef>
              <a:spcAft>
                <a:spcPts val="0"/>
              </a:spcAft>
              <a:buNone/>
            </a:pPr>
            <a:r>
              <a:rPr lang="en-GB"/>
              <a:t>Programming are developed from algorithm being written as code in a language that can be processed by a computer </a:t>
            </a:r>
            <a:endParaRPr/>
          </a:p>
          <a:p>
            <a:pPr marL="0" lvl="0" indent="0" algn="l" rtl="0">
              <a:spcBef>
                <a:spcPts val="0"/>
              </a:spcBef>
              <a:spcAft>
                <a:spcPts val="0"/>
              </a:spcAft>
              <a:buNone/>
            </a:pPr>
            <a:r>
              <a:rPr lang="en-GB"/>
              <a:t>Programming is the process of implementing algorithms as code and includes the design, development and testing of algorithms. </a:t>
            </a:r>
            <a:endParaRPr/>
          </a:p>
          <a:p>
            <a:pPr marL="0" lvl="0" indent="0" algn="l" rtl="0">
              <a:spcBef>
                <a:spcPts val="0"/>
              </a:spcBef>
              <a:spcAft>
                <a:spcPts val="0"/>
              </a:spcAft>
              <a:buNone/>
            </a:pPr>
            <a:r>
              <a:rPr lang="en-GB"/>
              <a:t>All of this is surrounded by the computational thinking. </a:t>
            </a:r>
            <a:endParaRPr/>
          </a:p>
          <a:p>
            <a:pPr marL="0" lvl="0" indent="0" algn="l" rtl="0">
              <a:spcBef>
                <a:spcPts val="0"/>
              </a:spcBef>
              <a:spcAft>
                <a:spcPts val="0"/>
              </a:spcAft>
              <a:buNone/>
            </a:pPr>
            <a:r>
              <a:rPr lang="en-GB"/>
              <a:t>Alternative conception - not all algorithms become programs.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g2e5f16cdcf2_0_0:notes"/>
          <p:cNvSpPr>
            <a:spLocks noGrp="1" noRot="1" noChangeAspect="1"/>
          </p:cNvSpPr>
          <p:nvPr>
            <p:ph type="sldImg" idx="2"/>
          </p:nvPr>
        </p:nvSpPr>
        <p:spPr>
          <a:xfrm>
            <a:off x="381309"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 name="Google Shape;270;g2e5f16cdcf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a:t>The creative learning spiral significantly related to</a:t>
            </a:r>
            <a:endParaRPr/>
          </a:p>
          <a:p>
            <a:pPr marL="0" lvl="0" indent="0" algn="l" rtl="0">
              <a:spcBef>
                <a:spcPts val="0"/>
              </a:spcBef>
              <a:spcAft>
                <a:spcPts val="0"/>
              </a:spcAft>
              <a:buClr>
                <a:schemeClr val="dk1"/>
              </a:buClr>
              <a:buSzPts val="1100"/>
              <a:buFont typeface="Arial"/>
              <a:buNone/>
            </a:pPr>
            <a:r>
              <a:rPr lang="en-GB"/>
              <a:t>the cognitive development theories of Piaget and the constructionist theories of Papert. In</a:t>
            </a:r>
            <a:endParaRPr/>
          </a:p>
          <a:p>
            <a:pPr marL="0" lvl="0" indent="0" algn="l" rtl="0">
              <a:spcBef>
                <a:spcPts val="0"/>
              </a:spcBef>
              <a:spcAft>
                <a:spcPts val="0"/>
              </a:spcAft>
              <a:buClr>
                <a:schemeClr val="dk1"/>
              </a:buClr>
              <a:buSzPts val="1100"/>
              <a:buFont typeface="Arial"/>
              <a:buNone/>
            </a:pPr>
            <a:r>
              <a:rPr lang="en-GB"/>
              <a:t>his “Creative Learning Spiral” there are five different stages: “Imagine”, “Create”, “Play”,</a:t>
            </a:r>
            <a:endParaRPr/>
          </a:p>
          <a:p>
            <a:pPr marL="0" lvl="0" indent="0" algn="l" rtl="0">
              <a:spcBef>
                <a:spcPts val="0"/>
              </a:spcBef>
              <a:spcAft>
                <a:spcPts val="0"/>
              </a:spcAft>
              <a:buClr>
                <a:schemeClr val="dk1"/>
              </a:buClr>
              <a:buSzPts val="1100"/>
              <a:buFont typeface="Arial"/>
              <a:buNone/>
            </a:pPr>
            <a:r>
              <a:rPr lang="en-GB"/>
              <a:t>“Share” and “Reflect”. It is defined as an infinite cycle that builds up at each iteration:</a:t>
            </a:r>
            <a:endParaRPr/>
          </a:p>
          <a:p>
            <a:pPr marL="0" lvl="0" indent="0" algn="l" rtl="0">
              <a:spcBef>
                <a:spcPts val="0"/>
              </a:spcBef>
              <a:spcAft>
                <a:spcPts val="0"/>
              </a:spcAft>
              <a:buNone/>
            </a:pPr>
            <a:endParaRPr/>
          </a:p>
          <a:p>
            <a:pPr marL="0" lvl="0" indent="0" algn="l" rtl="0">
              <a:spcBef>
                <a:spcPts val="0"/>
              </a:spcBef>
              <a:spcAft>
                <a:spcPts val="0"/>
              </a:spcAft>
              <a:buNone/>
            </a:pPr>
            <a:r>
              <a:rPr lang="en-GB"/>
              <a:t>Resnick</a:t>
            </a:r>
            <a:endParaRPr/>
          </a:p>
          <a:p>
            <a:pPr marL="0" lvl="0" indent="0" algn="l" rtl="0">
              <a:spcBef>
                <a:spcPts val="0"/>
              </a:spcBef>
              <a:spcAft>
                <a:spcPts val="0"/>
              </a:spcAft>
              <a:buNone/>
            </a:pPr>
            <a:r>
              <a:rPr lang="en-GB"/>
              <a:t>explains how creating “projects” is essential for the Creative Learning Spiral and highlights</a:t>
            </a:r>
            <a:endParaRPr/>
          </a:p>
          <a:p>
            <a:pPr marL="0" lvl="0" indent="0" algn="l" rtl="0">
              <a:spcBef>
                <a:spcPts val="0"/>
              </a:spcBef>
              <a:spcAft>
                <a:spcPts val="0"/>
              </a:spcAft>
              <a:buNone/>
            </a:pPr>
            <a:r>
              <a:rPr lang="en-GB"/>
              <a:t>some of the examples in the Scratch community where users create projects constantly that</a:t>
            </a:r>
            <a:endParaRPr/>
          </a:p>
          <a:p>
            <a:pPr marL="0" lvl="0" indent="0" algn="l" rtl="0">
              <a:spcBef>
                <a:spcPts val="0"/>
              </a:spcBef>
              <a:spcAft>
                <a:spcPts val="0"/>
              </a:spcAft>
              <a:buNone/>
            </a:pPr>
            <a:r>
              <a:rPr lang="en-GB"/>
              <a:t>help them develop their skills and creativity. As Piaget said: “Children learn best when they</a:t>
            </a:r>
            <a:endParaRPr/>
          </a:p>
          <a:p>
            <a:pPr marL="0" lvl="0" indent="0" algn="l" rtl="0">
              <a:spcBef>
                <a:spcPts val="0"/>
              </a:spcBef>
              <a:spcAft>
                <a:spcPts val="0"/>
              </a:spcAft>
              <a:buNone/>
            </a:pPr>
            <a:r>
              <a:rPr lang="en-GB"/>
              <a:t>are actively engaged in constructing something that has personal meaning to them”, that is</a:t>
            </a:r>
            <a:endParaRPr/>
          </a:p>
          <a:p>
            <a:pPr marL="0" lvl="0" indent="0" algn="l" rtl="0">
              <a:spcBef>
                <a:spcPts val="0"/>
              </a:spcBef>
              <a:spcAft>
                <a:spcPts val="0"/>
              </a:spcAft>
              <a:buNone/>
            </a:pPr>
            <a:r>
              <a:rPr lang="en-GB"/>
              <a:t>why “passion” is fundamental for the creative process. “Peers” refers to the collaboration and</a:t>
            </a:r>
            <a:endParaRPr/>
          </a:p>
          <a:p>
            <a:pPr marL="0" lvl="0" indent="0" algn="l" rtl="0">
              <a:spcBef>
                <a:spcPts val="0"/>
              </a:spcBef>
              <a:spcAft>
                <a:spcPts val="0"/>
              </a:spcAft>
              <a:buNone/>
            </a:pPr>
            <a:r>
              <a:rPr lang="en-GB"/>
              <a:t>sharing of projects with others. As Resnick states: “Creativity is a social process”. Finally, the</a:t>
            </a:r>
            <a:endParaRPr/>
          </a:p>
          <a:p>
            <a:pPr marL="0" lvl="0" indent="0" algn="l" rtl="0">
              <a:spcBef>
                <a:spcPts val="0"/>
              </a:spcBef>
              <a:spcAft>
                <a:spcPts val="0"/>
              </a:spcAft>
              <a:buNone/>
            </a:pPr>
            <a:r>
              <a:rPr lang="en-GB"/>
              <a:t>last core is “Play”. Playful experimentation is key in order to successfully thrive in the creative</a:t>
            </a:r>
            <a:endParaRPr/>
          </a:p>
          <a:p>
            <a:pPr marL="0" lvl="0" indent="0" algn="l" rtl="0">
              <a:spcBef>
                <a:spcPts val="0"/>
              </a:spcBef>
              <a:spcAft>
                <a:spcPts val="0"/>
              </a:spcAft>
              <a:buNone/>
            </a:pPr>
            <a:r>
              <a:rPr lang="en-GB"/>
              <a:t>process.</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g2b6847cfeab_0_174:notes"/>
          <p:cNvSpPr>
            <a:spLocks noGrp="1" noRot="1" noChangeAspect="1"/>
          </p:cNvSpPr>
          <p:nvPr>
            <p:ph type="sldImg" idx="2"/>
          </p:nvPr>
        </p:nvSpPr>
        <p:spPr>
          <a:xfrm>
            <a:off x="381309"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9" name="Google Shape;279;g2b6847cfeab_0_1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Check for understanding activity</a:t>
            </a:r>
            <a:endParaRPr/>
          </a:p>
          <a:p>
            <a:pPr marL="0" lvl="0" indent="0" algn="l" rtl="0">
              <a:spcBef>
                <a:spcPts val="0"/>
              </a:spcBef>
              <a:spcAft>
                <a:spcPts val="0"/>
              </a:spcAft>
              <a:buNone/>
            </a:pPr>
            <a:r>
              <a:rPr lang="en-GB"/>
              <a:t>What are each of these constructs of code? What concepts do the also cover</a:t>
            </a:r>
            <a:endParaRPr/>
          </a:p>
          <a:p>
            <a:pPr marL="0" lvl="0" indent="0" algn="l" rtl="0">
              <a:spcBef>
                <a:spcPts val="0"/>
              </a:spcBef>
              <a:spcAft>
                <a:spcPts val="0"/>
              </a:spcAft>
              <a:buNone/>
            </a:pPr>
            <a:r>
              <a:rPr lang="en-GB"/>
              <a:t> </a:t>
            </a:r>
            <a:endParaRPr/>
          </a:p>
          <a:p>
            <a:pPr marL="0" lvl="0" indent="0" algn="l" rtl="0">
              <a:spcBef>
                <a:spcPts val="0"/>
              </a:spcBef>
              <a:spcAft>
                <a:spcPts val="0"/>
              </a:spcAft>
              <a:buNone/>
            </a:pPr>
            <a:r>
              <a:rPr lang="en-GB"/>
              <a:t>A- Is sequence code - concept is sequences</a:t>
            </a:r>
            <a:endParaRPr/>
          </a:p>
          <a:p>
            <a:pPr marL="0" lvl="0" indent="0" algn="l" rtl="0">
              <a:spcBef>
                <a:spcPts val="0"/>
              </a:spcBef>
              <a:spcAft>
                <a:spcPts val="0"/>
              </a:spcAft>
              <a:buNone/>
            </a:pPr>
            <a:r>
              <a:rPr lang="en-GB"/>
              <a:t>B - is selection code - concept is branching decision (yes/no, true/false)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g2b6847cfeab_0_8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0" name="Google Shape;290;g2b6847cfeab_0_86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2b6847cfeab_0_876:notes"/>
          <p:cNvSpPr>
            <a:spLocks noGrp="1" noRot="1" noChangeAspect="1"/>
          </p:cNvSpPr>
          <p:nvPr>
            <p:ph type="sldImg" idx="2"/>
          </p:nvPr>
        </p:nvSpPr>
        <p:spPr>
          <a:xfrm>
            <a:off x="381309"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9" name="Google Shape;299;g2b6847cfeab_0_8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g2dd74dea975_0_94:notes"/>
          <p:cNvSpPr>
            <a:spLocks noGrp="1" noRot="1" noChangeAspect="1"/>
          </p:cNvSpPr>
          <p:nvPr>
            <p:ph type="sldImg" idx="2"/>
          </p:nvPr>
        </p:nvSpPr>
        <p:spPr>
          <a:xfrm>
            <a:off x="381309"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9" name="Google Shape;309;g2dd74dea975_0_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Computational thinking - concepts and approaches to help scaffold thinking like a computer scientist and solve problems. </a:t>
            </a:r>
            <a:endParaRPr/>
          </a:p>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g2b6847cfeab_0_882:notes"/>
          <p:cNvSpPr>
            <a:spLocks noGrp="1" noRot="1" noChangeAspect="1"/>
          </p:cNvSpPr>
          <p:nvPr>
            <p:ph type="sldImg" idx="2"/>
          </p:nvPr>
        </p:nvSpPr>
        <p:spPr>
          <a:xfrm>
            <a:off x="381309"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7" name="Google Shape;317;g2b6847cfeab_0_8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Cross curricular links to Maths </a:t>
            </a:r>
            <a:endParaRPr/>
          </a:p>
          <a:p>
            <a:pPr marL="0" lvl="0" indent="0" algn="l" rtl="0">
              <a:spcBef>
                <a:spcPts val="0"/>
              </a:spcBef>
              <a:spcAft>
                <a:spcPts val="0"/>
              </a:spcAft>
              <a:buNone/>
            </a:pPr>
            <a:r>
              <a:rPr lang="en-GB"/>
              <a:t>Retrival from existing schemas</a:t>
            </a:r>
            <a:endParaRPr/>
          </a:p>
          <a:p>
            <a:pPr marL="0" lvl="0" indent="0" algn="l" rtl="0">
              <a:spcBef>
                <a:spcPts val="0"/>
              </a:spcBef>
              <a:spcAft>
                <a:spcPts val="0"/>
              </a:spcAft>
              <a:buNone/>
            </a:pPr>
            <a:r>
              <a:rPr lang="en-GB"/>
              <a:t>Question could be what is the property of shape thinking about two dimensional shapes? This is retrieval from maths this can help the children to develop the algorithms</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g2b6847cfeab_0_887:notes"/>
          <p:cNvSpPr>
            <a:spLocks noGrp="1" noRot="1" noChangeAspect="1"/>
          </p:cNvSpPr>
          <p:nvPr>
            <p:ph type="sldImg" idx="2"/>
          </p:nvPr>
        </p:nvSpPr>
        <p:spPr>
          <a:xfrm>
            <a:off x="381309"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4" name="Google Shape;324;g2b6847cfeab_0_8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This is the implementation of the design for the algorithm that will be implemented as a code. You can see that it's deterministic and contains step-by-step instructions to complete the task. We also got the unplugged process of this algorithm tested by the children.</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g2b6847cfeab_0_900:notes"/>
          <p:cNvSpPr>
            <a:spLocks noGrp="1" noRot="1" noChangeAspect="1"/>
          </p:cNvSpPr>
          <p:nvPr>
            <p:ph type="sldImg" idx="2"/>
          </p:nvPr>
        </p:nvSpPr>
        <p:spPr>
          <a:xfrm>
            <a:off x="424421" y="1143366"/>
            <a:ext cx="6009000" cy="30867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3" name="Google Shape;333;g2b6847cfeab_0_900:notes"/>
          <p:cNvSpPr txBox="1">
            <a:spLocks noGrp="1"/>
          </p:cNvSpPr>
          <p:nvPr>
            <p:ph type="body" idx="1"/>
          </p:nvPr>
        </p:nvSpPr>
        <p:spPr>
          <a:xfrm>
            <a:off x="685801" y="4400550"/>
            <a:ext cx="5486400" cy="3600600"/>
          </a:xfrm>
          <a:prstGeom prst="rect">
            <a:avLst/>
          </a:prstGeom>
          <a:noFill/>
          <a:ln>
            <a:noFill/>
          </a:ln>
        </p:spPr>
        <p:txBody>
          <a:bodyPr spcFirstLastPara="1" wrap="square" lIns="95550" tIns="47775" rIns="95550" bIns="47775" anchor="t" anchorCtr="0">
            <a:noAutofit/>
          </a:bodyPr>
          <a:lstStyle/>
          <a:p>
            <a:pPr marL="179195" lvl="0" indent="-102995" algn="l" rtl="0">
              <a:spcBef>
                <a:spcPts val="0"/>
              </a:spcBef>
              <a:spcAft>
                <a:spcPts val="0"/>
              </a:spcAft>
              <a:buClr>
                <a:schemeClr val="dk1"/>
              </a:buClr>
              <a:buSzPts val="1200"/>
              <a:buFont typeface="Arial"/>
              <a:buNone/>
            </a:pPr>
            <a:r>
              <a:rPr lang="en-GB"/>
              <a:t>We can see how programs are developed through that process of algorithm being implemented as code and how this then becomes the program. You can see the screenshots below of the algorithm and the step-by-step instructions and how they can be implemented as King blocks in scratch the finish program contains the algorithm, the coating blocks and the running of the program which could be evaluated for its objective.</a:t>
            </a:r>
            <a:endParaRPr/>
          </a:p>
        </p:txBody>
      </p:sp>
      <p:sp>
        <p:nvSpPr>
          <p:cNvPr id="334" name="Google Shape;334;g2b6847cfeab_0_900:notes"/>
          <p:cNvSpPr txBox="1">
            <a:spLocks noGrp="1"/>
          </p:cNvSpPr>
          <p:nvPr>
            <p:ph type="sldNum" idx="12"/>
          </p:nvPr>
        </p:nvSpPr>
        <p:spPr>
          <a:xfrm>
            <a:off x="3884613" y="8685214"/>
            <a:ext cx="2971800" cy="458700"/>
          </a:xfrm>
          <a:prstGeom prst="rect">
            <a:avLst/>
          </a:prstGeom>
          <a:noFill/>
          <a:ln>
            <a:noFill/>
          </a:ln>
        </p:spPr>
        <p:txBody>
          <a:bodyPr spcFirstLastPara="1" wrap="square" lIns="95550" tIns="47775" rIns="95550" bIns="47775" anchor="b" anchorCtr="0">
            <a:noAutofit/>
          </a:bodyPr>
          <a:lstStyle/>
          <a:p>
            <a:pPr marL="0" lvl="0" indent="0" algn="r" rtl="0">
              <a:spcBef>
                <a:spcPts val="0"/>
              </a:spcBef>
              <a:spcAft>
                <a:spcPts val="0"/>
              </a:spcAft>
              <a:buNone/>
            </a:pPr>
            <a:fld id="{00000000-1234-1234-1234-123412341234}" type="slidenum">
              <a:rPr lang="en-GB"/>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2dd74dea975_0_2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2" name="Google Shape;82;g2dd74dea975_0_27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g2b6847cfeab_0_896:notes"/>
          <p:cNvSpPr>
            <a:spLocks noGrp="1" noRot="1" noChangeAspect="1"/>
          </p:cNvSpPr>
          <p:nvPr>
            <p:ph type="sldImg" idx="2"/>
          </p:nvPr>
        </p:nvSpPr>
        <p:spPr>
          <a:xfrm>
            <a:off x="381309"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0" name="Google Shape;350;g2b6847cfeab_0_8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450">
                <a:solidFill>
                  <a:srgbClr val="0B0C0C"/>
                </a:solidFill>
                <a:highlight>
                  <a:srgbClr val="FFFFFF"/>
                </a:highlight>
              </a:rPr>
              <a:t>The use of worked examples can be supported by using labelled subgoals. Subgoals are useful steps in solving complex problems and act as functional components of the problem’s solution.</a:t>
            </a:r>
            <a:r>
              <a:rPr lang="en-GB" sz="1500" u="sng" baseline="30000">
                <a:solidFill>
                  <a:srgbClr val="1D70B8"/>
                </a:solidFill>
                <a:highlight>
                  <a:srgbClr val="FFFFFF"/>
                </a:highlight>
                <a:hlinkClick r:id="rId3">
                  <a:extLst>
                    <a:ext uri="{A12FA001-AC4F-418D-AE19-62706E023703}">
                      <ahyp:hlinkClr xmlns:ahyp="http://schemas.microsoft.com/office/drawing/2018/hyperlinkcolor" val="tx"/>
                    </a:ext>
                  </a:extLst>
                </a:hlinkClick>
              </a:rPr>
              <a:t>[footnote 125]</a:t>
            </a:r>
            <a:r>
              <a:rPr lang="en-GB" sz="1450">
                <a:solidFill>
                  <a:srgbClr val="0B0C0C"/>
                </a:solidFill>
                <a:highlight>
                  <a:srgbClr val="FFFFFF"/>
                </a:highlight>
              </a:rPr>
              <a:t> Labels are added to each subgoal to explain its purpose. This scaffold helps novices to tackle the component parts of a much larger problem. Subgoals can also help pupils see past the surface-level features in problems and transfer this knowledge to new problems. This is because the subgoals focus on abstract knowledge and not the surface features of the problem.</a:t>
            </a:r>
            <a:endParaRPr/>
          </a:p>
          <a:p>
            <a:pPr marL="0" lvl="0" indent="0" algn="l" rtl="0">
              <a:spcBef>
                <a:spcPts val="0"/>
              </a:spcBef>
              <a:spcAft>
                <a:spcPts val="0"/>
              </a:spcAft>
              <a:buNone/>
            </a:pPr>
            <a:endParaRPr/>
          </a:p>
          <a:p>
            <a:pPr marL="0" lvl="0" indent="0" algn="l" rtl="0">
              <a:spcBef>
                <a:spcPts val="0"/>
              </a:spcBef>
              <a:spcAft>
                <a:spcPts val="0"/>
              </a:spcAft>
              <a:buNone/>
            </a:pPr>
            <a:r>
              <a:rPr lang="en-GB"/>
              <a:t>You can see two parts on the slide we can see passive so that's comments on the program explaining what the different parts do and then you can see active which is when the children have to write about how the program works or it could be that they Implement the algorithm and annotate it to the code space.</a:t>
            </a:r>
            <a:endParaRPr/>
          </a:p>
          <a:p>
            <a:pPr marL="0" lvl="0" indent="0" algn="l" rtl="0">
              <a:spcBef>
                <a:spcPts val="0"/>
              </a:spcBef>
              <a:spcAft>
                <a:spcPts val="0"/>
              </a:spcAft>
              <a:buNone/>
            </a:pPr>
            <a:endParaRPr/>
          </a:p>
          <a:p>
            <a:pPr marL="0" lvl="0" indent="0" algn="l" rtl="0">
              <a:spcBef>
                <a:spcPts val="0"/>
              </a:spcBef>
              <a:spcAft>
                <a:spcPts val="0"/>
              </a:spcAft>
              <a:buNone/>
            </a:pPr>
            <a:r>
              <a:rPr lang="en-GB"/>
              <a:t>This is part of the assessment of the code we can use this method called sub gold labelling. This enables the teacher to either post questions that the children have to answer forms part of the peer review or self review of the program whether children can annotate how the code worksOr which elements of the code achieve different bits this can also be used as a place to post questions related to the investigation stage of the program such as the prim approach.</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g2b6847cfeab_0_995:notes"/>
          <p:cNvSpPr>
            <a:spLocks noGrp="1" noRot="1" noChangeAspect="1"/>
          </p:cNvSpPr>
          <p:nvPr>
            <p:ph type="sldImg" idx="2"/>
          </p:nvPr>
        </p:nvSpPr>
        <p:spPr>
          <a:xfrm>
            <a:off x="381309"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0" name="Google Shape;360;g2b6847cfeab_0_9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Here we can see the progression from sequence to repetition and how this can change the program and the flow of control we are able to add the repeat block to the code as there is a pattern in the program and algorithm.</a:t>
            </a:r>
            <a:endParaRPr/>
          </a:p>
          <a:p>
            <a:pPr marL="0" lvl="0" indent="0" algn="l" rtl="0">
              <a:spcBef>
                <a:spcPts val="0"/>
              </a:spcBef>
              <a:spcAft>
                <a:spcPts val="0"/>
              </a:spcAft>
              <a:buNone/>
            </a:pPr>
            <a:endParaRPr/>
          </a:p>
          <a:p>
            <a:pPr marL="0" lvl="0" indent="0" algn="l" rtl="0">
              <a:spcBef>
                <a:spcPts val="0"/>
              </a:spcBef>
              <a:spcAft>
                <a:spcPts val="0"/>
              </a:spcAft>
              <a:buNone/>
            </a:pPr>
            <a:r>
              <a:rPr lang="en-GB"/>
              <a:t>Here we can also see paired programming as an approach to support and scaffold the program implementation from algorithm to code. The pad programming method helps to reduce cognitive load during the programming stages however it does require good working relationship between the children and it's important that they regularly switch roles so that they both get an understanding of how the program works and is coded. This helps them to developTheir notional understanding of the program and how computer execute this code</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g2dd74dea975_0_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2" name="Google Shape;372;g2dd74dea975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Another good method for supporting and scaffolding novice programmers in scratch is the use of Parsons problems. These enable the children to have a reduced instructions set. Say that they only have the blocks of code that they need and these can be snapped together. Another method here is the use of faded Parsons problems faded Parsons problems is when some of the blocks are already connected and some are separated to further develop or adapt you can also, have un related or tror distractor blocks in here.</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g2dd74dea975_0_2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81" name="Google Shape;381;g2dd74dea975_0_28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g2b6847cfeab_0_512:notes"/>
          <p:cNvSpPr>
            <a:spLocks noGrp="1" noRot="1" noChangeAspect="1"/>
          </p:cNvSpPr>
          <p:nvPr>
            <p:ph type="sldImg" idx="2"/>
          </p:nvPr>
        </p:nvSpPr>
        <p:spPr>
          <a:xfrm>
            <a:off x="381309"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0" name="Google Shape;390;g2b6847cfeab_0_5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It is very important that children are able to read code before they write code. This is very similar to how children learn learn to read. This method is called code comprehension and it Fosters the understanding of the program and builds schemas around the notional machine.</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g2b6847cfeab_0_1022:notes"/>
          <p:cNvSpPr>
            <a:spLocks noGrp="1" noRot="1" noChangeAspect="1"/>
          </p:cNvSpPr>
          <p:nvPr>
            <p:ph type="sldImg" idx="2"/>
          </p:nvPr>
        </p:nvSpPr>
        <p:spPr>
          <a:xfrm>
            <a:off x="381309"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9" name="Google Shape;399;g2b6847cfeab_0_10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Here at this stage we would ask the children can you predict what the ball will do when it's his run? Have again? Have a go see what you can predict what will happen when this ball program is run why is it in a forever loop? Suggested answer the ball when the green flag is clicked it will move 20 steps forever but if it touches the edge of the screen then it will point in direction choosing a random direction to point in between -180° and 180° move 10 steps and then changes costume it will then carry on moving 20 steps until it touches the edge of the screen again where it will choose and other random direction move 10 steps and change costume again and move 10 steps</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g2b6847cfeab_0_1029:notes"/>
          <p:cNvSpPr>
            <a:spLocks noGrp="1" noRot="1" noChangeAspect="1"/>
          </p:cNvSpPr>
          <p:nvPr>
            <p:ph type="sldImg" idx="2"/>
          </p:nvPr>
        </p:nvSpPr>
        <p:spPr>
          <a:xfrm>
            <a:off x="381309"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 name="Google Shape;408;g2b6847cfeab_0_1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g2e4624c9ec4_2_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16" name="Google Shape;416;g2e4624c9ec4_2_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a:t>This helps children to build the schema around the concepts of programming and the notional machine. </a:t>
            </a:r>
            <a:endParaRPr/>
          </a:p>
          <a:p>
            <a:pPr marL="0" lvl="0" indent="0" algn="l" rtl="0">
              <a:lnSpc>
                <a:spcPct val="100000"/>
              </a:lnSpc>
              <a:spcBef>
                <a:spcPts val="0"/>
              </a:spcBef>
              <a:spcAft>
                <a:spcPts val="0"/>
              </a:spcAft>
              <a:buSzPts val="1100"/>
              <a:buNone/>
            </a:pPr>
            <a:r>
              <a:rPr lang="en-GB"/>
              <a:t>Understand how the flow works</a:t>
            </a:r>
            <a:endParaRPr/>
          </a:p>
          <a:p>
            <a:pPr marL="0" lvl="0" indent="0" algn="l" rtl="0">
              <a:lnSpc>
                <a:spcPct val="100000"/>
              </a:lnSpc>
              <a:spcBef>
                <a:spcPts val="0"/>
              </a:spcBef>
              <a:spcAft>
                <a:spcPts val="0"/>
              </a:spcAft>
              <a:buSzPts val="1100"/>
              <a:buNone/>
            </a:pPr>
            <a:r>
              <a:rPr lang="en-GB"/>
              <a:t>Show the video clip of the Turing </a:t>
            </a:r>
            <a:r>
              <a:rPr lang="en-GB">
                <a:solidFill>
                  <a:schemeClr val="dk1"/>
                </a:solidFill>
              </a:rPr>
              <a:t>Tumble </a:t>
            </a:r>
            <a:r>
              <a:rPr lang="en-GB"/>
              <a:t>for flow of control.</a:t>
            </a:r>
            <a:endParaRPr/>
          </a:p>
          <a:p>
            <a:pPr marL="0" lvl="0" indent="0" algn="l" rtl="0">
              <a:lnSpc>
                <a:spcPct val="100000"/>
              </a:lnSpc>
              <a:spcBef>
                <a:spcPts val="0"/>
              </a:spcBef>
              <a:spcAft>
                <a:spcPts val="0"/>
              </a:spcAft>
              <a:buSzPts val="1100"/>
              <a:buNone/>
            </a:pPr>
            <a:r>
              <a:rPr lang="en-GB"/>
              <a:t>There is web-based simulator for this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g2b6b7b6b2cc_0_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6" name="Google Shape;426;g2b6b7b6b2cc_0_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GB" sz="1200">
                <a:solidFill>
                  <a:srgbClr val="323232"/>
                </a:solidFill>
                <a:highlight>
                  <a:srgbClr val="FFFFFF"/>
                </a:highlight>
              </a:rPr>
              <a:t>The Block Model is an educational model for describing how students come to understand a program as they </a:t>
            </a:r>
            <a:r>
              <a:rPr lang="en-GB" sz="1200" i="1">
                <a:solidFill>
                  <a:srgbClr val="323232"/>
                </a:solidFill>
                <a:highlight>
                  <a:srgbClr val="FFFFFF"/>
                </a:highlight>
              </a:rPr>
              <a:t>read</a:t>
            </a:r>
            <a:r>
              <a:rPr lang="en-GB" sz="1200">
                <a:solidFill>
                  <a:srgbClr val="323232"/>
                </a:solidFill>
                <a:highlight>
                  <a:srgbClr val="FFFFFF"/>
                </a:highlight>
              </a:rPr>
              <a:t> it </a:t>
            </a:r>
            <a:r>
              <a:rPr lang="en-GB" sz="1200">
                <a:solidFill>
                  <a:schemeClr val="hlink"/>
                </a:solidFill>
                <a:highlight>
                  <a:srgbClr val="FFFFFF"/>
                </a:highlight>
                <a:uFill>
                  <a:noFill/>
                </a:uFill>
                <a:hlinkClick r:id="rId3"/>
              </a:rPr>
              <a:t>1</a:t>
            </a:r>
            <a:r>
              <a:rPr lang="en-GB" sz="1200">
                <a:solidFill>
                  <a:srgbClr val="323232"/>
                </a:solidFill>
                <a:highlight>
                  <a:srgbClr val="FFFFFF"/>
                </a:highlight>
              </a:rPr>
              <a:t>. It is expressed as a table that covers three dimensions in four levels. Each cell represents one aspect of understanding.</a:t>
            </a:r>
            <a:endParaRPr sz="1200">
              <a:solidFill>
                <a:srgbClr val="323232"/>
              </a:solidFill>
              <a:highlight>
                <a:srgbClr val="FFFFFF"/>
              </a:highlight>
            </a:endParaRPr>
          </a:p>
          <a:p>
            <a:pPr marL="0" lvl="0" indent="0" algn="l" rtl="0">
              <a:lnSpc>
                <a:spcPct val="115000"/>
              </a:lnSpc>
              <a:spcBef>
                <a:spcPts val="1200"/>
              </a:spcBef>
              <a:spcAft>
                <a:spcPts val="0"/>
              </a:spcAft>
              <a:buClr>
                <a:schemeClr val="dk1"/>
              </a:buClr>
              <a:buSzPts val="1100"/>
              <a:buFont typeface="Arial"/>
              <a:buNone/>
            </a:pPr>
            <a:r>
              <a:rPr lang="en-GB" sz="1200">
                <a:solidFill>
                  <a:srgbClr val="323232"/>
                </a:solidFill>
                <a:highlight>
                  <a:srgbClr val="FFFFFF"/>
                </a:highlight>
              </a:rPr>
              <a:t>The three dimensions are the </a:t>
            </a:r>
            <a:r>
              <a:rPr lang="en-GB" sz="1200" i="1">
                <a:solidFill>
                  <a:srgbClr val="323232"/>
                </a:solidFill>
                <a:highlight>
                  <a:srgbClr val="FFFFFF"/>
                </a:highlight>
              </a:rPr>
              <a:t>text surface</a:t>
            </a:r>
            <a:r>
              <a:rPr lang="en-GB" sz="1200">
                <a:solidFill>
                  <a:srgbClr val="323232"/>
                </a:solidFill>
                <a:highlight>
                  <a:srgbClr val="FFFFFF"/>
                </a:highlight>
              </a:rPr>
              <a:t> (the actual text of the program), the </a:t>
            </a:r>
            <a:r>
              <a:rPr lang="en-GB" sz="1200" i="1">
                <a:solidFill>
                  <a:srgbClr val="323232"/>
                </a:solidFill>
                <a:highlight>
                  <a:srgbClr val="FFFFFF"/>
                </a:highlight>
              </a:rPr>
              <a:t>program execution</a:t>
            </a:r>
            <a:r>
              <a:rPr lang="en-GB" sz="1200">
                <a:solidFill>
                  <a:srgbClr val="323232"/>
                </a:solidFill>
                <a:highlight>
                  <a:srgbClr val="FFFFFF"/>
                </a:highlight>
              </a:rPr>
              <a:t> (the order in which the program commands happen, and how data is manipulated), and </a:t>
            </a:r>
            <a:r>
              <a:rPr lang="en-GB" sz="1200" i="1">
                <a:solidFill>
                  <a:srgbClr val="323232"/>
                </a:solidFill>
                <a:highlight>
                  <a:srgbClr val="FFFFFF"/>
                </a:highlight>
              </a:rPr>
              <a:t>goals</a:t>
            </a:r>
            <a:r>
              <a:rPr lang="en-GB" sz="1200">
                <a:solidFill>
                  <a:srgbClr val="323232"/>
                </a:solidFill>
                <a:highlight>
                  <a:srgbClr val="FFFFFF"/>
                </a:highlight>
              </a:rPr>
              <a:t> (what the program is meant to do). Text surface and program execution are further grouped into </a:t>
            </a:r>
            <a:r>
              <a:rPr lang="en-GB" sz="1200" i="1">
                <a:solidFill>
                  <a:srgbClr val="323232"/>
                </a:solidFill>
                <a:highlight>
                  <a:srgbClr val="FFFFFF"/>
                </a:highlight>
              </a:rPr>
              <a:t>structure</a:t>
            </a:r>
            <a:r>
              <a:rPr lang="en-GB" sz="1200">
                <a:solidFill>
                  <a:srgbClr val="323232"/>
                </a:solidFill>
                <a:highlight>
                  <a:srgbClr val="FFFFFF"/>
                </a:highlight>
              </a:rPr>
              <a:t> (the actual expression of code) and </a:t>
            </a:r>
            <a:r>
              <a:rPr lang="en-GB" sz="1200" i="1">
                <a:solidFill>
                  <a:srgbClr val="323232"/>
                </a:solidFill>
                <a:highlight>
                  <a:srgbClr val="FFFFFF"/>
                </a:highlight>
              </a:rPr>
              <a:t>function</a:t>
            </a:r>
            <a:r>
              <a:rPr lang="en-GB" sz="1200">
                <a:solidFill>
                  <a:srgbClr val="323232"/>
                </a:solidFill>
                <a:highlight>
                  <a:srgbClr val="FFFFFF"/>
                </a:highlight>
              </a:rPr>
              <a:t> (its intended purpose).</a:t>
            </a:r>
            <a:endParaRPr sz="1200">
              <a:solidFill>
                <a:srgbClr val="323232"/>
              </a:solidFill>
              <a:highlight>
                <a:srgbClr val="FFFFFF"/>
              </a:highlight>
            </a:endParaRPr>
          </a:p>
          <a:p>
            <a:pPr marL="0" lvl="0" indent="0" algn="l" rtl="0">
              <a:lnSpc>
                <a:spcPct val="115000"/>
              </a:lnSpc>
              <a:spcBef>
                <a:spcPts val="1200"/>
              </a:spcBef>
              <a:spcAft>
                <a:spcPts val="0"/>
              </a:spcAft>
              <a:buClr>
                <a:schemeClr val="dk1"/>
              </a:buClr>
              <a:buSzPts val="1100"/>
              <a:buFont typeface="Arial"/>
              <a:buNone/>
            </a:pPr>
            <a:r>
              <a:rPr lang="en-GB" sz="1200">
                <a:solidFill>
                  <a:srgbClr val="323232"/>
                </a:solidFill>
                <a:highlight>
                  <a:srgbClr val="FFFFFF"/>
                </a:highlight>
              </a:rPr>
              <a:t>The levels are </a:t>
            </a:r>
            <a:r>
              <a:rPr lang="en-GB" sz="1200" i="1">
                <a:solidFill>
                  <a:srgbClr val="323232"/>
                </a:solidFill>
                <a:highlight>
                  <a:srgbClr val="FFFFFF"/>
                </a:highlight>
              </a:rPr>
              <a:t>atoms</a:t>
            </a:r>
            <a:r>
              <a:rPr lang="en-GB" sz="1200">
                <a:solidFill>
                  <a:srgbClr val="323232"/>
                </a:solidFill>
                <a:highlight>
                  <a:srgbClr val="FFFFFF"/>
                </a:highlight>
              </a:rPr>
              <a:t> (individual elements of the language, i.e. keywords and statements), </a:t>
            </a:r>
            <a:r>
              <a:rPr lang="en-GB" sz="1200" i="1">
                <a:solidFill>
                  <a:srgbClr val="323232"/>
                </a:solidFill>
                <a:highlight>
                  <a:srgbClr val="FFFFFF"/>
                </a:highlight>
              </a:rPr>
              <a:t>blocks</a:t>
            </a:r>
            <a:r>
              <a:rPr lang="en-GB" sz="1200">
                <a:solidFill>
                  <a:srgbClr val="323232"/>
                </a:solidFill>
                <a:highlight>
                  <a:srgbClr val="FFFFFF"/>
                </a:highlight>
              </a:rPr>
              <a:t> (groupings of code lines that work together, i.e. a loop that sums all the values in a collection), </a:t>
            </a:r>
            <a:r>
              <a:rPr lang="en-GB" sz="1200" i="1">
                <a:solidFill>
                  <a:srgbClr val="323232"/>
                </a:solidFill>
                <a:highlight>
                  <a:srgbClr val="FFFFFF"/>
                </a:highlight>
              </a:rPr>
              <a:t>relations</a:t>
            </a:r>
            <a:r>
              <a:rPr lang="en-GB" sz="1200">
                <a:solidFill>
                  <a:srgbClr val="323232"/>
                </a:solidFill>
                <a:highlight>
                  <a:srgbClr val="FFFFFF"/>
                </a:highlight>
              </a:rPr>
              <a:t> (the connections between the bocks), and </a:t>
            </a:r>
            <a:r>
              <a:rPr lang="en-GB" sz="1200" i="1">
                <a:solidFill>
                  <a:srgbClr val="323232"/>
                </a:solidFill>
                <a:highlight>
                  <a:srgbClr val="FFFFFF"/>
                </a:highlight>
              </a:rPr>
              <a:t>macro</a:t>
            </a:r>
            <a:r>
              <a:rPr lang="en-GB" sz="1200">
                <a:solidFill>
                  <a:srgbClr val="323232"/>
                </a:solidFill>
                <a:highlight>
                  <a:srgbClr val="FFFFFF"/>
                </a:highlight>
              </a:rPr>
              <a:t> (the overall program).</a:t>
            </a:r>
            <a:endParaRPr sz="1200">
              <a:solidFill>
                <a:srgbClr val="323232"/>
              </a:solidFill>
              <a:highlight>
                <a:srgbClr val="FFFFFF"/>
              </a:highlight>
            </a:endParaRPr>
          </a:p>
          <a:p>
            <a:pPr marL="0" lvl="0" indent="0" algn="l" rtl="0">
              <a:lnSpc>
                <a:spcPct val="100000"/>
              </a:lnSpc>
              <a:spcBef>
                <a:spcPts val="1200"/>
              </a:spcBef>
              <a:spcAft>
                <a:spcPts val="0"/>
              </a:spcAft>
              <a:buSzPts val="1100"/>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
        <p:cNvGrpSpPr/>
        <p:nvPr/>
      </p:nvGrpSpPr>
      <p:grpSpPr>
        <a:xfrm>
          <a:off x="0" y="0"/>
          <a:ext cx="0" cy="0"/>
          <a:chOff x="0" y="0"/>
          <a:chExt cx="0" cy="0"/>
        </a:xfrm>
      </p:grpSpPr>
      <p:sp>
        <p:nvSpPr>
          <p:cNvPr id="432" name="Google Shape;432;g2b6b7b6b2cc_0_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33" name="Google Shape;433;g2b6b7b6b2cc_0_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a:t>On this slide we can see how we can use the block model to help break down and develop understanding of the program as both whole and its individual parts.</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g2e52ea254f9_0_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 name="Google Shape;91;g2e52ea254f9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p:cNvGrpSpPr/>
        <p:nvPr/>
      </p:nvGrpSpPr>
      <p:grpSpPr>
        <a:xfrm>
          <a:off x="0" y="0"/>
          <a:ext cx="0" cy="0"/>
          <a:chOff x="0" y="0"/>
          <a:chExt cx="0" cy="0"/>
        </a:xfrm>
      </p:grpSpPr>
      <p:sp>
        <p:nvSpPr>
          <p:cNvPr id="456" name="Google Shape;456;g2b6be47e49b_0_11:notes"/>
          <p:cNvSpPr>
            <a:spLocks noGrp="1" noRot="1" noChangeAspect="1"/>
          </p:cNvSpPr>
          <p:nvPr>
            <p:ph type="sldImg" idx="2"/>
          </p:nvPr>
        </p:nvSpPr>
        <p:spPr>
          <a:xfrm>
            <a:off x="381309"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7" name="Google Shape;457;g2b6be47e49b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This is code comprehension in practice.</a:t>
            </a:r>
            <a:endParaRPr/>
          </a:p>
          <a:p>
            <a:pPr marL="0" lvl="0" indent="0" algn="l" rtl="0">
              <a:spcBef>
                <a:spcPts val="0"/>
              </a:spcBef>
              <a:spcAft>
                <a:spcPts val="0"/>
              </a:spcAft>
              <a:buNone/>
            </a:pPr>
            <a:r>
              <a:rPr lang="en-GB"/>
              <a:t>The children can use annotation and PRIMM process. </a:t>
            </a:r>
            <a:endParaRPr/>
          </a:p>
          <a:p>
            <a:pPr marL="0" lvl="0" indent="0" algn="l" rtl="0">
              <a:spcBef>
                <a:spcPts val="0"/>
              </a:spcBef>
              <a:spcAft>
                <a:spcPts val="0"/>
              </a:spcAft>
              <a:buNone/>
            </a:pPr>
            <a:r>
              <a:rPr lang="en-GB"/>
              <a:t>This will help the children to understand the code and support their writing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
        <p:cNvGrpSpPr/>
        <p:nvPr/>
      </p:nvGrpSpPr>
      <p:grpSpPr>
        <a:xfrm>
          <a:off x="0" y="0"/>
          <a:ext cx="0" cy="0"/>
          <a:chOff x="0" y="0"/>
          <a:chExt cx="0" cy="0"/>
        </a:xfrm>
      </p:grpSpPr>
      <p:sp>
        <p:nvSpPr>
          <p:cNvPr id="466" name="Google Shape;466;g2dd74dea975_0_2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67" name="Google Shape;467;g2dd74dea975_0_29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
        <p:cNvGrpSpPr/>
        <p:nvPr/>
      </p:nvGrpSpPr>
      <p:grpSpPr>
        <a:xfrm>
          <a:off x="0" y="0"/>
          <a:ext cx="0" cy="0"/>
          <a:chOff x="0" y="0"/>
          <a:chExt cx="0" cy="0"/>
        </a:xfrm>
      </p:grpSpPr>
      <p:sp>
        <p:nvSpPr>
          <p:cNvPr id="475" name="Google Shape;475;g2b6b7b6b2cc_0_161:notes"/>
          <p:cNvSpPr>
            <a:spLocks noGrp="1" noRot="1" noChangeAspect="1"/>
          </p:cNvSpPr>
          <p:nvPr>
            <p:ph type="sldImg" idx="2"/>
          </p:nvPr>
        </p:nvSpPr>
        <p:spPr>
          <a:xfrm>
            <a:off x="381309"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6" name="Google Shape;476;g2b6b7b6b2cc_0_1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4"/>
        <p:cNvGrpSpPr/>
        <p:nvPr/>
      </p:nvGrpSpPr>
      <p:grpSpPr>
        <a:xfrm>
          <a:off x="0" y="0"/>
          <a:ext cx="0" cy="0"/>
          <a:chOff x="0" y="0"/>
          <a:chExt cx="0" cy="0"/>
        </a:xfrm>
      </p:grpSpPr>
      <p:sp>
        <p:nvSpPr>
          <p:cNvPr id="485" name="Google Shape;485;g2b6847cfeab_0_549:notes"/>
          <p:cNvSpPr>
            <a:spLocks noGrp="1" noRot="1" noChangeAspect="1"/>
          </p:cNvSpPr>
          <p:nvPr>
            <p:ph type="sldImg" idx="2"/>
          </p:nvPr>
        </p:nvSpPr>
        <p:spPr>
          <a:xfrm>
            <a:off x="2020223" y="1142467"/>
            <a:ext cx="2817600" cy="3085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6" name="Google Shape;486;g2b6847cfeab_0_549:notes"/>
          <p:cNvSpPr txBox="1">
            <a:spLocks noGrp="1"/>
          </p:cNvSpPr>
          <p:nvPr>
            <p:ph type="body" idx="1"/>
          </p:nvPr>
        </p:nvSpPr>
        <p:spPr>
          <a:xfrm>
            <a:off x="685802" y="4400551"/>
            <a:ext cx="5486400" cy="3600600"/>
          </a:xfrm>
          <a:prstGeom prst="rect">
            <a:avLst/>
          </a:prstGeom>
          <a:noFill/>
          <a:ln>
            <a:noFill/>
          </a:ln>
        </p:spPr>
        <p:txBody>
          <a:bodyPr spcFirstLastPara="1" wrap="square" lIns="95500" tIns="47750" rIns="95500" bIns="47750" anchor="t" anchorCtr="0">
            <a:noAutofit/>
          </a:bodyPr>
          <a:lstStyle/>
          <a:p>
            <a:pPr marL="0" lvl="0" indent="0" algn="l" rtl="0">
              <a:lnSpc>
                <a:spcPct val="100000"/>
              </a:lnSpc>
              <a:spcBef>
                <a:spcPts val="0"/>
              </a:spcBef>
              <a:spcAft>
                <a:spcPts val="0"/>
              </a:spcAft>
              <a:buSzPts val="1400"/>
              <a:buNone/>
            </a:pPr>
            <a:r>
              <a:rPr lang="en-GB" sz="850">
                <a:solidFill>
                  <a:srgbClr val="1E1919"/>
                </a:solidFill>
                <a:highlight>
                  <a:srgbClr val="F7F5F2"/>
                </a:highlight>
                <a:latin typeface="Roboto"/>
                <a:ea typeface="Roboto"/>
                <a:cs typeface="Roboto"/>
                <a:sym typeface="Roboto"/>
              </a:rPr>
              <a:t>Jane OK lets move onto another concept.</a:t>
            </a:r>
            <a:endParaRPr sz="850">
              <a:solidFill>
                <a:srgbClr val="1E1919"/>
              </a:solidFill>
              <a:highlight>
                <a:srgbClr val="F7F5F2"/>
              </a:highlight>
              <a:latin typeface="Roboto"/>
              <a:ea typeface="Roboto"/>
              <a:cs typeface="Roboto"/>
              <a:sym typeface="Roboto"/>
            </a:endParaRPr>
          </a:p>
          <a:p>
            <a:pPr marL="0" lvl="0" indent="0" algn="l" rtl="0">
              <a:lnSpc>
                <a:spcPct val="100000"/>
              </a:lnSpc>
              <a:spcBef>
                <a:spcPts val="0"/>
              </a:spcBef>
              <a:spcAft>
                <a:spcPts val="0"/>
              </a:spcAft>
              <a:buSzPts val="1400"/>
              <a:buNone/>
            </a:pPr>
            <a:endParaRPr sz="850">
              <a:solidFill>
                <a:srgbClr val="1E1919"/>
              </a:solidFill>
              <a:highlight>
                <a:srgbClr val="F7F5F2"/>
              </a:highlight>
              <a:latin typeface="Roboto"/>
              <a:ea typeface="Roboto"/>
              <a:cs typeface="Roboto"/>
              <a:sym typeface="Roboto"/>
            </a:endParaRPr>
          </a:p>
          <a:p>
            <a:pPr marL="0" lvl="0" indent="0" algn="l" rtl="0">
              <a:lnSpc>
                <a:spcPct val="100000"/>
              </a:lnSpc>
              <a:spcBef>
                <a:spcPts val="0"/>
              </a:spcBef>
              <a:spcAft>
                <a:spcPts val="0"/>
              </a:spcAft>
              <a:buSzPts val="1400"/>
              <a:buNone/>
            </a:pPr>
            <a:r>
              <a:rPr lang="en-GB" sz="850">
                <a:solidFill>
                  <a:srgbClr val="1E1919"/>
                </a:solidFill>
                <a:highlight>
                  <a:srgbClr val="F7F5F2"/>
                </a:highlight>
                <a:latin typeface="Roboto"/>
                <a:ea typeface="Roboto"/>
                <a:cs typeface="Roboto"/>
                <a:sym typeface="Roboto"/>
              </a:rPr>
              <a:t>The design format is the media in which the design exists-such as written notes, a drawn labelled diagram, etc. For a single component, such as the algorithm design, there may be more than one format for an activity, for example,the algorithm may be physically enacted and recorded as well as verbally explained (but not recorded). One design format may include representations of more than one design component. For example,a drawn storyboard might include the art work design, the algorithm design and the object and data design</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GB"/>
              <a:t>Formats are often suggested in research,  in passing, but are rarely named or singled out as being worthy of study. But there are so many ways that students can depict their design, much more research is needed to discover which formats are most useful for different genre of projects, e.g in discussions with teachers they have suggested  a storyboard is useful for an animation, and a concept map for a game - what do you think and what do you use? </a:t>
            </a:r>
            <a:endParaRPr/>
          </a:p>
        </p:txBody>
      </p:sp>
      <p:sp>
        <p:nvSpPr>
          <p:cNvPr id="487" name="Google Shape;487;g2b6847cfeab_0_549:notes"/>
          <p:cNvSpPr txBox="1">
            <a:spLocks noGrp="1"/>
          </p:cNvSpPr>
          <p:nvPr>
            <p:ph type="sldNum" idx="12"/>
          </p:nvPr>
        </p:nvSpPr>
        <p:spPr>
          <a:xfrm>
            <a:off x="3884620" y="8685218"/>
            <a:ext cx="2971800" cy="458700"/>
          </a:xfrm>
          <a:prstGeom prst="rect">
            <a:avLst/>
          </a:prstGeom>
          <a:noFill/>
          <a:ln>
            <a:noFill/>
          </a:ln>
        </p:spPr>
        <p:txBody>
          <a:bodyPr spcFirstLastPara="1" wrap="square" lIns="95500" tIns="47750" rIns="95500" bIns="47750" anchor="b" anchorCtr="0">
            <a:noAutofit/>
          </a:bodyPr>
          <a:lstStyle/>
          <a:p>
            <a:pPr marL="0" lvl="0" indent="0" algn="r" rtl="0">
              <a:lnSpc>
                <a:spcPct val="100000"/>
              </a:lnSpc>
              <a:spcBef>
                <a:spcPts val="0"/>
              </a:spcBef>
              <a:spcAft>
                <a:spcPts val="0"/>
              </a:spcAft>
              <a:buSzPts val="1400"/>
              <a:buNone/>
            </a:pPr>
            <a:fld id="{00000000-1234-1234-1234-123412341234}" type="slidenum">
              <a:rPr lang="en-GB"/>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1"/>
        <p:cNvGrpSpPr/>
        <p:nvPr/>
      </p:nvGrpSpPr>
      <p:grpSpPr>
        <a:xfrm>
          <a:off x="0" y="0"/>
          <a:ext cx="0" cy="0"/>
          <a:chOff x="0" y="0"/>
          <a:chExt cx="0" cy="0"/>
        </a:xfrm>
      </p:grpSpPr>
      <p:sp>
        <p:nvSpPr>
          <p:cNvPr id="522" name="Google Shape;522;g2b6847cfeab_0_73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3" name="Google Shape;523;g2b6847cfeab_0_7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Components that can be used to develop the elements of programming.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2b6847cfeab_0_5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2b6847cfeab_0_5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a:solidFill>
                  <a:schemeClr val="dk1"/>
                </a:solidFill>
              </a:rPr>
              <a:t>Jane</a:t>
            </a:r>
            <a:endParaRPr>
              <a:solidFill>
                <a:schemeClr val="dk1"/>
              </a:solidFill>
            </a:endParaRPr>
          </a:p>
          <a:p>
            <a:pPr marL="0" lvl="0" indent="0" algn="l" rtl="0">
              <a:spcBef>
                <a:spcPts val="0"/>
              </a:spcBef>
              <a:spcAft>
                <a:spcPts val="0"/>
              </a:spcAft>
              <a:buClr>
                <a:schemeClr val="dk1"/>
              </a:buClr>
              <a:buSzPts val="1100"/>
              <a:buFont typeface="Arial"/>
              <a:buNone/>
            </a:pPr>
            <a:r>
              <a:rPr lang="en-GB">
                <a:solidFill>
                  <a:schemeClr val="dk1"/>
                </a:solidFill>
              </a:rPr>
              <a:t>So lets start with design components</a:t>
            </a:r>
            <a:endParaRPr>
              <a:solidFill>
                <a:schemeClr val="dk1"/>
              </a:solidFill>
            </a:endParaRPr>
          </a:p>
          <a:p>
            <a:pPr marL="0" lvl="0" indent="0" algn="l" rtl="0">
              <a:spcBef>
                <a:spcPts val="0"/>
              </a:spcBef>
              <a:spcAft>
                <a:spcPts val="0"/>
              </a:spcAft>
              <a:buClr>
                <a:schemeClr val="dk1"/>
              </a:buClr>
              <a:buSzPts val="1100"/>
              <a:buFont typeface="Arial"/>
              <a:buNone/>
            </a:pPr>
            <a:r>
              <a:rPr lang="en-GB">
                <a:solidFill>
                  <a:schemeClr val="dk1"/>
                </a:solidFill>
              </a:rPr>
              <a:t>This is  is the main building block that we are going to consider when describing a design. When designing an activity, several design components are developed. For most activities, for a primary programming activity, there will be three design components of: • the object and data design, • the algorithm design, • the artwork and sound design.</a:t>
            </a:r>
            <a:endParaRPr>
              <a:solidFill>
                <a:schemeClr val="dk1"/>
              </a:solidFill>
            </a:endParaRPr>
          </a:p>
          <a:p>
            <a:pPr marL="0" lvl="0" indent="0" algn="l" rtl="0">
              <a:spcBef>
                <a:spcPts val="0"/>
              </a:spcBef>
              <a:spcAft>
                <a:spcPts val="0"/>
              </a:spcAft>
              <a:buNone/>
            </a:pPr>
            <a:r>
              <a:rPr lang="en-GB"/>
              <a:t>And if you do a physical computing project a couple of others.</a:t>
            </a:r>
            <a:endParaRPr/>
          </a:p>
          <a:p>
            <a:pPr marL="0" lvl="0" indent="0" algn="l" rtl="0">
              <a:spcBef>
                <a:spcPts val="0"/>
              </a:spcBef>
              <a:spcAft>
                <a:spcPts val="0"/>
              </a:spcAft>
              <a:buNone/>
            </a:pPr>
            <a:endParaRPr/>
          </a:p>
          <a:p>
            <a:pPr marL="0" lvl="0" indent="0" algn="l" rtl="0">
              <a:spcBef>
                <a:spcPts val="0"/>
              </a:spcBef>
              <a:spcAft>
                <a:spcPts val="0"/>
              </a:spcAft>
              <a:buNone/>
            </a:pPr>
            <a:r>
              <a:rPr lang="en-GB"/>
              <a:t>The components are derived from the basics of design as used by developers in IT and taught to undergraduates following guidance by the “greats” such as Knuth, of data structures, algorithms, UX design but the terms have been simplified based on earlier study feedback from teachers. But in England we are perhaps Algorithmic-centric, maybe overlooking the other components.</a:t>
            </a:r>
            <a:endParaRPr/>
          </a:p>
          <a:p>
            <a:pPr marL="0" lvl="0" indent="0" algn="l" rtl="0">
              <a:spcBef>
                <a:spcPts val="0"/>
              </a:spcBef>
              <a:spcAft>
                <a:spcPts val="0"/>
              </a:spcAft>
              <a:buNone/>
            </a:pPr>
            <a:endParaRPr/>
          </a:p>
          <a:p>
            <a:pPr marL="0" lvl="0" indent="0" algn="l" rtl="0">
              <a:spcBef>
                <a:spcPts val="0"/>
              </a:spcBef>
              <a:spcAft>
                <a:spcPts val="0"/>
              </a:spcAft>
              <a:buNone/>
            </a:pPr>
            <a:r>
              <a:rPr lang="en-GB"/>
              <a:t>So Matt, how did this concept manifest in your work?</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
        <p:cNvGrpSpPr/>
        <p:nvPr/>
      </p:nvGrpSpPr>
      <p:grpSpPr>
        <a:xfrm>
          <a:off x="0" y="0"/>
          <a:ext cx="0" cy="0"/>
          <a:chOff x="0" y="0"/>
          <a:chExt cx="0" cy="0"/>
        </a:xfrm>
      </p:grpSpPr>
      <p:sp>
        <p:nvSpPr>
          <p:cNvPr id="545" name="Google Shape;545;g2b6847cfeab_0_5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6" name="Google Shape;546;g2b6847cfeab_0_5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6"/>
        <p:cNvGrpSpPr/>
        <p:nvPr/>
      </p:nvGrpSpPr>
      <p:grpSpPr>
        <a:xfrm>
          <a:off x="0" y="0"/>
          <a:ext cx="0" cy="0"/>
          <a:chOff x="0" y="0"/>
          <a:chExt cx="0" cy="0"/>
        </a:xfrm>
      </p:grpSpPr>
      <p:sp>
        <p:nvSpPr>
          <p:cNvPr id="557" name="Google Shape;557;g2b6847cfeab_0_53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8" name="Google Shape;558;g2b6847cfeab_0_5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8"/>
        <p:cNvGrpSpPr/>
        <p:nvPr/>
      </p:nvGrpSpPr>
      <p:grpSpPr>
        <a:xfrm>
          <a:off x="0" y="0"/>
          <a:ext cx="0" cy="0"/>
          <a:chOff x="0" y="0"/>
          <a:chExt cx="0" cy="0"/>
        </a:xfrm>
      </p:grpSpPr>
      <p:sp>
        <p:nvSpPr>
          <p:cNvPr id="569" name="Google Shape;569;g2b6847cfeab_0_54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0" name="Google Shape;570;g2b6847cfeab_0_5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8"/>
        <p:cNvGrpSpPr/>
        <p:nvPr/>
      </p:nvGrpSpPr>
      <p:grpSpPr>
        <a:xfrm>
          <a:off x="0" y="0"/>
          <a:ext cx="0" cy="0"/>
          <a:chOff x="0" y="0"/>
          <a:chExt cx="0" cy="0"/>
        </a:xfrm>
      </p:grpSpPr>
      <p:sp>
        <p:nvSpPr>
          <p:cNvPr id="579" name="Google Shape;579;g2b6847cfeab_0_583:notes"/>
          <p:cNvSpPr>
            <a:spLocks noGrp="1" noRot="1" noChangeAspect="1"/>
          </p:cNvSpPr>
          <p:nvPr>
            <p:ph type="sldImg" idx="2"/>
          </p:nvPr>
        </p:nvSpPr>
        <p:spPr>
          <a:xfrm>
            <a:off x="2020223" y="1142467"/>
            <a:ext cx="2817600" cy="3085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0" name="Google Shape;580;g2b6847cfeab_0_583:notes"/>
          <p:cNvSpPr txBox="1">
            <a:spLocks noGrp="1"/>
          </p:cNvSpPr>
          <p:nvPr>
            <p:ph type="body" idx="1"/>
          </p:nvPr>
        </p:nvSpPr>
        <p:spPr>
          <a:xfrm>
            <a:off x="685802" y="4400551"/>
            <a:ext cx="5486400" cy="3600600"/>
          </a:xfrm>
          <a:prstGeom prst="rect">
            <a:avLst/>
          </a:prstGeom>
          <a:noFill/>
          <a:ln>
            <a:noFill/>
          </a:ln>
        </p:spPr>
        <p:txBody>
          <a:bodyPr spcFirstLastPara="1" wrap="square" lIns="95500" tIns="47750" rIns="95500" bIns="47750" anchor="t" anchorCtr="0">
            <a:noAutofit/>
          </a:bodyPr>
          <a:lstStyle/>
          <a:p>
            <a:pPr marL="0" lvl="0" indent="0" algn="l" rtl="0">
              <a:lnSpc>
                <a:spcPct val="100000"/>
              </a:lnSpc>
              <a:spcBef>
                <a:spcPts val="0"/>
              </a:spcBef>
              <a:spcAft>
                <a:spcPts val="0"/>
              </a:spcAft>
              <a:buSzPts val="1400"/>
              <a:buNone/>
            </a:pPr>
            <a:r>
              <a:rPr lang="en-GB"/>
              <a:t>Jane,</a:t>
            </a:r>
            <a:endParaRPr/>
          </a:p>
          <a:p>
            <a:pPr marL="0" lvl="0" indent="0" algn="l" rtl="0">
              <a:lnSpc>
                <a:spcPct val="100000"/>
              </a:lnSpc>
              <a:spcBef>
                <a:spcPts val="0"/>
              </a:spcBef>
              <a:spcAft>
                <a:spcPts val="0"/>
              </a:spcAft>
              <a:buSzPts val="1400"/>
              <a:buNone/>
            </a:pPr>
            <a:r>
              <a:rPr lang="en-GB"/>
              <a:t>So matt what design formats did you find you used in your teaching and did you find some where more useful than others for certain types of projects and did certain children prefer certain formats.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br>
              <a:rPr lang="en-GB"/>
            </a:br>
            <a:r>
              <a:rPr lang="en-GB"/>
              <a:t>Matt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581" name="Google Shape;581;g2b6847cfeab_0_583:notes"/>
          <p:cNvSpPr txBox="1">
            <a:spLocks noGrp="1"/>
          </p:cNvSpPr>
          <p:nvPr>
            <p:ph type="sldNum" idx="12"/>
          </p:nvPr>
        </p:nvSpPr>
        <p:spPr>
          <a:xfrm>
            <a:off x="3884620" y="8685218"/>
            <a:ext cx="2971800" cy="458700"/>
          </a:xfrm>
          <a:prstGeom prst="rect">
            <a:avLst/>
          </a:prstGeom>
          <a:noFill/>
          <a:ln>
            <a:noFill/>
          </a:ln>
        </p:spPr>
        <p:txBody>
          <a:bodyPr spcFirstLastPara="1" wrap="square" lIns="95500" tIns="47750" rIns="95500" bIns="47750" anchor="b" anchorCtr="0">
            <a:noAutofit/>
          </a:bodyPr>
          <a:lstStyle/>
          <a:p>
            <a:pPr marL="0" lvl="0" indent="0" algn="r" rtl="0">
              <a:lnSpc>
                <a:spcPct val="100000"/>
              </a:lnSpc>
              <a:spcBef>
                <a:spcPts val="0"/>
              </a:spcBef>
              <a:spcAft>
                <a:spcPts val="0"/>
              </a:spcAft>
              <a:buSzPts val="1400"/>
              <a:buNone/>
            </a:pPr>
            <a:fld id="{00000000-1234-1234-1234-123412341234}" type="slidenum">
              <a:rPr lang="en-GB"/>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2cc417fc388_0_0:notes"/>
          <p:cNvSpPr>
            <a:spLocks noGrp="1" noRot="1" noChangeAspect="1"/>
          </p:cNvSpPr>
          <p:nvPr>
            <p:ph type="sldImg" idx="2"/>
          </p:nvPr>
        </p:nvSpPr>
        <p:spPr>
          <a:xfrm>
            <a:off x="381309"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2cc417fc38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Looking for the following answers</a:t>
            </a:r>
            <a:endParaRPr/>
          </a:p>
          <a:p>
            <a:pPr marL="457200" lvl="0" indent="-298450" algn="l" rtl="0">
              <a:spcBef>
                <a:spcPts val="0"/>
              </a:spcBef>
              <a:spcAft>
                <a:spcPts val="0"/>
              </a:spcAft>
              <a:buSzPts val="1100"/>
              <a:buChar char="-"/>
            </a:pPr>
            <a:r>
              <a:rPr lang="en-GB"/>
              <a:t>Flow of control</a:t>
            </a:r>
            <a:endParaRPr/>
          </a:p>
          <a:p>
            <a:pPr marL="457200" lvl="0" indent="-298450" algn="l" rtl="0">
              <a:spcBef>
                <a:spcPts val="0"/>
              </a:spcBef>
              <a:spcAft>
                <a:spcPts val="0"/>
              </a:spcAft>
              <a:buSzPts val="1100"/>
              <a:buChar char="-"/>
            </a:pPr>
            <a:r>
              <a:rPr lang="en-GB"/>
              <a:t>How computers run programs from top to bottom</a:t>
            </a:r>
            <a:endParaRPr/>
          </a:p>
          <a:p>
            <a:pPr marL="457200" lvl="0" indent="-298450" algn="l" rtl="0">
              <a:spcBef>
                <a:spcPts val="0"/>
              </a:spcBef>
              <a:spcAft>
                <a:spcPts val="0"/>
              </a:spcAft>
              <a:buSzPts val="1100"/>
              <a:buChar char="-"/>
            </a:pPr>
            <a:r>
              <a:rPr lang="en-GB"/>
              <a:t>The big three sequence, selection and repetition</a:t>
            </a:r>
            <a:endParaRPr/>
          </a:p>
          <a:p>
            <a:pPr marL="457200" lvl="0" indent="-298450" algn="l" rtl="0">
              <a:spcBef>
                <a:spcPts val="0"/>
              </a:spcBef>
              <a:spcAft>
                <a:spcPts val="0"/>
              </a:spcAft>
              <a:buSzPts val="1100"/>
              <a:buChar char="-"/>
            </a:pPr>
            <a:r>
              <a:rPr lang="en-GB"/>
              <a:t>Input - process - output and storage</a:t>
            </a:r>
            <a:endParaRPr/>
          </a:p>
          <a:p>
            <a:pPr marL="457200" lvl="0" indent="-298450" algn="l" rtl="0">
              <a:spcBef>
                <a:spcPts val="0"/>
              </a:spcBef>
              <a:spcAft>
                <a:spcPts val="0"/>
              </a:spcAft>
              <a:buSzPts val="1100"/>
              <a:buChar char="-"/>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6"/>
        <p:cNvGrpSpPr/>
        <p:nvPr/>
      </p:nvGrpSpPr>
      <p:grpSpPr>
        <a:xfrm>
          <a:off x="0" y="0"/>
          <a:ext cx="0" cy="0"/>
          <a:chOff x="0" y="0"/>
          <a:chExt cx="0" cy="0"/>
        </a:xfrm>
      </p:grpSpPr>
      <p:sp>
        <p:nvSpPr>
          <p:cNvPr id="587" name="Google Shape;587;g2b6be47e49b_0_22:notes"/>
          <p:cNvSpPr>
            <a:spLocks noGrp="1" noRot="1" noChangeAspect="1"/>
          </p:cNvSpPr>
          <p:nvPr>
            <p:ph type="sldImg" idx="2"/>
          </p:nvPr>
        </p:nvSpPr>
        <p:spPr>
          <a:xfrm>
            <a:off x="381309"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8" name="Google Shape;588;g2b6be47e49b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3"/>
        <p:cNvGrpSpPr/>
        <p:nvPr/>
      </p:nvGrpSpPr>
      <p:grpSpPr>
        <a:xfrm>
          <a:off x="0" y="0"/>
          <a:ext cx="0" cy="0"/>
          <a:chOff x="0" y="0"/>
          <a:chExt cx="0" cy="0"/>
        </a:xfrm>
      </p:grpSpPr>
      <p:sp>
        <p:nvSpPr>
          <p:cNvPr id="594" name="Google Shape;594;g2b6b7b6b2cc_0_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95" name="Google Shape;595;g2b6b7b6b2cc_0_87: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Professional Development Leader:</a:t>
            </a:r>
            <a:endParaRPr/>
          </a:p>
          <a:p>
            <a:pPr marL="0" lvl="0" indent="0" algn="l" rtl="0">
              <a:lnSpc>
                <a:spcPct val="100000"/>
              </a:lnSpc>
              <a:spcBef>
                <a:spcPts val="0"/>
              </a:spcBef>
              <a:spcAft>
                <a:spcPts val="0"/>
              </a:spcAft>
              <a:buSzPts val="1400"/>
              <a:buNone/>
            </a:pPr>
            <a:endParaRPr/>
          </a:p>
          <a:p>
            <a:pPr marL="118532" lvl="0" indent="-118532" algn="l" rtl="0">
              <a:lnSpc>
                <a:spcPct val="100000"/>
              </a:lnSpc>
              <a:spcBef>
                <a:spcPts val="0"/>
              </a:spcBef>
              <a:spcAft>
                <a:spcPts val="0"/>
              </a:spcAft>
              <a:buSzPts val="1400"/>
              <a:buFont typeface="Arial"/>
              <a:buChar char="-"/>
            </a:pPr>
            <a:r>
              <a:rPr lang="en-GB"/>
              <a:t>We can present these steps into a four level model of Task -&gt; Design -&gt; Code -&gt; Running and evaluation, as above.</a:t>
            </a:r>
            <a:endParaRPr/>
          </a:p>
          <a:p>
            <a:pPr marL="118532" lvl="0" indent="-118532" algn="l" rtl="0">
              <a:lnSpc>
                <a:spcPct val="100000"/>
              </a:lnSpc>
              <a:spcBef>
                <a:spcPts val="0"/>
              </a:spcBef>
              <a:spcAft>
                <a:spcPts val="0"/>
              </a:spcAft>
              <a:buSzPts val="1400"/>
              <a:buFont typeface="Arial"/>
              <a:buChar char="-"/>
            </a:pPr>
            <a:r>
              <a:rPr lang="en-GB"/>
              <a:t>This is a useful framework for working with pupils in writing their code.</a:t>
            </a:r>
            <a:endParaRPr/>
          </a:p>
          <a:p>
            <a:pPr marL="118532" lvl="0" indent="-118532" algn="l" rtl="0">
              <a:lnSpc>
                <a:spcPct val="100000"/>
              </a:lnSpc>
              <a:spcBef>
                <a:spcPts val="0"/>
              </a:spcBef>
              <a:spcAft>
                <a:spcPts val="0"/>
              </a:spcAft>
              <a:buSzPts val="1400"/>
              <a:buFont typeface="Arial"/>
              <a:buChar char="-"/>
            </a:pPr>
            <a:r>
              <a:rPr lang="en-GB"/>
              <a:t>In many primary classrooms, the move to ‘code level’ is almost immediate, and children have not thought through what and how they will implement a programming challenge before starting to code.</a:t>
            </a:r>
            <a:endParaRPr/>
          </a:p>
          <a:p>
            <a:pPr marL="118532" lvl="0" indent="-118532" algn="l" rtl="0">
              <a:lnSpc>
                <a:spcPct val="100000"/>
              </a:lnSpc>
              <a:spcBef>
                <a:spcPts val="0"/>
              </a:spcBef>
              <a:spcAft>
                <a:spcPts val="0"/>
              </a:spcAft>
              <a:buSzPts val="1400"/>
              <a:buFont typeface="Arial"/>
              <a:buChar char="-"/>
            </a:pPr>
            <a:r>
              <a:rPr lang="en-GB"/>
              <a:t>Ask participants to reflect on their own practice and share into the text chat.</a:t>
            </a:r>
            <a:endParaRPr/>
          </a:p>
          <a:p>
            <a:pPr marL="118532" lvl="0" indent="-118532" algn="l" rtl="0">
              <a:lnSpc>
                <a:spcPct val="100000"/>
              </a:lnSpc>
              <a:spcBef>
                <a:spcPts val="0"/>
              </a:spcBef>
              <a:spcAft>
                <a:spcPts val="0"/>
              </a:spcAft>
              <a:buSzPts val="1400"/>
              <a:buFont typeface="Arial"/>
              <a:buChar char="-"/>
            </a:pPr>
            <a:r>
              <a:rPr lang="en-GB"/>
              <a:t>Link for research paper - </a:t>
            </a:r>
            <a:r>
              <a:rPr lang="en-GB" u="sng">
                <a:solidFill>
                  <a:srgbClr val="0000FF"/>
                </a:solidFill>
                <a:hlinkClick r:id="rId3">
                  <a:extLst>
                    <a:ext uri="{A12FA001-AC4F-418D-AE19-62706E023703}">
                      <ahyp:hlinkClr xmlns:ahyp="http://schemas.microsoft.com/office/drawing/2018/hyperlinkcolor" val="tx"/>
                    </a:ext>
                  </a:extLst>
                </a:hlinkClick>
              </a:rPr>
              <a:t>https://www.researchgate.net/publication/335527816_Unplugged_Computing_and_Semantic_Waves_Analysing_Crazy_Characters</a:t>
            </a:r>
            <a:endParaRPr/>
          </a:p>
          <a:p>
            <a:pPr marL="0" lvl="0" indent="0" algn="l" rtl="0">
              <a:lnSpc>
                <a:spcPct val="100000"/>
              </a:lnSpc>
              <a:spcBef>
                <a:spcPts val="0"/>
              </a:spcBef>
              <a:spcAft>
                <a:spcPts val="0"/>
              </a:spcAft>
              <a:buSzPts val="1400"/>
              <a:buNone/>
            </a:pPr>
            <a:endParaRPr u="sng">
              <a:solidFill>
                <a:srgbClr val="0000FF"/>
              </a:solidFill>
              <a:hlinkClick r:id="rId3">
                <a:extLst>
                  <a:ext uri="{A12FA001-AC4F-418D-AE19-62706E023703}">
                    <ahyp:hlinkClr xmlns:ahyp="http://schemas.microsoft.com/office/drawing/2018/hyperlinkcolor" val="tx"/>
                  </a:ext>
                </a:extLst>
              </a:hlinkClick>
            </a:endParaRPr>
          </a:p>
          <a:p>
            <a:pPr marL="0" lvl="0" indent="0" algn="l" rtl="0">
              <a:lnSpc>
                <a:spcPct val="100000"/>
              </a:lnSpc>
              <a:spcBef>
                <a:spcPts val="0"/>
              </a:spcBef>
              <a:spcAft>
                <a:spcPts val="0"/>
              </a:spcAft>
              <a:buSzPts val="1400"/>
              <a:buNone/>
            </a:pPr>
            <a:r>
              <a:rPr lang="en-GB"/>
              <a:t>This model is sometimes known as the ‘four levels of abstraction’</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GB"/>
              <a:t>Participants: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GB"/>
              <a:t>- Share thoughts on their own practice into the text chat.</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2"/>
        <p:cNvGrpSpPr/>
        <p:nvPr/>
      </p:nvGrpSpPr>
      <p:grpSpPr>
        <a:xfrm>
          <a:off x="0" y="0"/>
          <a:ext cx="0" cy="0"/>
          <a:chOff x="0" y="0"/>
          <a:chExt cx="0" cy="0"/>
        </a:xfrm>
      </p:grpSpPr>
      <p:sp>
        <p:nvSpPr>
          <p:cNvPr id="603" name="Google Shape;603;g2dd74dea975_0_3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04" name="Google Shape;604;g2dd74dea975_0_30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1"/>
        <p:cNvGrpSpPr/>
        <p:nvPr/>
      </p:nvGrpSpPr>
      <p:grpSpPr>
        <a:xfrm>
          <a:off x="0" y="0"/>
          <a:ext cx="0" cy="0"/>
          <a:chOff x="0" y="0"/>
          <a:chExt cx="0" cy="0"/>
        </a:xfrm>
      </p:grpSpPr>
      <p:sp>
        <p:nvSpPr>
          <p:cNvPr id="612" name="Google Shape;612;g2b6847cfeab_0_36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3" name="Google Shape;613;g2b6847cfeab_0_36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GB"/>
              <a:t>43</a:t>
            </a:fld>
            <a:endParaRPr/>
          </a:p>
        </p:txBody>
      </p:sp>
      <p:sp>
        <p:nvSpPr>
          <p:cNvPr id="614" name="Google Shape;614;g2b6847cfeab_0_36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1"/>
        <p:cNvGrpSpPr/>
        <p:nvPr/>
      </p:nvGrpSpPr>
      <p:grpSpPr>
        <a:xfrm>
          <a:off x="0" y="0"/>
          <a:ext cx="0" cy="0"/>
          <a:chOff x="0" y="0"/>
          <a:chExt cx="0" cy="0"/>
        </a:xfrm>
      </p:grpSpPr>
      <p:sp>
        <p:nvSpPr>
          <p:cNvPr id="632" name="Google Shape;632;g2b6ece1bcf1_0_7:notes"/>
          <p:cNvSpPr>
            <a:spLocks noGrp="1" noRot="1" noChangeAspect="1"/>
          </p:cNvSpPr>
          <p:nvPr>
            <p:ph type="sldImg" idx="2"/>
          </p:nvPr>
        </p:nvSpPr>
        <p:spPr>
          <a:xfrm>
            <a:off x="381309"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3" name="Google Shape;633;g2b6ece1bcf1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9"/>
        <p:cNvGrpSpPr/>
        <p:nvPr/>
      </p:nvGrpSpPr>
      <p:grpSpPr>
        <a:xfrm>
          <a:off x="0" y="0"/>
          <a:ext cx="0" cy="0"/>
          <a:chOff x="0" y="0"/>
          <a:chExt cx="0" cy="0"/>
        </a:xfrm>
      </p:grpSpPr>
      <p:sp>
        <p:nvSpPr>
          <p:cNvPr id="640" name="Google Shape;640;g26f3267fa5a_2_0:notes"/>
          <p:cNvSpPr>
            <a:spLocks noGrp="1" noRot="1" noChangeAspect="1"/>
          </p:cNvSpPr>
          <p:nvPr>
            <p:ph type="sldImg" idx="2"/>
          </p:nvPr>
        </p:nvSpPr>
        <p:spPr>
          <a:xfrm>
            <a:off x="381309"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1" name="Google Shape;641;g26f3267fa5a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8"/>
        <p:cNvGrpSpPr/>
        <p:nvPr/>
      </p:nvGrpSpPr>
      <p:grpSpPr>
        <a:xfrm>
          <a:off x="0" y="0"/>
          <a:ext cx="0" cy="0"/>
          <a:chOff x="0" y="0"/>
          <a:chExt cx="0" cy="0"/>
        </a:xfrm>
      </p:grpSpPr>
      <p:sp>
        <p:nvSpPr>
          <p:cNvPr id="659" name="Google Shape;659;g2dd74dea975_0_79:notes"/>
          <p:cNvSpPr>
            <a:spLocks noGrp="1" noRot="1" noChangeAspect="1"/>
          </p:cNvSpPr>
          <p:nvPr>
            <p:ph type="sldImg" idx="2"/>
          </p:nvPr>
        </p:nvSpPr>
        <p:spPr>
          <a:xfrm>
            <a:off x="381309"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0" name="Google Shape;660;g2dd74dea975_0_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endParaRPr>
              <a:solidFill>
                <a:schemeClr val="dk1"/>
              </a:solidFill>
            </a:endParaRPr>
          </a:p>
          <a:p>
            <a:pPr marL="457200" lvl="0" indent="-298450" algn="l" rtl="0">
              <a:lnSpc>
                <a:spcPct val="115000"/>
              </a:lnSpc>
              <a:spcBef>
                <a:spcPts val="1200"/>
              </a:spcBef>
              <a:spcAft>
                <a:spcPts val="0"/>
              </a:spcAft>
              <a:buClr>
                <a:schemeClr val="dk1"/>
              </a:buClr>
              <a:buSzPts val="1100"/>
              <a:buChar char="●"/>
            </a:pPr>
            <a:r>
              <a:rPr lang="en-GB" b="1">
                <a:solidFill>
                  <a:schemeClr val="dk1"/>
                </a:solidFill>
              </a:rPr>
              <a:t>PRIMM Approach</a:t>
            </a:r>
            <a:r>
              <a:rPr lang="en-GB">
                <a:solidFill>
                  <a:schemeClr val="dk1"/>
                </a:solidFill>
              </a:rPr>
              <a:t>: A pedagogical model for teaching programming that stands for Predict, Run, Investigate, Modify, and Make. It emphasizes reading code before writing and encourages collaboration and dialogue among students.</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GB" b="1">
                <a:solidFill>
                  <a:schemeClr val="dk1"/>
                </a:solidFill>
              </a:rPr>
              <a:t>Classroom Talk</a:t>
            </a:r>
            <a:r>
              <a:rPr lang="en-GB">
                <a:solidFill>
                  <a:schemeClr val="dk1"/>
                </a:solidFill>
              </a:rPr>
              <a:t>: The PRIMM method promotes productive classroom talk, which is essential for understanding programming concepts. Teachers facilitate discussions, model vocabulary use, and ask in-depth questions.</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GB" b="1">
                <a:solidFill>
                  <a:schemeClr val="dk1"/>
                </a:solidFill>
              </a:rPr>
              <a:t>Impact on Learning</a:t>
            </a:r>
            <a:r>
              <a:rPr lang="en-GB">
                <a:solidFill>
                  <a:schemeClr val="dk1"/>
                </a:solidFill>
              </a:rPr>
              <a:t>: Studies indicate that PRIMM can improve learner outcomes in programming. Teachers value the collaborative nature of PRIMM and the structured lessons that allow for differentiation.</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GB" b="1">
                <a:solidFill>
                  <a:schemeClr val="dk1"/>
                </a:solidFill>
              </a:rPr>
              <a:t>Research Focus</a:t>
            </a:r>
            <a:r>
              <a:rPr lang="en-GB">
                <a:solidFill>
                  <a:schemeClr val="dk1"/>
                </a:solidFill>
              </a:rPr>
              <a:t>: The report discusses ongoing research into the quantity, quality, and content of classroom talk in programming lessons using PRIMM, highlighting the importance of language in learning to program.</a:t>
            </a:r>
            <a:endParaRPr>
              <a:solidFill>
                <a:schemeClr val="dk1"/>
              </a:solidFill>
            </a:endParaRPr>
          </a:p>
          <a:p>
            <a:pPr marL="0" lvl="0" indent="0" algn="l" rtl="0">
              <a:spcBef>
                <a:spcPts val="1200"/>
              </a:spcBef>
              <a:spcAft>
                <a:spcPts val="0"/>
              </a:spcAft>
              <a:buNone/>
            </a:pPr>
            <a:r>
              <a:rPr lang="en-GB" u="sng">
                <a:solidFill>
                  <a:schemeClr val="hlink"/>
                </a:solidFill>
                <a:hlinkClick r:id="rId3"/>
              </a:rPr>
              <a:t>https://www.raspberrypi.org/app/uploads/2022/08/Teaching_Programming_with_PRIMM-1.pdf</a:t>
            </a:r>
            <a:r>
              <a:rPr lang="en-GB"/>
              <a:t>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4"/>
        <p:cNvGrpSpPr/>
        <p:nvPr/>
      </p:nvGrpSpPr>
      <p:grpSpPr>
        <a:xfrm>
          <a:off x="0" y="0"/>
          <a:ext cx="0" cy="0"/>
          <a:chOff x="0" y="0"/>
          <a:chExt cx="0" cy="0"/>
        </a:xfrm>
      </p:grpSpPr>
      <p:sp>
        <p:nvSpPr>
          <p:cNvPr id="665" name="Google Shape;665;g2b6847cfeab_0_185:notes"/>
          <p:cNvSpPr>
            <a:spLocks noGrp="1" noRot="1" noChangeAspect="1"/>
          </p:cNvSpPr>
          <p:nvPr>
            <p:ph type="sldImg" idx="2"/>
          </p:nvPr>
        </p:nvSpPr>
        <p:spPr>
          <a:xfrm>
            <a:off x="381309"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6" name="Google Shape;666;g2b6847cfeab_0_1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1"/>
        <p:cNvGrpSpPr/>
        <p:nvPr/>
      </p:nvGrpSpPr>
      <p:grpSpPr>
        <a:xfrm>
          <a:off x="0" y="0"/>
          <a:ext cx="0" cy="0"/>
          <a:chOff x="0" y="0"/>
          <a:chExt cx="0" cy="0"/>
        </a:xfrm>
      </p:grpSpPr>
      <p:sp>
        <p:nvSpPr>
          <p:cNvPr id="672" name="Google Shape;672;g2b6ece1bcf1_0_2:notes"/>
          <p:cNvSpPr>
            <a:spLocks noGrp="1" noRot="1" noChangeAspect="1"/>
          </p:cNvSpPr>
          <p:nvPr>
            <p:ph type="sldImg" idx="2"/>
          </p:nvPr>
        </p:nvSpPr>
        <p:spPr>
          <a:xfrm>
            <a:off x="381309"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3" name="Google Shape;673;g2b6ece1bcf1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GB" sz="1200">
                <a:solidFill>
                  <a:srgbClr val="323232"/>
                </a:solidFill>
              </a:rPr>
              <a:t>TIPP &amp; SEE is an adaption of the Use → Modify → Create → learning progression developed specifically for working with Scratch</a:t>
            </a:r>
            <a:r>
              <a:rPr lang="en-GB" sz="1200">
                <a:solidFill>
                  <a:schemeClr val="hlink"/>
                </a:solidFill>
                <a:uFill>
                  <a:noFill/>
                </a:uFill>
                <a:hlinkClick r:id="rId3"/>
              </a:rPr>
              <a:t>1</a:t>
            </a:r>
            <a:r>
              <a:rPr lang="en-GB" sz="1200">
                <a:solidFill>
                  <a:srgbClr val="323232"/>
                </a:solidFill>
              </a:rPr>
              <a:t>. The name is an acronym for a multi-step process of interacting with Scratch projects. Scratch offers a website where programmers can publish and share their projects, and other programmers can </a:t>
            </a:r>
            <a:r>
              <a:rPr lang="en-GB" sz="1200" i="1">
                <a:solidFill>
                  <a:srgbClr val="323232"/>
                </a:solidFill>
              </a:rPr>
              <a:t>remix</a:t>
            </a:r>
            <a:r>
              <a:rPr lang="en-GB" sz="1200">
                <a:solidFill>
                  <a:srgbClr val="323232"/>
                </a:solidFill>
              </a:rPr>
              <a:t> them.</a:t>
            </a:r>
            <a:endParaRPr sz="1200">
              <a:solidFill>
                <a:srgbClr val="323232"/>
              </a:solidFill>
            </a:endParaRPr>
          </a:p>
          <a:p>
            <a:pPr marL="0" lvl="0" indent="0" algn="l" rtl="0">
              <a:lnSpc>
                <a:spcPct val="115000"/>
              </a:lnSpc>
              <a:spcBef>
                <a:spcPts val="1200"/>
              </a:spcBef>
              <a:spcAft>
                <a:spcPts val="0"/>
              </a:spcAft>
              <a:buClr>
                <a:schemeClr val="dk1"/>
              </a:buClr>
              <a:buSzPts val="1100"/>
              <a:buFont typeface="Arial"/>
              <a:buNone/>
            </a:pPr>
            <a:r>
              <a:rPr lang="en-GB" sz="1200">
                <a:solidFill>
                  <a:srgbClr val="323232"/>
                </a:solidFill>
              </a:rPr>
              <a:t>Remixing in Scratch means taking an existing project and modifying it, often to build in more functionality or to change its aesthetics. This parallels the professional open-source community, where professional programs write and distribute programs online using sites like GitHub for others to use and modify. This also means that the Scratch website can serve as a rich source of exemplar programs to share with your students.</a:t>
            </a:r>
            <a:endParaRPr sz="1200">
              <a:solidFill>
                <a:srgbClr val="323232"/>
              </a:solidFill>
            </a:endParaRPr>
          </a:p>
          <a:p>
            <a:pPr marL="0" lvl="0" indent="0" algn="l" rtl="0">
              <a:spcBef>
                <a:spcPts val="120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2dd74dea975_0_90:notes"/>
          <p:cNvSpPr>
            <a:spLocks noGrp="1" noRot="1" noChangeAspect="1"/>
          </p:cNvSpPr>
          <p:nvPr>
            <p:ph type="sldImg" idx="2"/>
          </p:nvPr>
        </p:nvSpPr>
        <p:spPr>
          <a:xfrm>
            <a:off x="381309"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2dd74dea975_0_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The mind map could help us to understand these main concepts.</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2e551e97661_1_3:notes"/>
          <p:cNvSpPr>
            <a:spLocks noGrp="1" noRot="1" noChangeAspect="1"/>
          </p:cNvSpPr>
          <p:nvPr>
            <p:ph type="sldImg" idx="2"/>
          </p:nvPr>
        </p:nvSpPr>
        <p:spPr>
          <a:xfrm>
            <a:off x="381309"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g2e551e97661_1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The mind map could help us to understand these main concepts.</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2b6847cfeab_0_181:notes"/>
          <p:cNvSpPr>
            <a:spLocks noGrp="1" noRot="1" noChangeAspect="1"/>
          </p:cNvSpPr>
          <p:nvPr>
            <p:ph type="sldImg" idx="2"/>
          </p:nvPr>
        </p:nvSpPr>
        <p:spPr>
          <a:xfrm>
            <a:off x="381309"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 name="Google Shape;115;g2b6847cfeab_0_1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Concepts of programming then become constructs </a:t>
            </a:r>
            <a:endParaRPr/>
          </a:p>
          <a:p>
            <a:pPr marL="0" lvl="0" indent="0" algn="l" rtl="0">
              <a:spcBef>
                <a:spcPts val="0"/>
              </a:spcBef>
              <a:spcAft>
                <a:spcPts val="0"/>
              </a:spcAft>
              <a:buNone/>
            </a:pPr>
            <a:r>
              <a:rPr lang="en-GB"/>
              <a:t>We need to ensure that the novice programmers (chn) understand the concepts first.</a:t>
            </a:r>
            <a:endParaRPr/>
          </a:p>
          <a:p>
            <a:pPr marL="0" lvl="0" indent="0" algn="l" rtl="0">
              <a:spcBef>
                <a:spcPts val="0"/>
              </a:spcBef>
              <a:spcAft>
                <a:spcPts val="0"/>
              </a:spcAft>
              <a:buNone/>
            </a:pPr>
            <a:r>
              <a:rPr lang="en-GB"/>
              <a:t>Then can use these concepts to as constructs for both the algorithms and code</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2b641718784_0_8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1" name="Google Shape;121;g2b641718784_0_8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a:t>Semantic waves really helps to teach abstract concepts </a:t>
            </a:r>
            <a:endParaRPr/>
          </a:p>
          <a:p>
            <a:pPr marL="0" lvl="0" indent="0" algn="l" rtl="0">
              <a:lnSpc>
                <a:spcPct val="100000"/>
              </a:lnSpc>
              <a:spcBef>
                <a:spcPts val="0"/>
              </a:spcBef>
              <a:spcAft>
                <a:spcPts val="0"/>
              </a:spcAft>
              <a:buSzPts val="1100"/>
              <a:buNone/>
            </a:pPr>
            <a:r>
              <a:rPr lang="en-GB"/>
              <a:t>Helps the learners to develop their understanding  vocabulary and how to apply</a:t>
            </a:r>
            <a:endParaRPr/>
          </a:p>
          <a:p>
            <a:pPr marL="0" lvl="0" indent="0" algn="l" rtl="0">
              <a:lnSpc>
                <a:spcPct val="100000"/>
              </a:lnSpc>
              <a:spcBef>
                <a:spcPts val="0"/>
              </a:spcBef>
              <a:spcAft>
                <a:spcPts val="0"/>
              </a:spcAft>
              <a:buSzPts val="1100"/>
              <a:buNone/>
            </a:pPr>
            <a:r>
              <a:rPr lang="en-GB"/>
              <a:t>Can be used to evaluate learning activity. </a:t>
            </a:r>
            <a:endParaRPr/>
          </a:p>
          <a:p>
            <a:pPr marL="0" lvl="0" indent="0" algn="l" rtl="0">
              <a:lnSpc>
                <a:spcPct val="100000"/>
              </a:lnSpc>
              <a:spcBef>
                <a:spcPts val="0"/>
              </a:spcBef>
              <a:spcAft>
                <a:spcPts val="0"/>
              </a:spcAft>
              <a:buSzPts val="1100"/>
              <a:buNone/>
            </a:pPr>
            <a:r>
              <a:rPr lang="en-GB"/>
              <a:t>At the bottom of the curve they are working with concepts that they have secure understanding of. However we can stay there we need to move back up the curve repacking as we go.</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2b641718784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7" name="Google Shape;167;g2b641718784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a:t>Semantic waves really helps to teach abstract concepts </a:t>
            </a:r>
            <a:endParaRPr/>
          </a:p>
          <a:p>
            <a:pPr marL="0" lvl="0" indent="0" algn="l" rtl="0">
              <a:lnSpc>
                <a:spcPct val="100000"/>
              </a:lnSpc>
              <a:spcBef>
                <a:spcPts val="0"/>
              </a:spcBef>
              <a:spcAft>
                <a:spcPts val="0"/>
              </a:spcAft>
              <a:buSzPts val="1100"/>
              <a:buNone/>
            </a:pPr>
            <a:r>
              <a:rPr lang="en-GB"/>
              <a:t>Helps the learners to develop their understanding  vocabulary and how to apply</a:t>
            </a:r>
            <a:endParaRPr/>
          </a:p>
          <a:p>
            <a:pPr marL="0" lvl="0" indent="0" algn="l" rtl="0">
              <a:lnSpc>
                <a:spcPct val="100000"/>
              </a:lnSpc>
              <a:spcBef>
                <a:spcPts val="0"/>
              </a:spcBef>
              <a:spcAft>
                <a:spcPts val="0"/>
              </a:spcAft>
              <a:buSzPts val="1100"/>
              <a:buNone/>
            </a:pPr>
            <a:r>
              <a:rPr lang="en-GB"/>
              <a:t>Can be used to evaluate learning activity. </a:t>
            </a:r>
            <a:endParaRPr/>
          </a:p>
          <a:p>
            <a:pPr marL="0" lvl="0" indent="0" algn="l" rtl="0">
              <a:lnSpc>
                <a:spcPct val="100000"/>
              </a:lnSpc>
              <a:spcBef>
                <a:spcPts val="0"/>
              </a:spcBef>
              <a:spcAft>
                <a:spcPts val="0"/>
              </a:spcAft>
              <a:buSzPts val="1100"/>
              <a:buNone/>
            </a:pPr>
            <a:r>
              <a:rPr lang="en-GB"/>
              <a:t>At the bottom of the curve they are working with concepts that they have secure understanding of. However we can stay there we need to move back up the curve repacking as we go.</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spcBef>
                <a:spcPts val="0"/>
              </a:spcBef>
              <a:spcAft>
                <a:spcPts val="0"/>
              </a:spcAft>
              <a:buSzPts val="5200"/>
              <a:buNone/>
              <a:defRPr sz="5200"/>
            </a:lvl1pPr>
            <a:lvl2pPr lvl="1">
              <a:spcBef>
                <a:spcPts val="0"/>
              </a:spcBef>
              <a:spcAft>
                <a:spcPts val="0"/>
              </a:spcAft>
              <a:buSzPts val="5200"/>
              <a:buNone/>
              <a:defRPr sz="5200"/>
            </a:lvl2pPr>
            <a:lvl3pPr lvl="2">
              <a:spcBef>
                <a:spcPts val="0"/>
              </a:spcBef>
              <a:spcAft>
                <a:spcPts val="0"/>
              </a:spcAft>
              <a:buSzPts val="5200"/>
              <a:buNone/>
              <a:defRPr sz="5200"/>
            </a:lvl3pPr>
            <a:lvl4pPr lvl="3">
              <a:spcBef>
                <a:spcPts val="0"/>
              </a:spcBef>
              <a:spcAft>
                <a:spcPts val="0"/>
              </a:spcAft>
              <a:buSzPts val="5200"/>
              <a:buNone/>
              <a:defRPr sz="5200"/>
            </a:lvl4pPr>
            <a:lvl5pPr lvl="4">
              <a:spcBef>
                <a:spcPts val="0"/>
              </a:spcBef>
              <a:spcAft>
                <a:spcPts val="0"/>
              </a:spcAft>
              <a:buSzPts val="5200"/>
              <a:buNone/>
              <a:defRPr sz="5200"/>
            </a:lvl5pPr>
            <a:lvl6pPr lvl="5">
              <a:spcBef>
                <a:spcPts val="0"/>
              </a:spcBef>
              <a:spcAft>
                <a:spcPts val="0"/>
              </a:spcAft>
              <a:buSzPts val="5200"/>
              <a:buNone/>
              <a:defRPr sz="5200"/>
            </a:lvl6pPr>
            <a:lvl7pPr lvl="6">
              <a:spcBef>
                <a:spcPts val="0"/>
              </a:spcBef>
              <a:spcAft>
                <a:spcPts val="0"/>
              </a:spcAft>
              <a:buSzPts val="5200"/>
              <a:buNone/>
              <a:defRPr sz="5200"/>
            </a:lvl7pPr>
            <a:lvl8pPr lvl="7">
              <a:spcBef>
                <a:spcPts val="0"/>
              </a:spcBef>
              <a:spcAft>
                <a:spcPts val="0"/>
              </a:spcAft>
              <a:buSzPts val="5200"/>
              <a:buNone/>
              <a:defRPr sz="5200"/>
            </a:lvl8pPr>
            <a:lvl9pPr lvl="8">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800"/>
              <a:buNone/>
              <a:defRPr sz="2800"/>
            </a:lvl1pPr>
            <a:lvl2pPr lvl="1">
              <a:lnSpc>
                <a:spcPct val="100000"/>
              </a:lnSpc>
              <a:spcBef>
                <a:spcPts val="0"/>
              </a:spcBef>
              <a:spcAft>
                <a:spcPts val="0"/>
              </a:spcAft>
              <a:buSzPts val="2800"/>
              <a:buNone/>
              <a:defRPr sz="2800"/>
            </a:lvl2pPr>
            <a:lvl3pPr lvl="2">
              <a:lnSpc>
                <a:spcPct val="100000"/>
              </a:lnSpc>
              <a:spcBef>
                <a:spcPts val="0"/>
              </a:spcBef>
              <a:spcAft>
                <a:spcPts val="0"/>
              </a:spcAft>
              <a:buSzPts val="2800"/>
              <a:buNone/>
              <a:defRPr sz="2800"/>
            </a:lvl3pPr>
            <a:lvl4pPr lvl="3">
              <a:lnSpc>
                <a:spcPct val="100000"/>
              </a:lnSpc>
              <a:spcBef>
                <a:spcPts val="0"/>
              </a:spcBef>
              <a:spcAft>
                <a:spcPts val="0"/>
              </a:spcAft>
              <a:buSzPts val="2800"/>
              <a:buNone/>
              <a:defRPr sz="2800"/>
            </a:lvl4pPr>
            <a:lvl5pPr lvl="4">
              <a:lnSpc>
                <a:spcPct val="100000"/>
              </a:lnSpc>
              <a:spcBef>
                <a:spcPts val="0"/>
              </a:spcBef>
              <a:spcAft>
                <a:spcPts val="0"/>
              </a:spcAft>
              <a:buSzPts val="2800"/>
              <a:buNone/>
              <a:defRPr sz="2800"/>
            </a:lvl5pPr>
            <a:lvl6pPr lvl="5">
              <a:lnSpc>
                <a:spcPct val="100000"/>
              </a:lnSpc>
              <a:spcBef>
                <a:spcPts val="0"/>
              </a:spcBef>
              <a:spcAft>
                <a:spcPts val="0"/>
              </a:spcAft>
              <a:buSzPts val="2800"/>
              <a:buNone/>
              <a:defRPr sz="2800"/>
            </a:lvl6pPr>
            <a:lvl7pPr lvl="6">
              <a:lnSpc>
                <a:spcPct val="100000"/>
              </a:lnSpc>
              <a:spcBef>
                <a:spcPts val="0"/>
              </a:spcBef>
              <a:spcAft>
                <a:spcPts val="0"/>
              </a:spcAft>
              <a:buSzPts val="2800"/>
              <a:buNone/>
              <a:defRPr sz="2800"/>
            </a:lvl7pPr>
            <a:lvl8pPr lvl="7">
              <a:lnSpc>
                <a:spcPct val="100000"/>
              </a:lnSpc>
              <a:spcBef>
                <a:spcPts val="0"/>
              </a:spcBef>
              <a:spcAft>
                <a:spcPts val="0"/>
              </a:spcAft>
              <a:buSzPts val="2800"/>
              <a:buNone/>
              <a:defRPr sz="2800"/>
            </a:lvl8pPr>
            <a:lvl9pPr lvl="8">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pic>
        <p:nvPicPr>
          <p:cNvPr id="13" name="Google Shape;13;p2" descr="Brookes Logo" title="Brookes Logo"/>
          <p:cNvPicPr preferRelativeResize="0"/>
          <p:nvPr/>
        </p:nvPicPr>
        <p:blipFill>
          <a:blip r:embed="rId2">
            <a:alphaModFix/>
          </a:blip>
          <a:stretch>
            <a:fillRect/>
          </a:stretch>
        </p:blipFill>
        <p:spPr>
          <a:xfrm>
            <a:off x="6679850" y="180966"/>
            <a:ext cx="1676701" cy="664200"/>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6"/>
        <p:cNvGrpSpPr/>
        <p:nvPr/>
      </p:nvGrpSpPr>
      <p:grpSpPr>
        <a:xfrm>
          <a:off x="0" y="0"/>
          <a:ext cx="0" cy="0"/>
          <a:chOff x="0" y="0"/>
          <a:chExt cx="0" cy="0"/>
        </a:xfrm>
      </p:grpSpPr>
      <p:sp>
        <p:nvSpPr>
          <p:cNvPr id="57" name="Google Shape;5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pic>
        <p:nvPicPr>
          <p:cNvPr id="58" name="Google Shape;58;p11"/>
          <p:cNvPicPr preferRelativeResize="0"/>
          <p:nvPr/>
        </p:nvPicPr>
        <p:blipFill>
          <a:blip r:embed="rId2">
            <a:alphaModFix/>
          </a:blip>
          <a:stretch>
            <a:fillRect/>
          </a:stretch>
        </p:blipFill>
        <p:spPr>
          <a:xfrm>
            <a:off x="0" y="5039906"/>
            <a:ext cx="9144000" cy="103594"/>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wo Column Text">
  <p:cSld name="Two Column Text">
    <p:spTree>
      <p:nvGrpSpPr>
        <p:cNvPr id="1" name="Shape 59"/>
        <p:cNvGrpSpPr/>
        <p:nvPr/>
      </p:nvGrpSpPr>
      <p:grpSpPr>
        <a:xfrm>
          <a:off x="0" y="0"/>
          <a:ext cx="0" cy="0"/>
          <a:chOff x="0" y="0"/>
          <a:chExt cx="0" cy="0"/>
        </a:xfrm>
      </p:grpSpPr>
      <p:sp>
        <p:nvSpPr>
          <p:cNvPr id="60" name="Google Shape;60;p12"/>
          <p:cNvSpPr txBox="1">
            <a:spLocks noGrp="1"/>
          </p:cNvSpPr>
          <p:nvPr>
            <p:ph type="title"/>
          </p:nvPr>
        </p:nvSpPr>
        <p:spPr>
          <a:xfrm>
            <a:off x="628650" y="273844"/>
            <a:ext cx="7886700" cy="445200"/>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0"/>
              </a:spcBef>
              <a:spcAft>
                <a:spcPts val="0"/>
              </a:spcAft>
              <a:buClr>
                <a:schemeClr val="dk1"/>
              </a:buClr>
              <a:buSzPts val="2700"/>
              <a:buFont typeface="Roboto"/>
              <a:buNone/>
              <a:defRPr sz="2700" b="1" i="0" u="none" strike="noStrike" cap="none">
                <a:solidFill>
                  <a:schemeClr val="dk1"/>
                </a:solidFill>
                <a:latin typeface="Roboto"/>
                <a:ea typeface="Roboto"/>
                <a:cs typeface="Roboto"/>
                <a:sym typeface="Roboto"/>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61" name="Google Shape;61;p12"/>
          <p:cNvSpPr txBox="1">
            <a:spLocks noGrp="1"/>
          </p:cNvSpPr>
          <p:nvPr>
            <p:ph type="sldNum" idx="12"/>
          </p:nvPr>
        </p:nvSpPr>
        <p:spPr>
          <a:xfrm>
            <a:off x="8670897" y="4751619"/>
            <a:ext cx="319800" cy="273900"/>
          </a:xfrm>
          <a:prstGeom prst="rect">
            <a:avLst/>
          </a:prstGeom>
          <a:noFill/>
          <a:ln>
            <a:noFill/>
          </a:ln>
        </p:spPr>
        <p:txBody>
          <a:bodyPr spcFirstLastPara="1" wrap="square" lIns="68575" tIns="34275" rIns="68575" bIns="34275" anchor="ctr" anchorCtr="0">
            <a:noAutofit/>
          </a:bodyPr>
          <a:lstStyle>
            <a:lvl1pPr marL="0" marR="0" lvl="0"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Roboto"/>
                <a:ea typeface="Roboto"/>
                <a:cs typeface="Roboto"/>
                <a:sym typeface="Roboto"/>
              </a:defRPr>
            </a:lvl1pPr>
            <a:lvl2pPr marL="0" marR="0" lvl="1"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Roboto"/>
                <a:ea typeface="Roboto"/>
                <a:cs typeface="Roboto"/>
                <a:sym typeface="Roboto"/>
              </a:defRPr>
            </a:lvl2pPr>
            <a:lvl3pPr marL="0" marR="0" lvl="2"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Roboto"/>
                <a:ea typeface="Roboto"/>
                <a:cs typeface="Roboto"/>
                <a:sym typeface="Roboto"/>
              </a:defRPr>
            </a:lvl3pPr>
            <a:lvl4pPr marL="0" marR="0" lvl="3"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Roboto"/>
                <a:ea typeface="Roboto"/>
                <a:cs typeface="Roboto"/>
                <a:sym typeface="Roboto"/>
              </a:defRPr>
            </a:lvl4pPr>
            <a:lvl5pPr marL="0" marR="0" lvl="4"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Roboto"/>
                <a:ea typeface="Roboto"/>
                <a:cs typeface="Roboto"/>
                <a:sym typeface="Roboto"/>
              </a:defRPr>
            </a:lvl5pPr>
            <a:lvl6pPr marL="0" marR="0" lvl="5"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Roboto"/>
                <a:ea typeface="Roboto"/>
                <a:cs typeface="Roboto"/>
                <a:sym typeface="Roboto"/>
              </a:defRPr>
            </a:lvl6pPr>
            <a:lvl7pPr marL="0" marR="0" lvl="6"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Roboto"/>
                <a:ea typeface="Roboto"/>
                <a:cs typeface="Roboto"/>
                <a:sym typeface="Roboto"/>
              </a:defRPr>
            </a:lvl7pPr>
            <a:lvl8pPr marL="0" marR="0" lvl="7"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Roboto"/>
                <a:ea typeface="Roboto"/>
                <a:cs typeface="Roboto"/>
                <a:sym typeface="Roboto"/>
              </a:defRPr>
            </a:lvl8pPr>
            <a:lvl9pPr marL="0" marR="0" lvl="8"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Roboto"/>
                <a:ea typeface="Roboto"/>
                <a:cs typeface="Roboto"/>
                <a:sym typeface="Roboto"/>
              </a:defRPr>
            </a:lvl9pPr>
          </a:lstStyle>
          <a:p>
            <a:pPr marL="0" lvl="0" indent="0" algn="l" rtl="0">
              <a:spcBef>
                <a:spcPts val="0"/>
              </a:spcBef>
              <a:spcAft>
                <a:spcPts val="0"/>
              </a:spcAft>
              <a:buNone/>
            </a:pPr>
            <a:fld id="{00000000-1234-1234-1234-123412341234}" type="slidenum">
              <a:rPr lang="en-GB"/>
              <a:t>‹#›</a:t>
            </a:fld>
            <a:endParaRPr/>
          </a:p>
        </p:txBody>
      </p:sp>
      <p:sp>
        <p:nvSpPr>
          <p:cNvPr id="62" name="Google Shape;62;p12"/>
          <p:cNvSpPr txBox="1">
            <a:spLocks noGrp="1"/>
          </p:cNvSpPr>
          <p:nvPr>
            <p:ph type="ftr" idx="11"/>
          </p:nvPr>
        </p:nvSpPr>
        <p:spPr>
          <a:xfrm>
            <a:off x="5584797" y="4751618"/>
            <a:ext cx="3086100" cy="2739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sz="1100">
                <a:solidFill>
                  <a:schemeClr val="dk2"/>
                </a:solidFill>
                <a:latin typeface="Roboto"/>
                <a:ea typeface="Roboto"/>
                <a:cs typeface="Roboto"/>
                <a:sym typeface="Roboto"/>
              </a:defRPr>
            </a:lvl1pPr>
            <a:lvl2pPr lvl="1" algn="l" rtl="0">
              <a:lnSpc>
                <a:spcPct val="100000"/>
              </a:lnSpc>
              <a:spcBef>
                <a:spcPts val="0"/>
              </a:spcBef>
              <a:spcAft>
                <a:spcPts val="0"/>
              </a:spcAft>
              <a:buSzPts val="1100"/>
              <a:buNone/>
              <a:defRPr sz="1100"/>
            </a:lvl2pPr>
            <a:lvl3pPr lvl="2" algn="l" rtl="0">
              <a:lnSpc>
                <a:spcPct val="100000"/>
              </a:lnSpc>
              <a:spcBef>
                <a:spcPts val="0"/>
              </a:spcBef>
              <a:spcAft>
                <a:spcPts val="0"/>
              </a:spcAft>
              <a:buSzPts val="1100"/>
              <a:buNone/>
              <a:defRPr sz="1100"/>
            </a:lvl3pPr>
            <a:lvl4pPr lvl="3" algn="l" rtl="0">
              <a:lnSpc>
                <a:spcPct val="100000"/>
              </a:lnSpc>
              <a:spcBef>
                <a:spcPts val="0"/>
              </a:spcBef>
              <a:spcAft>
                <a:spcPts val="0"/>
              </a:spcAft>
              <a:buSzPts val="1100"/>
              <a:buNone/>
              <a:defRPr sz="1100"/>
            </a:lvl4pPr>
            <a:lvl5pPr lvl="4" algn="l" rtl="0">
              <a:lnSpc>
                <a:spcPct val="100000"/>
              </a:lnSpc>
              <a:spcBef>
                <a:spcPts val="0"/>
              </a:spcBef>
              <a:spcAft>
                <a:spcPts val="0"/>
              </a:spcAft>
              <a:buSzPts val="1100"/>
              <a:buNone/>
              <a:defRPr sz="1100"/>
            </a:lvl5pPr>
            <a:lvl6pPr lvl="5" algn="l" rtl="0">
              <a:lnSpc>
                <a:spcPct val="100000"/>
              </a:lnSpc>
              <a:spcBef>
                <a:spcPts val="0"/>
              </a:spcBef>
              <a:spcAft>
                <a:spcPts val="0"/>
              </a:spcAft>
              <a:buSzPts val="1100"/>
              <a:buNone/>
              <a:defRPr sz="1100"/>
            </a:lvl6pPr>
            <a:lvl7pPr lvl="6" algn="l" rtl="0">
              <a:lnSpc>
                <a:spcPct val="100000"/>
              </a:lnSpc>
              <a:spcBef>
                <a:spcPts val="0"/>
              </a:spcBef>
              <a:spcAft>
                <a:spcPts val="0"/>
              </a:spcAft>
              <a:buSzPts val="1100"/>
              <a:buNone/>
              <a:defRPr sz="1100"/>
            </a:lvl7pPr>
            <a:lvl8pPr lvl="7" algn="l" rtl="0">
              <a:lnSpc>
                <a:spcPct val="100000"/>
              </a:lnSpc>
              <a:spcBef>
                <a:spcPts val="0"/>
              </a:spcBef>
              <a:spcAft>
                <a:spcPts val="0"/>
              </a:spcAft>
              <a:buSzPts val="1100"/>
              <a:buNone/>
              <a:defRPr sz="1100"/>
            </a:lvl8pPr>
            <a:lvl9pPr lvl="8" algn="l" rtl="0">
              <a:lnSpc>
                <a:spcPct val="100000"/>
              </a:lnSpc>
              <a:spcBef>
                <a:spcPts val="0"/>
              </a:spcBef>
              <a:spcAft>
                <a:spcPts val="0"/>
              </a:spcAft>
              <a:buSzPts val="1100"/>
              <a:buNone/>
              <a:defRPr sz="1100"/>
            </a:lvl9pPr>
          </a:lstStyle>
          <a:p>
            <a:endParaRPr/>
          </a:p>
        </p:txBody>
      </p:sp>
      <p:sp>
        <p:nvSpPr>
          <p:cNvPr id="63" name="Google Shape;63;p12"/>
          <p:cNvSpPr txBox="1">
            <a:spLocks noGrp="1"/>
          </p:cNvSpPr>
          <p:nvPr>
            <p:ph type="body" idx="1"/>
          </p:nvPr>
        </p:nvSpPr>
        <p:spPr>
          <a:xfrm>
            <a:off x="628650" y="960120"/>
            <a:ext cx="3724800" cy="3576300"/>
          </a:xfrm>
          <a:prstGeom prst="rect">
            <a:avLst/>
          </a:prstGeom>
          <a:noFill/>
          <a:ln>
            <a:noFill/>
          </a:ln>
        </p:spPr>
        <p:txBody>
          <a:bodyPr spcFirstLastPara="1" wrap="square" lIns="68575" tIns="34275" rIns="68575" bIns="34275" anchor="t" anchorCtr="0">
            <a:normAutofit/>
          </a:bodyPr>
          <a:lstStyle>
            <a:lvl1pPr marL="457200" marR="0" lvl="0" indent="-317500" algn="l" rtl="0">
              <a:lnSpc>
                <a:spcPct val="100000"/>
              </a:lnSpc>
              <a:spcBef>
                <a:spcPts val="800"/>
              </a:spcBef>
              <a:spcAft>
                <a:spcPts val="0"/>
              </a:spcAft>
              <a:buClr>
                <a:schemeClr val="dk1"/>
              </a:buClr>
              <a:buSzPts val="1400"/>
              <a:buFont typeface="Noto Sans Symbols"/>
              <a:buChar char="▪"/>
              <a:defRPr sz="1400" b="0" i="0" u="none" strike="noStrike" cap="none">
                <a:solidFill>
                  <a:srgbClr val="151615"/>
                </a:solidFill>
                <a:latin typeface="Roboto"/>
                <a:ea typeface="Roboto"/>
                <a:cs typeface="Roboto"/>
                <a:sym typeface="Roboto"/>
              </a:defRPr>
            </a:lvl1pPr>
            <a:lvl2pPr marL="914400" marR="0" lvl="1" indent="-304800" algn="l" rtl="0">
              <a:lnSpc>
                <a:spcPct val="100000"/>
              </a:lnSpc>
              <a:spcBef>
                <a:spcPts val="400"/>
              </a:spcBef>
              <a:spcAft>
                <a:spcPts val="0"/>
              </a:spcAft>
              <a:buClr>
                <a:schemeClr val="dk1"/>
              </a:buClr>
              <a:buSzPts val="1200"/>
              <a:buFont typeface="Noto Sans Symbols"/>
              <a:buChar char="▪"/>
              <a:defRPr sz="1200" b="0" i="0" u="none" strike="noStrike" cap="none">
                <a:solidFill>
                  <a:srgbClr val="151615"/>
                </a:solidFill>
                <a:latin typeface="Roboto"/>
                <a:ea typeface="Roboto"/>
                <a:cs typeface="Roboto"/>
                <a:sym typeface="Roboto"/>
              </a:defRPr>
            </a:lvl2pPr>
            <a:lvl3pPr marL="1371600" marR="0" lvl="2" indent="-298450" algn="l" rtl="0">
              <a:lnSpc>
                <a:spcPct val="100000"/>
              </a:lnSpc>
              <a:spcBef>
                <a:spcPts val="400"/>
              </a:spcBef>
              <a:spcAft>
                <a:spcPts val="0"/>
              </a:spcAft>
              <a:buClr>
                <a:schemeClr val="dk1"/>
              </a:buClr>
              <a:buSzPts val="1100"/>
              <a:buFont typeface="Noto Sans Symbols"/>
              <a:buChar char="▪"/>
              <a:defRPr sz="1100" b="0" i="0" u="none" strike="noStrike" cap="none">
                <a:solidFill>
                  <a:srgbClr val="151615"/>
                </a:solidFill>
                <a:latin typeface="Roboto"/>
                <a:ea typeface="Roboto"/>
                <a:cs typeface="Roboto"/>
                <a:sym typeface="Roboto"/>
              </a:defRPr>
            </a:lvl3pPr>
            <a:lvl4pPr marL="1828800" marR="0" lvl="3" indent="-279400" algn="l" rtl="0">
              <a:lnSpc>
                <a:spcPct val="100000"/>
              </a:lnSpc>
              <a:spcBef>
                <a:spcPts val="400"/>
              </a:spcBef>
              <a:spcAft>
                <a:spcPts val="0"/>
              </a:spcAft>
              <a:buClr>
                <a:schemeClr val="dk1"/>
              </a:buClr>
              <a:buSzPts val="800"/>
              <a:buFont typeface="Noto Sans Symbols"/>
              <a:buChar char="▪"/>
              <a:defRPr sz="800" b="0" i="0" u="none" strike="noStrike" cap="none">
                <a:solidFill>
                  <a:srgbClr val="151615"/>
                </a:solidFill>
                <a:latin typeface="Roboto"/>
                <a:ea typeface="Roboto"/>
                <a:cs typeface="Roboto"/>
                <a:sym typeface="Roboto"/>
              </a:defRPr>
            </a:lvl4pPr>
            <a:lvl5pPr marL="2286000" marR="0" lvl="4" indent="-279400" algn="l" rtl="0">
              <a:lnSpc>
                <a:spcPct val="100000"/>
              </a:lnSpc>
              <a:spcBef>
                <a:spcPts val="400"/>
              </a:spcBef>
              <a:spcAft>
                <a:spcPts val="0"/>
              </a:spcAft>
              <a:buClr>
                <a:schemeClr val="dk1"/>
              </a:buClr>
              <a:buSzPts val="800"/>
              <a:buFont typeface="Noto Sans Symbols"/>
              <a:buChar char="▪"/>
              <a:defRPr sz="800" b="0" i="0" u="none" strike="noStrike" cap="none">
                <a:solidFill>
                  <a:srgbClr val="151615"/>
                </a:solidFill>
                <a:latin typeface="Roboto"/>
                <a:ea typeface="Roboto"/>
                <a:cs typeface="Roboto"/>
                <a:sym typeface="Roboto"/>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64" name="Google Shape;64;p12"/>
          <p:cNvSpPr txBox="1">
            <a:spLocks noGrp="1"/>
          </p:cNvSpPr>
          <p:nvPr>
            <p:ph type="body" idx="2"/>
          </p:nvPr>
        </p:nvSpPr>
        <p:spPr>
          <a:xfrm>
            <a:off x="4790661" y="960120"/>
            <a:ext cx="3724800" cy="3576300"/>
          </a:xfrm>
          <a:prstGeom prst="rect">
            <a:avLst/>
          </a:prstGeom>
          <a:noFill/>
          <a:ln>
            <a:noFill/>
          </a:ln>
        </p:spPr>
        <p:txBody>
          <a:bodyPr spcFirstLastPara="1" wrap="square" lIns="68575" tIns="34275" rIns="68575" bIns="34275" anchor="t" anchorCtr="0">
            <a:normAutofit/>
          </a:bodyPr>
          <a:lstStyle>
            <a:lvl1pPr marL="457200" marR="0" lvl="0" indent="-317500" algn="l" rtl="0">
              <a:lnSpc>
                <a:spcPct val="100000"/>
              </a:lnSpc>
              <a:spcBef>
                <a:spcPts val="800"/>
              </a:spcBef>
              <a:spcAft>
                <a:spcPts val="0"/>
              </a:spcAft>
              <a:buClr>
                <a:schemeClr val="dk1"/>
              </a:buClr>
              <a:buSzPts val="1400"/>
              <a:buFont typeface="Noto Sans Symbols"/>
              <a:buChar char="▪"/>
              <a:defRPr sz="1400" b="0" i="0" u="none" strike="noStrike" cap="none">
                <a:solidFill>
                  <a:srgbClr val="151615"/>
                </a:solidFill>
                <a:latin typeface="Roboto"/>
                <a:ea typeface="Roboto"/>
                <a:cs typeface="Roboto"/>
                <a:sym typeface="Roboto"/>
              </a:defRPr>
            </a:lvl1pPr>
            <a:lvl2pPr marL="914400" marR="0" lvl="1" indent="-304800" algn="l" rtl="0">
              <a:lnSpc>
                <a:spcPct val="100000"/>
              </a:lnSpc>
              <a:spcBef>
                <a:spcPts val="400"/>
              </a:spcBef>
              <a:spcAft>
                <a:spcPts val="0"/>
              </a:spcAft>
              <a:buClr>
                <a:schemeClr val="dk1"/>
              </a:buClr>
              <a:buSzPts val="1200"/>
              <a:buFont typeface="Noto Sans Symbols"/>
              <a:buChar char="▪"/>
              <a:defRPr sz="1200" b="0" i="0" u="none" strike="noStrike" cap="none">
                <a:solidFill>
                  <a:srgbClr val="151615"/>
                </a:solidFill>
                <a:latin typeface="Roboto"/>
                <a:ea typeface="Roboto"/>
                <a:cs typeface="Roboto"/>
                <a:sym typeface="Roboto"/>
              </a:defRPr>
            </a:lvl2pPr>
            <a:lvl3pPr marL="1371600" marR="0" lvl="2" indent="-298450" algn="l" rtl="0">
              <a:lnSpc>
                <a:spcPct val="100000"/>
              </a:lnSpc>
              <a:spcBef>
                <a:spcPts val="400"/>
              </a:spcBef>
              <a:spcAft>
                <a:spcPts val="0"/>
              </a:spcAft>
              <a:buClr>
                <a:schemeClr val="dk1"/>
              </a:buClr>
              <a:buSzPts val="1100"/>
              <a:buFont typeface="Noto Sans Symbols"/>
              <a:buChar char="▪"/>
              <a:defRPr sz="1100" b="0" i="0" u="none" strike="noStrike" cap="none">
                <a:solidFill>
                  <a:srgbClr val="151615"/>
                </a:solidFill>
                <a:latin typeface="Roboto"/>
                <a:ea typeface="Roboto"/>
                <a:cs typeface="Roboto"/>
                <a:sym typeface="Roboto"/>
              </a:defRPr>
            </a:lvl3pPr>
            <a:lvl4pPr marL="1828800" marR="0" lvl="3" indent="-285750" algn="l" rtl="0">
              <a:lnSpc>
                <a:spcPct val="100000"/>
              </a:lnSpc>
              <a:spcBef>
                <a:spcPts val="400"/>
              </a:spcBef>
              <a:spcAft>
                <a:spcPts val="0"/>
              </a:spcAft>
              <a:buClr>
                <a:schemeClr val="dk1"/>
              </a:buClr>
              <a:buSzPts val="900"/>
              <a:buFont typeface="Noto Sans Symbols"/>
              <a:buChar char="▪"/>
              <a:defRPr sz="900" b="0" i="0" u="none" strike="noStrike" cap="none">
                <a:solidFill>
                  <a:srgbClr val="151615"/>
                </a:solidFill>
                <a:latin typeface="Roboto"/>
                <a:ea typeface="Roboto"/>
                <a:cs typeface="Roboto"/>
                <a:sym typeface="Roboto"/>
              </a:defRPr>
            </a:lvl4pPr>
            <a:lvl5pPr marL="2286000" marR="0" lvl="4" indent="-279400" algn="l" rtl="0">
              <a:lnSpc>
                <a:spcPct val="100000"/>
              </a:lnSpc>
              <a:spcBef>
                <a:spcPts val="400"/>
              </a:spcBef>
              <a:spcAft>
                <a:spcPts val="0"/>
              </a:spcAft>
              <a:buClr>
                <a:schemeClr val="dk1"/>
              </a:buClr>
              <a:buSzPts val="800"/>
              <a:buFont typeface="Noto Sans Symbols"/>
              <a:buChar char="▪"/>
              <a:defRPr sz="800" b="0" i="0" u="none" strike="noStrike" cap="none">
                <a:solidFill>
                  <a:srgbClr val="151615"/>
                </a:solidFill>
                <a:latin typeface="Roboto"/>
                <a:ea typeface="Roboto"/>
                <a:cs typeface="Roboto"/>
                <a:sym typeface="Roboto"/>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6_Content slide 3">
  <p:cSld name="6_Content slide 3">
    <p:spTree>
      <p:nvGrpSpPr>
        <p:cNvPr id="1" name="Shape 65"/>
        <p:cNvGrpSpPr/>
        <p:nvPr/>
      </p:nvGrpSpPr>
      <p:grpSpPr>
        <a:xfrm>
          <a:off x="0" y="0"/>
          <a:ext cx="0" cy="0"/>
          <a:chOff x="0" y="0"/>
          <a:chExt cx="0" cy="0"/>
        </a:xfrm>
      </p:grpSpPr>
      <p:sp>
        <p:nvSpPr>
          <p:cNvPr id="66" name="Google Shape;66;p13"/>
          <p:cNvSpPr txBox="1">
            <a:spLocks noGrp="1"/>
          </p:cNvSpPr>
          <p:nvPr>
            <p:ph type="body" idx="1"/>
          </p:nvPr>
        </p:nvSpPr>
        <p:spPr>
          <a:xfrm>
            <a:off x="186596" y="262396"/>
            <a:ext cx="8672100" cy="10365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1C3D74"/>
              </a:buClr>
              <a:buSzPts val="2500"/>
              <a:buFont typeface="Arial"/>
              <a:buNone/>
              <a:defRPr sz="2500" b="1" i="0" u="none" strike="noStrike" cap="none">
                <a:solidFill>
                  <a:srgbClr val="1C3D74"/>
                </a:solidFill>
                <a:latin typeface="Arial"/>
                <a:ea typeface="Arial"/>
                <a:cs typeface="Arial"/>
                <a:sym typeface="Arial"/>
              </a:defRPr>
            </a:lvl1pPr>
            <a:lvl2pPr marL="914400" marR="0" lvl="1" indent="-381000" algn="l" rtl="0">
              <a:lnSpc>
                <a:spcPct val="90000"/>
              </a:lnSpc>
              <a:spcBef>
                <a:spcPts val="16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16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16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16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16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16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16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1600"/>
              </a:spcBef>
              <a:spcAft>
                <a:spcPts val="160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67" name="Google Shape;67;p13"/>
          <p:cNvSpPr txBox="1">
            <a:spLocks noGrp="1"/>
          </p:cNvSpPr>
          <p:nvPr>
            <p:ph type="body" idx="2"/>
          </p:nvPr>
        </p:nvSpPr>
        <p:spPr>
          <a:xfrm>
            <a:off x="186596" y="1311275"/>
            <a:ext cx="8672100" cy="2952900"/>
          </a:xfrm>
          <a:prstGeom prst="rect">
            <a:avLst/>
          </a:prstGeom>
          <a:noFill/>
          <a:ln>
            <a:noFill/>
          </a:ln>
        </p:spPr>
        <p:txBody>
          <a:bodyPr spcFirstLastPara="1" wrap="square" lIns="91425" tIns="45700" rIns="91425" bIns="45700" anchor="t" anchorCtr="0">
            <a:noAutofit/>
          </a:bodyPr>
          <a:lstStyle>
            <a:lvl1pPr marL="457200" marR="0" lvl="0" indent="-317500" algn="l" rtl="0">
              <a:lnSpc>
                <a:spcPct val="90000"/>
              </a:lnSpc>
              <a:spcBef>
                <a:spcPts val="1000"/>
              </a:spcBef>
              <a:spcAft>
                <a:spcPts val="0"/>
              </a:spcAft>
              <a:buClr>
                <a:srgbClr val="1C3D74"/>
              </a:buClr>
              <a:buSzPts val="1400"/>
              <a:buFont typeface="Arial"/>
              <a:buChar char="•"/>
              <a:defRPr sz="1400" b="0" i="0" u="none" strike="noStrike" cap="none">
                <a:solidFill>
                  <a:srgbClr val="1C3D74"/>
                </a:solidFill>
                <a:latin typeface="Arial"/>
                <a:ea typeface="Arial"/>
                <a:cs typeface="Arial"/>
                <a:sym typeface="Arial"/>
              </a:defRPr>
            </a:lvl1pPr>
            <a:lvl2pPr marL="914400" marR="0" lvl="1" indent="-317500" algn="l" rtl="0">
              <a:lnSpc>
                <a:spcPct val="90000"/>
              </a:lnSpc>
              <a:spcBef>
                <a:spcPts val="1600"/>
              </a:spcBef>
              <a:spcAft>
                <a:spcPts val="0"/>
              </a:spcAft>
              <a:buClr>
                <a:srgbClr val="1C3D74"/>
              </a:buClr>
              <a:buSzPts val="1400"/>
              <a:buFont typeface="Arial"/>
              <a:buChar char="-"/>
              <a:defRPr sz="1400" b="0" i="0" u="none" strike="noStrike" cap="none">
                <a:solidFill>
                  <a:srgbClr val="1C3D74"/>
                </a:solidFill>
                <a:latin typeface="Arial"/>
                <a:ea typeface="Arial"/>
                <a:cs typeface="Arial"/>
                <a:sym typeface="Arial"/>
              </a:defRPr>
            </a:lvl2pPr>
            <a:lvl3pPr marL="1371600" marR="0" lvl="2" indent="-355600" algn="l" rtl="0">
              <a:lnSpc>
                <a:spcPct val="90000"/>
              </a:lnSpc>
              <a:spcBef>
                <a:spcPts val="1600"/>
              </a:spcBef>
              <a:spcAft>
                <a:spcPts val="0"/>
              </a:spcAft>
              <a:buClr>
                <a:srgbClr val="1C3D74"/>
              </a:buClr>
              <a:buSzPts val="2000"/>
              <a:buFont typeface="Arial"/>
              <a:buChar char="•"/>
              <a:defRPr sz="2000" b="0" i="0" u="none" strike="noStrike" cap="none">
                <a:solidFill>
                  <a:srgbClr val="1C3D74"/>
                </a:solidFill>
                <a:latin typeface="Arial"/>
                <a:ea typeface="Arial"/>
                <a:cs typeface="Arial"/>
                <a:sym typeface="Arial"/>
              </a:defRPr>
            </a:lvl3pPr>
            <a:lvl4pPr marL="1828800" marR="0" lvl="3" indent="-342900" algn="l" rtl="0">
              <a:lnSpc>
                <a:spcPct val="90000"/>
              </a:lnSpc>
              <a:spcBef>
                <a:spcPts val="1600"/>
              </a:spcBef>
              <a:spcAft>
                <a:spcPts val="0"/>
              </a:spcAft>
              <a:buClr>
                <a:srgbClr val="1C3D74"/>
              </a:buClr>
              <a:buSzPts val="1800"/>
              <a:buFont typeface="Arial"/>
              <a:buChar char="•"/>
              <a:defRPr sz="1800" b="0" i="0" u="none" strike="noStrike" cap="none">
                <a:solidFill>
                  <a:srgbClr val="1C3D74"/>
                </a:solidFill>
                <a:latin typeface="Arial"/>
                <a:ea typeface="Arial"/>
                <a:cs typeface="Arial"/>
                <a:sym typeface="Arial"/>
              </a:defRPr>
            </a:lvl4pPr>
            <a:lvl5pPr marL="2286000" marR="0" lvl="4" indent="-342900" algn="l" rtl="0">
              <a:lnSpc>
                <a:spcPct val="90000"/>
              </a:lnSpc>
              <a:spcBef>
                <a:spcPts val="1600"/>
              </a:spcBef>
              <a:spcAft>
                <a:spcPts val="0"/>
              </a:spcAft>
              <a:buClr>
                <a:srgbClr val="1C3D74"/>
              </a:buClr>
              <a:buSzPts val="1800"/>
              <a:buFont typeface="Arial"/>
              <a:buChar char="•"/>
              <a:defRPr sz="1800" b="0" i="0" u="none" strike="noStrike" cap="none">
                <a:solidFill>
                  <a:srgbClr val="1C3D74"/>
                </a:solidFill>
                <a:latin typeface="Arial"/>
                <a:ea typeface="Arial"/>
                <a:cs typeface="Arial"/>
                <a:sym typeface="Arial"/>
              </a:defRPr>
            </a:lvl5pPr>
            <a:lvl6pPr marL="2743200" marR="0" lvl="5" indent="-342900" algn="l" rtl="0">
              <a:lnSpc>
                <a:spcPct val="90000"/>
              </a:lnSpc>
              <a:spcBef>
                <a:spcPts val="16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16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16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1600"/>
              </a:spcBef>
              <a:spcAft>
                <a:spcPts val="160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1">
  <p:cSld name="Blank">
    <p:spTree>
      <p:nvGrpSpPr>
        <p:cNvPr id="1" name="Shape 68"/>
        <p:cNvGrpSpPr/>
        <p:nvPr/>
      </p:nvGrpSpPr>
      <p:grpSpPr>
        <a:xfrm>
          <a:off x="0" y="0"/>
          <a:ext cx="0" cy="0"/>
          <a:chOff x="0" y="0"/>
          <a:chExt cx="0" cy="0"/>
        </a:xfrm>
      </p:grpSpPr>
      <p:sp>
        <p:nvSpPr>
          <p:cNvPr id="69" name="Google Shape;69;p14"/>
          <p:cNvSpPr txBox="1">
            <a:spLocks noGrp="1"/>
          </p:cNvSpPr>
          <p:nvPr>
            <p:ph type="title"/>
          </p:nvPr>
        </p:nvSpPr>
        <p:spPr>
          <a:xfrm>
            <a:off x="142875" y="180023"/>
            <a:ext cx="7886700" cy="6717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dk1"/>
              </a:buClr>
              <a:buSzPts val="1400"/>
              <a:buNone/>
              <a:defRPr sz="1100"/>
            </a:lvl1pPr>
            <a:lvl2pPr lvl="1" algn="l" rtl="0">
              <a:lnSpc>
                <a:spcPct val="100000"/>
              </a:lnSpc>
              <a:spcBef>
                <a:spcPts val="0"/>
              </a:spcBef>
              <a:spcAft>
                <a:spcPts val="0"/>
              </a:spcAft>
              <a:buSzPts val="1100"/>
              <a:buNone/>
              <a:defRPr sz="1100"/>
            </a:lvl2pPr>
            <a:lvl3pPr lvl="2" algn="l" rtl="0">
              <a:lnSpc>
                <a:spcPct val="100000"/>
              </a:lnSpc>
              <a:spcBef>
                <a:spcPts val="0"/>
              </a:spcBef>
              <a:spcAft>
                <a:spcPts val="0"/>
              </a:spcAft>
              <a:buSzPts val="1100"/>
              <a:buNone/>
              <a:defRPr sz="1100"/>
            </a:lvl3pPr>
            <a:lvl4pPr lvl="3" algn="l" rtl="0">
              <a:lnSpc>
                <a:spcPct val="100000"/>
              </a:lnSpc>
              <a:spcBef>
                <a:spcPts val="0"/>
              </a:spcBef>
              <a:spcAft>
                <a:spcPts val="0"/>
              </a:spcAft>
              <a:buSzPts val="1100"/>
              <a:buNone/>
              <a:defRPr sz="1100"/>
            </a:lvl4pPr>
            <a:lvl5pPr lvl="4" algn="l" rtl="0">
              <a:lnSpc>
                <a:spcPct val="100000"/>
              </a:lnSpc>
              <a:spcBef>
                <a:spcPts val="0"/>
              </a:spcBef>
              <a:spcAft>
                <a:spcPts val="0"/>
              </a:spcAft>
              <a:buSzPts val="1100"/>
              <a:buNone/>
              <a:defRPr sz="1100"/>
            </a:lvl5pPr>
            <a:lvl6pPr lvl="5" algn="l" rtl="0">
              <a:lnSpc>
                <a:spcPct val="100000"/>
              </a:lnSpc>
              <a:spcBef>
                <a:spcPts val="0"/>
              </a:spcBef>
              <a:spcAft>
                <a:spcPts val="0"/>
              </a:spcAft>
              <a:buSzPts val="1100"/>
              <a:buNone/>
              <a:defRPr sz="1100"/>
            </a:lvl6pPr>
            <a:lvl7pPr lvl="6" algn="l" rtl="0">
              <a:lnSpc>
                <a:spcPct val="100000"/>
              </a:lnSpc>
              <a:spcBef>
                <a:spcPts val="0"/>
              </a:spcBef>
              <a:spcAft>
                <a:spcPts val="0"/>
              </a:spcAft>
              <a:buSzPts val="1100"/>
              <a:buNone/>
              <a:defRPr sz="1100"/>
            </a:lvl7pPr>
            <a:lvl8pPr lvl="7" algn="l" rtl="0">
              <a:lnSpc>
                <a:spcPct val="100000"/>
              </a:lnSpc>
              <a:spcBef>
                <a:spcPts val="0"/>
              </a:spcBef>
              <a:spcAft>
                <a:spcPts val="0"/>
              </a:spcAft>
              <a:buSzPts val="1100"/>
              <a:buNone/>
              <a:defRPr sz="1100"/>
            </a:lvl8pPr>
            <a:lvl9pPr lvl="8" algn="l" rtl="0">
              <a:lnSpc>
                <a:spcPct val="100000"/>
              </a:lnSpc>
              <a:spcBef>
                <a:spcPts val="0"/>
              </a:spcBef>
              <a:spcAft>
                <a:spcPts val="0"/>
              </a:spcAft>
              <a:buSzPts val="1100"/>
              <a:buNone/>
              <a:defRPr sz="1100"/>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p:cSld name="TITLE_ONLY_1">
    <p:spTree>
      <p:nvGrpSpPr>
        <p:cNvPr id="1" name="Shape 70"/>
        <p:cNvGrpSpPr/>
        <p:nvPr/>
      </p:nvGrpSpPr>
      <p:grpSpPr>
        <a:xfrm>
          <a:off x="0" y="0"/>
          <a:ext cx="0" cy="0"/>
          <a:chOff x="0" y="0"/>
          <a:chExt cx="0" cy="0"/>
        </a:xfrm>
      </p:grpSpPr>
      <p:sp>
        <p:nvSpPr>
          <p:cNvPr id="71" name="Google Shape;71;p15"/>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2" name="Google Shape;72;p15"/>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sz="1100"/>
            </a:lvl1pPr>
            <a:lvl2pPr lvl="1" algn="l" rtl="0">
              <a:spcBef>
                <a:spcPts val="0"/>
              </a:spcBef>
              <a:spcAft>
                <a:spcPts val="0"/>
              </a:spcAft>
              <a:buSzPts val="1100"/>
              <a:buNone/>
              <a:defRPr sz="1100"/>
            </a:lvl2pPr>
            <a:lvl3pPr lvl="2" algn="l" rtl="0">
              <a:spcBef>
                <a:spcPts val="0"/>
              </a:spcBef>
              <a:spcAft>
                <a:spcPts val="0"/>
              </a:spcAft>
              <a:buSzPts val="1100"/>
              <a:buNone/>
              <a:defRPr sz="1100"/>
            </a:lvl3pPr>
            <a:lvl4pPr lvl="3" algn="l" rtl="0">
              <a:spcBef>
                <a:spcPts val="0"/>
              </a:spcBef>
              <a:spcAft>
                <a:spcPts val="0"/>
              </a:spcAft>
              <a:buSzPts val="1100"/>
              <a:buNone/>
              <a:defRPr sz="1100"/>
            </a:lvl4pPr>
            <a:lvl5pPr lvl="4" algn="l" rtl="0">
              <a:spcBef>
                <a:spcPts val="0"/>
              </a:spcBef>
              <a:spcAft>
                <a:spcPts val="0"/>
              </a:spcAft>
              <a:buSzPts val="1100"/>
              <a:buNone/>
              <a:defRPr sz="1100"/>
            </a:lvl5pPr>
            <a:lvl6pPr lvl="5" algn="l" rtl="0">
              <a:spcBef>
                <a:spcPts val="0"/>
              </a:spcBef>
              <a:spcAft>
                <a:spcPts val="0"/>
              </a:spcAft>
              <a:buSzPts val="1100"/>
              <a:buNone/>
              <a:defRPr sz="1100"/>
            </a:lvl6pPr>
            <a:lvl7pPr lvl="6" algn="l" rtl="0">
              <a:spcBef>
                <a:spcPts val="0"/>
              </a:spcBef>
              <a:spcAft>
                <a:spcPts val="0"/>
              </a:spcAft>
              <a:buSzPts val="1100"/>
              <a:buNone/>
              <a:defRPr sz="1100"/>
            </a:lvl7pPr>
            <a:lvl8pPr lvl="7" algn="l" rtl="0">
              <a:spcBef>
                <a:spcPts val="0"/>
              </a:spcBef>
              <a:spcAft>
                <a:spcPts val="0"/>
              </a:spcAft>
              <a:buSzPts val="1100"/>
              <a:buNone/>
              <a:defRPr sz="1100"/>
            </a:lvl8pPr>
            <a:lvl9pPr lvl="8" algn="l" rtl="0">
              <a:spcBef>
                <a:spcPts val="0"/>
              </a:spcBef>
              <a:spcAft>
                <a:spcPts val="0"/>
              </a:spcAft>
              <a:buSzPts val="1100"/>
              <a:buNone/>
              <a:defRPr sz="1100"/>
            </a:lvl9pPr>
          </a:lstStyle>
          <a:p>
            <a:endParaRPr/>
          </a:p>
        </p:txBody>
      </p:sp>
      <p:sp>
        <p:nvSpPr>
          <p:cNvPr id="73" name="Google Shape;73;p15"/>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sz="1100"/>
            </a:lvl1pPr>
            <a:lvl2pPr lvl="1" algn="l" rtl="0">
              <a:spcBef>
                <a:spcPts val="0"/>
              </a:spcBef>
              <a:spcAft>
                <a:spcPts val="0"/>
              </a:spcAft>
              <a:buSzPts val="1100"/>
              <a:buNone/>
              <a:defRPr sz="1100"/>
            </a:lvl2pPr>
            <a:lvl3pPr lvl="2" algn="l" rtl="0">
              <a:spcBef>
                <a:spcPts val="0"/>
              </a:spcBef>
              <a:spcAft>
                <a:spcPts val="0"/>
              </a:spcAft>
              <a:buSzPts val="1100"/>
              <a:buNone/>
              <a:defRPr sz="1100"/>
            </a:lvl3pPr>
            <a:lvl4pPr lvl="3" algn="l" rtl="0">
              <a:spcBef>
                <a:spcPts val="0"/>
              </a:spcBef>
              <a:spcAft>
                <a:spcPts val="0"/>
              </a:spcAft>
              <a:buSzPts val="1100"/>
              <a:buNone/>
              <a:defRPr sz="1100"/>
            </a:lvl4pPr>
            <a:lvl5pPr lvl="4" algn="l" rtl="0">
              <a:spcBef>
                <a:spcPts val="0"/>
              </a:spcBef>
              <a:spcAft>
                <a:spcPts val="0"/>
              </a:spcAft>
              <a:buSzPts val="1100"/>
              <a:buNone/>
              <a:defRPr sz="1100"/>
            </a:lvl5pPr>
            <a:lvl6pPr lvl="5" algn="l" rtl="0">
              <a:spcBef>
                <a:spcPts val="0"/>
              </a:spcBef>
              <a:spcAft>
                <a:spcPts val="0"/>
              </a:spcAft>
              <a:buSzPts val="1100"/>
              <a:buNone/>
              <a:defRPr sz="1100"/>
            </a:lvl6pPr>
            <a:lvl7pPr lvl="6" algn="l" rtl="0">
              <a:spcBef>
                <a:spcPts val="0"/>
              </a:spcBef>
              <a:spcAft>
                <a:spcPts val="0"/>
              </a:spcAft>
              <a:buSzPts val="1100"/>
              <a:buNone/>
              <a:defRPr sz="1100"/>
            </a:lvl7pPr>
            <a:lvl8pPr lvl="7" algn="l" rtl="0">
              <a:spcBef>
                <a:spcPts val="0"/>
              </a:spcBef>
              <a:spcAft>
                <a:spcPts val="0"/>
              </a:spcAft>
              <a:buSzPts val="1100"/>
              <a:buNone/>
              <a:defRPr sz="1100"/>
            </a:lvl8pPr>
            <a:lvl9pPr lvl="8" algn="l" rtl="0">
              <a:spcBef>
                <a:spcPts val="0"/>
              </a:spcBef>
              <a:spcAft>
                <a:spcPts val="0"/>
              </a:spcAft>
              <a:buSzPts val="1100"/>
              <a:buNone/>
              <a:defRPr sz="1100"/>
            </a:lvl9pPr>
          </a:lstStyle>
          <a:p>
            <a:endParaRPr/>
          </a:p>
        </p:txBody>
      </p:sp>
      <p:sp>
        <p:nvSpPr>
          <p:cNvPr id="74" name="Google Shape;74;p15"/>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accent1"/>
        </a:solidFill>
        <a:effectLst/>
      </p:bgPr>
    </p:bg>
    <p:spTree>
      <p:nvGrpSpPr>
        <p:cNvPr id="1" name="Shape 14"/>
        <p:cNvGrpSpPr/>
        <p:nvPr/>
      </p:nvGrpSpPr>
      <p:grpSpPr>
        <a:xfrm>
          <a:off x="0" y="0"/>
          <a:ext cx="0" cy="0"/>
          <a:chOff x="0" y="0"/>
          <a:chExt cx="0" cy="0"/>
        </a:xfrm>
      </p:grpSpPr>
      <p:sp>
        <p:nvSpPr>
          <p:cNvPr id="15" name="Google Shape;15;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Clr>
                <a:srgbClr val="FFFFFF"/>
              </a:buClr>
              <a:buSzPts val="3600"/>
              <a:buNone/>
              <a:defRPr sz="3600">
                <a:solidFill>
                  <a:srgbClr val="FFFFFF"/>
                </a:solidFill>
              </a:defRPr>
            </a:lvl1pPr>
            <a:lvl2pPr lvl="1" algn="ctr">
              <a:spcBef>
                <a:spcPts val="0"/>
              </a:spcBef>
              <a:spcAft>
                <a:spcPts val="0"/>
              </a:spcAft>
              <a:buClr>
                <a:srgbClr val="FFFFFF"/>
              </a:buClr>
              <a:buSzPts val="3600"/>
              <a:buNone/>
              <a:defRPr sz="3600">
                <a:solidFill>
                  <a:srgbClr val="FFFFFF"/>
                </a:solidFill>
              </a:defRPr>
            </a:lvl2pPr>
            <a:lvl3pPr lvl="2" algn="ctr">
              <a:spcBef>
                <a:spcPts val="0"/>
              </a:spcBef>
              <a:spcAft>
                <a:spcPts val="0"/>
              </a:spcAft>
              <a:buClr>
                <a:srgbClr val="FFFFFF"/>
              </a:buClr>
              <a:buSzPts val="3600"/>
              <a:buNone/>
              <a:defRPr sz="3600">
                <a:solidFill>
                  <a:srgbClr val="FFFFFF"/>
                </a:solidFill>
              </a:defRPr>
            </a:lvl3pPr>
            <a:lvl4pPr lvl="3" algn="ctr">
              <a:spcBef>
                <a:spcPts val="0"/>
              </a:spcBef>
              <a:spcAft>
                <a:spcPts val="0"/>
              </a:spcAft>
              <a:buClr>
                <a:srgbClr val="FFFFFF"/>
              </a:buClr>
              <a:buSzPts val="3600"/>
              <a:buNone/>
              <a:defRPr sz="3600">
                <a:solidFill>
                  <a:srgbClr val="FFFFFF"/>
                </a:solidFill>
              </a:defRPr>
            </a:lvl4pPr>
            <a:lvl5pPr lvl="4" algn="ctr">
              <a:spcBef>
                <a:spcPts val="0"/>
              </a:spcBef>
              <a:spcAft>
                <a:spcPts val="0"/>
              </a:spcAft>
              <a:buClr>
                <a:srgbClr val="FFFFFF"/>
              </a:buClr>
              <a:buSzPts val="3600"/>
              <a:buNone/>
              <a:defRPr sz="3600">
                <a:solidFill>
                  <a:srgbClr val="FFFFFF"/>
                </a:solidFill>
              </a:defRPr>
            </a:lvl5pPr>
            <a:lvl6pPr lvl="5" algn="ctr">
              <a:spcBef>
                <a:spcPts val="0"/>
              </a:spcBef>
              <a:spcAft>
                <a:spcPts val="0"/>
              </a:spcAft>
              <a:buClr>
                <a:srgbClr val="FFFFFF"/>
              </a:buClr>
              <a:buSzPts val="3600"/>
              <a:buNone/>
              <a:defRPr sz="3600">
                <a:solidFill>
                  <a:srgbClr val="FFFFFF"/>
                </a:solidFill>
              </a:defRPr>
            </a:lvl6pPr>
            <a:lvl7pPr lvl="6" algn="ctr">
              <a:spcBef>
                <a:spcPts val="0"/>
              </a:spcBef>
              <a:spcAft>
                <a:spcPts val="0"/>
              </a:spcAft>
              <a:buClr>
                <a:srgbClr val="FFFFFF"/>
              </a:buClr>
              <a:buSzPts val="3600"/>
              <a:buNone/>
              <a:defRPr sz="3600">
                <a:solidFill>
                  <a:srgbClr val="FFFFFF"/>
                </a:solidFill>
              </a:defRPr>
            </a:lvl7pPr>
            <a:lvl8pPr lvl="7" algn="ctr">
              <a:spcBef>
                <a:spcPts val="0"/>
              </a:spcBef>
              <a:spcAft>
                <a:spcPts val="0"/>
              </a:spcAft>
              <a:buClr>
                <a:srgbClr val="FFFFFF"/>
              </a:buClr>
              <a:buSzPts val="3600"/>
              <a:buNone/>
              <a:defRPr sz="3600">
                <a:solidFill>
                  <a:srgbClr val="FFFFFF"/>
                </a:solidFill>
              </a:defRPr>
            </a:lvl8pPr>
            <a:lvl9pPr lvl="8" algn="ctr">
              <a:spcBef>
                <a:spcPts val="0"/>
              </a:spcBef>
              <a:spcAft>
                <a:spcPts val="0"/>
              </a:spcAft>
              <a:buClr>
                <a:srgbClr val="FFFFFF"/>
              </a:buClr>
              <a:buSzPts val="3600"/>
              <a:buNone/>
              <a:defRPr sz="3600">
                <a:solidFill>
                  <a:srgbClr val="FFFFFF"/>
                </a:solidFill>
              </a:defRPr>
            </a:lvl9pPr>
          </a:lstStyle>
          <a:p>
            <a:endParaRPr/>
          </a:p>
        </p:txBody>
      </p:sp>
      <p:sp>
        <p:nvSpPr>
          <p:cNvPr id="16" name="Google Shape;16;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solidFill>
                  <a:srgbClr val="FFFFFF"/>
                </a:solidFill>
              </a:defRPr>
            </a:lvl1pPr>
            <a:lvl2pPr lvl="1">
              <a:buNone/>
              <a:defRPr>
                <a:solidFill>
                  <a:srgbClr val="FFFFFF"/>
                </a:solidFill>
              </a:defRPr>
            </a:lvl2pPr>
            <a:lvl3pPr lvl="2">
              <a:buNone/>
              <a:defRPr>
                <a:solidFill>
                  <a:srgbClr val="FFFFFF"/>
                </a:solidFill>
              </a:defRPr>
            </a:lvl3pPr>
            <a:lvl4pPr lvl="3">
              <a:buNone/>
              <a:defRPr>
                <a:solidFill>
                  <a:srgbClr val="FFFFFF"/>
                </a:solidFill>
              </a:defRPr>
            </a:lvl4pPr>
            <a:lvl5pPr lvl="4">
              <a:buNone/>
              <a:defRPr>
                <a:solidFill>
                  <a:srgbClr val="FFFFFF"/>
                </a:solidFill>
              </a:defRPr>
            </a:lvl5pPr>
            <a:lvl6pPr lvl="5">
              <a:buNone/>
              <a:defRPr>
                <a:solidFill>
                  <a:srgbClr val="FFFFFF"/>
                </a:solidFill>
              </a:defRPr>
            </a:lvl6pPr>
            <a:lvl7pPr lvl="6">
              <a:buNone/>
              <a:defRPr>
                <a:solidFill>
                  <a:srgbClr val="FFFFFF"/>
                </a:solidFill>
              </a:defRPr>
            </a:lvl7pPr>
            <a:lvl8pPr lvl="7">
              <a:buNone/>
              <a:defRPr>
                <a:solidFill>
                  <a:srgbClr val="FFFFFF"/>
                </a:solidFill>
              </a:defRPr>
            </a:lvl8pPr>
            <a:lvl9pPr lvl="8">
              <a:buNone/>
              <a:defRPr>
                <a:solidFill>
                  <a:srgbClr val="FFFFFF"/>
                </a:solidFill>
              </a:defRPr>
            </a:lvl9pPr>
          </a:lstStyle>
          <a:p>
            <a:pPr marL="0" lvl="0" indent="0" algn="r" rtl="0">
              <a:spcBef>
                <a:spcPts val="0"/>
              </a:spcBef>
              <a:spcAft>
                <a:spcPts val="0"/>
              </a:spcAft>
              <a:buNone/>
            </a:pPr>
            <a:fld id="{00000000-1234-1234-1234-123412341234}" type="slidenum">
              <a:rPr lang="en-GB"/>
              <a:t>‹#›</a:t>
            </a:fld>
            <a:endParaRPr/>
          </a:p>
        </p:txBody>
      </p:sp>
      <p:pic>
        <p:nvPicPr>
          <p:cNvPr id="17" name="Google Shape;17;p3" descr="Brookes Logo" title="Brookes Logo"/>
          <p:cNvPicPr preferRelativeResize="0"/>
          <p:nvPr/>
        </p:nvPicPr>
        <p:blipFill>
          <a:blip r:embed="rId2">
            <a:alphaModFix/>
          </a:blip>
          <a:stretch>
            <a:fillRect/>
          </a:stretch>
        </p:blipFill>
        <p:spPr>
          <a:xfrm>
            <a:off x="6679850" y="180966"/>
            <a:ext cx="1676701" cy="664200"/>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8"/>
        <p:cNvGrpSpPr/>
        <p:nvPr/>
      </p:nvGrpSpPr>
      <p:grpSpPr>
        <a:xfrm>
          <a:off x="0" y="0"/>
          <a:ext cx="0" cy="0"/>
          <a:chOff x="0" y="0"/>
          <a:chExt cx="0" cy="0"/>
        </a:xfrm>
      </p:grpSpPr>
      <p:sp>
        <p:nvSpPr>
          <p:cNvPr id="19" name="Google Shape;19;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0" name="Google Shape;20;p4"/>
          <p:cNvSpPr txBox="1">
            <a:spLocks noGrp="1"/>
          </p:cNvSpPr>
          <p:nvPr>
            <p:ph type="body" idx="1"/>
          </p:nvPr>
        </p:nvSpPr>
        <p:spPr>
          <a:xfrm>
            <a:off x="311700" y="1152475"/>
            <a:ext cx="8520600" cy="36261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21" name="Google Shape;21;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pic>
        <p:nvPicPr>
          <p:cNvPr id="22" name="Google Shape;22;p4"/>
          <p:cNvPicPr preferRelativeResize="0"/>
          <p:nvPr/>
        </p:nvPicPr>
        <p:blipFill>
          <a:blip r:embed="rId2">
            <a:alphaModFix/>
          </a:blip>
          <a:stretch>
            <a:fillRect/>
          </a:stretch>
        </p:blipFill>
        <p:spPr>
          <a:xfrm>
            <a:off x="0" y="5039906"/>
            <a:ext cx="9144000" cy="103594"/>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3"/>
        <p:cNvGrpSpPr/>
        <p:nvPr/>
      </p:nvGrpSpPr>
      <p:grpSpPr>
        <a:xfrm>
          <a:off x="0" y="0"/>
          <a:ext cx="0" cy="0"/>
          <a:chOff x="0" y="0"/>
          <a:chExt cx="0" cy="0"/>
        </a:xfrm>
      </p:grpSpPr>
      <p:sp>
        <p:nvSpPr>
          <p:cNvPr id="24" name="Google Shape;24;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5" name="Google Shape;25;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6" name="Google Shape;26;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7" name="Google Shape;27;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pic>
        <p:nvPicPr>
          <p:cNvPr id="28" name="Google Shape;28;p5"/>
          <p:cNvPicPr preferRelativeResize="0"/>
          <p:nvPr/>
        </p:nvPicPr>
        <p:blipFill>
          <a:blip r:embed="rId2">
            <a:alphaModFix/>
          </a:blip>
          <a:stretch>
            <a:fillRect/>
          </a:stretch>
        </p:blipFill>
        <p:spPr>
          <a:xfrm>
            <a:off x="0" y="5039906"/>
            <a:ext cx="9144000" cy="103594"/>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9"/>
        <p:cNvGrpSpPr/>
        <p:nvPr/>
      </p:nvGrpSpPr>
      <p:grpSpPr>
        <a:xfrm>
          <a:off x="0" y="0"/>
          <a:ext cx="0" cy="0"/>
          <a:chOff x="0" y="0"/>
          <a:chExt cx="0" cy="0"/>
        </a:xfrm>
      </p:grpSpPr>
      <p:sp>
        <p:nvSpPr>
          <p:cNvPr id="30" name="Google Shape;30;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1" name="Google Shape;31;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pic>
        <p:nvPicPr>
          <p:cNvPr id="32" name="Google Shape;32;p6"/>
          <p:cNvPicPr preferRelativeResize="0"/>
          <p:nvPr/>
        </p:nvPicPr>
        <p:blipFill>
          <a:blip r:embed="rId2">
            <a:alphaModFix/>
          </a:blip>
          <a:stretch>
            <a:fillRect/>
          </a:stretch>
        </p:blipFill>
        <p:spPr>
          <a:xfrm>
            <a:off x="0" y="5039906"/>
            <a:ext cx="9144000" cy="103594"/>
          </a:xfrm>
          <a:prstGeom prst="rect">
            <a:avLst/>
          </a:prstGeom>
          <a:noFill/>
          <a:ln>
            <a:noFill/>
          </a:ln>
        </p:spPr>
      </p:pic>
      <p:sp>
        <p:nvSpPr>
          <p:cNvPr id="33" name="Google Shape;33;p6"/>
          <p:cNvSpPr>
            <a:spLocks noGrp="1"/>
          </p:cNvSpPr>
          <p:nvPr>
            <p:ph type="pic" idx="2"/>
          </p:nvPr>
        </p:nvSpPr>
        <p:spPr>
          <a:xfrm>
            <a:off x="422450" y="970725"/>
            <a:ext cx="8296200" cy="3714300"/>
          </a:xfrm>
          <a:prstGeom prst="rect">
            <a:avLst/>
          </a:prstGeom>
          <a:noFill/>
          <a:ln>
            <a:no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4"/>
        <p:cNvGrpSpPr/>
        <p:nvPr/>
      </p:nvGrpSpPr>
      <p:grpSpPr>
        <a:xfrm>
          <a:off x="0" y="0"/>
          <a:ext cx="0" cy="0"/>
          <a:chOff x="0" y="0"/>
          <a:chExt cx="0" cy="0"/>
        </a:xfrm>
      </p:grpSpPr>
      <p:sp>
        <p:nvSpPr>
          <p:cNvPr id="35" name="Google Shape;35;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6" name="Google Shape;36;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7" name="Google Shape;37;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pic>
        <p:nvPicPr>
          <p:cNvPr id="38" name="Google Shape;38;p7"/>
          <p:cNvPicPr preferRelativeResize="0"/>
          <p:nvPr/>
        </p:nvPicPr>
        <p:blipFill>
          <a:blip r:embed="rId2">
            <a:alphaModFix/>
          </a:blip>
          <a:stretch>
            <a:fillRect/>
          </a:stretch>
        </p:blipFill>
        <p:spPr>
          <a:xfrm>
            <a:off x="0" y="5039906"/>
            <a:ext cx="9144000" cy="103594"/>
          </a:xfrm>
          <a:prstGeom prst="rect">
            <a:avLst/>
          </a:prstGeom>
          <a:noFill/>
          <a:ln>
            <a:noFill/>
          </a:ln>
        </p:spPr>
      </p:pic>
      <p:sp>
        <p:nvSpPr>
          <p:cNvPr id="39" name="Google Shape;39;p7"/>
          <p:cNvSpPr>
            <a:spLocks noGrp="1"/>
          </p:cNvSpPr>
          <p:nvPr>
            <p:ph type="pic" idx="2"/>
          </p:nvPr>
        </p:nvSpPr>
        <p:spPr>
          <a:xfrm>
            <a:off x="4898575" y="842719"/>
            <a:ext cx="3909900" cy="3820500"/>
          </a:xfrm>
          <a:prstGeom prst="rect">
            <a:avLst/>
          </a:prstGeom>
          <a:noFill/>
          <a:ln>
            <a:no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0"/>
        <p:cNvGrpSpPr/>
        <p:nvPr/>
      </p:nvGrpSpPr>
      <p:grpSpPr>
        <a:xfrm>
          <a:off x="0" y="0"/>
          <a:ext cx="0" cy="0"/>
          <a:chOff x="0" y="0"/>
          <a:chExt cx="0" cy="0"/>
        </a:xfrm>
      </p:grpSpPr>
      <p:sp>
        <p:nvSpPr>
          <p:cNvPr id="41" name="Google Shape;41;p8"/>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42" name="Google Shape;42;p8"/>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43" name="Google Shape;43;p8"/>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Clr>
                <a:srgbClr val="000000"/>
              </a:buClr>
              <a:buSzPts val="1800"/>
              <a:buChar char="●"/>
              <a:defRPr>
                <a:solidFill>
                  <a:srgbClr val="000000"/>
                </a:solidFill>
              </a:defRPr>
            </a:lvl1pPr>
            <a:lvl2pPr marL="914400" lvl="1" indent="-317500">
              <a:spcBef>
                <a:spcPts val="1600"/>
              </a:spcBef>
              <a:spcAft>
                <a:spcPts val="0"/>
              </a:spcAft>
              <a:buClr>
                <a:srgbClr val="000000"/>
              </a:buClr>
              <a:buSzPts val="1400"/>
              <a:buChar char="○"/>
              <a:defRPr>
                <a:solidFill>
                  <a:srgbClr val="000000"/>
                </a:solidFill>
              </a:defRPr>
            </a:lvl2pPr>
            <a:lvl3pPr marL="1371600" lvl="2" indent="-317500">
              <a:spcBef>
                <a:spcPts val="1600"/>
              </a:spcBef>
              <a:spcAft>
                <a:spcPts val="0"/>
              </a:spcAft>
              <a:buClr>
                <a:srgbClr val="000000"/>
              </a:buClr>
              <a:buSzPts val="1400"/>
              <a:buChar char="■"/>
              <a:defRPr>
                <a:solidFill>
                  <a:srgbClr val="000000"/>
                </a:solidFill>
              </a:defRPr>
            </a:lvl3pPr>
            <a:lvl4pPr marL="1828800" lvl="3" indent="-317500">
              <a:spcBef>
                <a:spcPts val="1600"/>
              </a:spcBef>
              <a:spcAft>
                <a:spcPts val="0"/>
              </a:spcAft>
              <a:buClr>
                <a:srgbClr val="000000"/>
              </a:buClr>
              <a:buSzPts val="1400"/>
              <a:buChar char="●"/>
              <a:defRPr>
                <a:solidFill>
                  <a:srgbClr val="000000"/>
                </a:solidFill>
              </a:defRPr>
            </a:lvl4pPr>
            <a:lvl5pPr marL="2286000" lvl="4" indent="-317500">
              <a:spcBef>
                <a:spcPts val="1600"/>
              </a:spcBef>
              <a:spcAft>
                <a:spcPts val="0"/>
              </a:spcAft>
              <a:buClr>
                <a:srgbClr val="000000"/>
              </a:buClr>
              <a:buSzPts val="1400"/>
              <a:buChar char="○"/>
              <a:defRPr>
                <a:solidFill>
                  <a:srgbClr val="000000"/>
                </a:solidFill>
              </a:defRPr>
            </a:lvl5pPr>
            <a:lvl6pPr marL="2743200" lvl="5" indent="-317500">
              <a:spcBef>
                <a:spcPts val="1600"/>
              </a:spcBef>
              <a:spcAft>
                <a:spcPts val="0"/>
              </a:spcAft>
              <a:buClr>
                <a:srgbClr val="000000"/>
              </a:buClr>
              <a:buSzPts val="1400"/>
              <a:buChar char="■"/>
              <a:defRPr>
                <a:solidFill>
                  <a:srgbClr val="000000"/>
                </a:solidFill>
              </a:defRPr>
            </a:lvl6pPr>
            <a:lvl7pPr marL="3200400" lvl="6" indent="-317500">
              <a:spcBef>
                <a:spcPts val="1600"/>
              </a:spcBef>
              <a:spcAft>
                <a:spcPts val="0"/>
              </a:spcAft>
              <a:buClr>
                <a:srgbClr val="000000"/>
              </a:buClr>
              <a:buSzPts val="1400"/>
              <a:buChar char="●"/>
              <a:defRPr>
                <a:solidFill>
                  <a:srgbClr val="000000"/>
                </a:solidFill>
              </a:defRPr>
            </a:lvl7pPr>
            <a:lvl8pPr marL="3657600" lvl="7" indent="-317500">
              <a:spcBef>
                <a:spcPts val="1600"/>
              </a:spcBef>
              <a:spcAft>
                <a:spcPts val="0"/>
              </a:spcAft>
              <a:buClr>
                <a:srgbClr val="000000"/>
              </a:buClr>
              <a:buSzPts val="1400"/>
              <a:buChar char="○"/>
              <a:defRPr>
                <a:solidFill>
                  <a:srgbClr val="000000"/>
                </a:solidFill>
              </a:defRPr>
            </a:lvl8pPr>
            <a:lvl9pPr marL="4114800" lvl="8" indent="-317500">
              <a:spcBef>
                <a:spcPts val="1600"/>
              </a:spcBef>
              <a:spcAft>
                <a:spcPts val="1600"/>
              </a:spcAft>
              <a:buClr>
                <a:srgbClr val="000000"/>
              </a:buClr>
              <a:buSzPts val="1400"/>
              <a:buChar char="■"/>
              <a:defRPr>
                <a:solidFill>
                  <a:srgbClr val="000000"/>
                </a:solidFill>
              </a:defRPr>
            </a:lvl9pPr>
          </a:lstStyle>
          <a:p>
            <a:endParaRPr/>
          </a:p>
        </p:txBody>
      </p:sp>
      <p:sp>
        <p:nvSpPr>
          <p:cNvPr id="44" name="Google Shape;4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solidFill>
                  <a:srgbClr val="000000"/>
                </a:solidFill>
              </a:defRPr>
            </a:lvl1pPr>
            <a:lvl2pPr lvl="1">
              <a:buNone/>
              <a:defRPr>
                <a:solidFill>
                  <a:srgbClr val="000000"/>
                </a:solidFill>
              </a:defRPr>
            </a:lvl2pPr>
            <a:lvl3pPr lvl="2">
              <a:buNone/>
              <a:defRPr>
                <a:solidFill>
                  <a:srgbClr val="000000"/>
                </a:solidFill>
              </a:defRPr>
            </a:lvl3pPr>
            <a:lvl4pPr lvl="3">
              <a:buNone/>
              <a:defRPr>
                <a:solidFill>
                  <a:srgbClr val="000000"/>
                </a:solidFill>
              </a:defRPr>
            </a:lvl4pPr>
            <a:lvl5pPr lvl="4">
              <a:buNone/>
              <a:defRPr>
                <a:solidFill>
                  <a:srgbClr val="000000"/>
                </a:solidFill>
              </a:defRPr>
            </a:lvl5pPr>
            <a:lvl6pPr lvl="5">
              <a:buNone/>
              <a:defRPr>
                <a:solidFill>
                  <a:srgbClr val="000000"/>
                </a:solidFill>
              </a:defRPr>
            </a:lvl6pPr>
            <a:lvl7pPr lvl="6">
              <a:buNone/>
              <a:defRPr>
                <a:solidFill>
                  <a:srgbClr val="000000"/>
                </a:solidFill>
              </a:defRPr>
            </a:lvl7pPr>
            <a:lvl8pPr lvl="7">
              <a:buNone/>
              <a:defRPr>
                <a:solidFill>
                  <a:srgbClr val="000000"/>
                </a:solidFill>
              </a:defRPr>
            </a:lvl8pPr>
            <a:lvl9pPr lvl="8">
              <a:buNone/>
              <a:defRPr>
                <a:solidFill>
                  <a:srgbClr val="000000"/>
                </a:solidFill>
              </a:defRPr>
            </a:lvl9pPr>
          </a:lstStyle>
          <a:p>
            <a:pPr marL="0" lvl="0" indent="0" algn="r" rtl="0">
              <a:spcBef>
                <a:spcPts val="0"/>
              </a:spcBef>
              <a:spcAft>
                <a:spcPts val="0"/>
              </a:spcAft>
              <a:buNone/>
            </a:pPr>
            <a:fld id="{00000000-1234-1234-1234-123412341234}" type="slidenum">
              <a:rPr lang="en-GB"/>
              <a:t>‹#›</a:t>
            </a:fld>
            <a:endParaRPr/>
          </a:p>
        </p:txBody>
      </p:sp>
      <p:pic>
        <p:nvPicPr>
          <p:cNvPr id="45" name="Google Shape;45;p8"/>
          <p:cNvPicPr preferRelativeResize="0"/>
          <p:nvPr/>
        </p:nvPicPr>
        <p:blipFill>
          <a:blip r:embed="rId2">
            <a:alphaModFix/>
          </a:blip>
          <a:stretch>
            <a:fillRect/>
          </a:stretch>
        </p:blipFill>
        <p:spPr>
          <a:xfrm>
            <a:off x="0" y="5039906"/>
            <a:ext cx="9144000" cy="103594"/>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6"/>
        <p:cNvGrpSpPr/>
        <p:nvPr/>
      </p:nvGrpSpPr>
      <p:grpSpPr>
        <a:xfrm>
          <a:off x="0" y="0"/>
          <a:ext cx="0" cy="0"/>
          <a:chOff x="0" y="0"/>
          <a:chExt cx="0" cy="0"/>
        </a:xfrm>
      </p:grpSpPr>
      <p:sp>
        <p:nvSpPr>
          <p:cNvPr id="47" name="Google Shape;47;p9"/>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8" name="Google Shape;48;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pic>
        <p:nvPicPr>
          <p:cNvPr id="49" name="Google Shape;49;p9"/>
          <p:cNvPicPr preferRelativeResize="0"/>
          <p:nvPr/>
        </p:nvPicPr>
        <p:blipFill>
          <a:blip r:embed="rId2">
            <a:alphaModFix/>
          </a:blip>
          <a:stretch>
            <a:fillRect/>
          </a:stretch>
        </p:blipFill>
        <p:spPr>
          <a:xfrm>
            <a:off x="0" y="5039906"/>
            <a:ext cx="9144000" cy="103594"/>
          </a:xfrm>
          <a:prstGeom prst="rect">
            <a:avLst/>
          </a:prstGeom>
          <a:noFill/>
          <a:ln>
            <a:noFill/>
          </a:ln>
        </p:spPr>
      </p:pic>
      <p:sp>
        <p:nvSpPr>
          <p:cNvPr id="50" name="Google Shape;50;p9"/>
          <p:cNvSpPr>
            <a:spLocks noGrp="1"/>
          </p:cNvSpPr>
          <p:nvPr>
            <p:ph type="pic" idx="2"/>
          </p:nvPr>
        </p:nvSpPr>
        <p:spPr>
          <a:xfrm>
            <a:off x="423900" y="516281"/>
            <a:ext cx="8296200" cy="3714300"/>
          </a:xfrm>
          <a:prstGeom prst="rect">
            <a:avLst/>
          </a:prstGeom>
          <a:noFill/>
          <a:ln>
            <a:no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1"/>
        <p:cNvGrpSpPr/>
        <p:nvPr/>
      </p:nvGrpSpPr>
      <p:grpSpPr>
        <a:xfrm>
          <a:off x="0" y="0"/>
          <a:ext cx="0" cy="0"/>
          <a:chOff x="0" y="0"/>
          <a:chExt cx="0" cy="0"/>
        </a:xfrm>
      </p:grpSpPr>
      <p:sp>
        <p:nvSpPr>
          <p:cNvPr id="52" name="Google Shape;52;p10"/>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53" name="Google Shape;53;p10"/>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54" name="Google Shape;54;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pic>
        <p:nvPicPr>
          <p:cNvPr id="55" name="Google Shape;55;p10"/>
          <p:cNvPicPr preferRelativeResize="0"/>
          <p:nvPr/>
        </p:nvPicPr>
        <p:blipFill>
          <a:blip r:embed="rId2">
            <a:alphaModFix/>
          </a:blip>
          <a:stretch>
            <a:fillRect/>
          </a:stretch>
        </p:blipFill>
        <p:spPr>
          <a:xfrm>
            <a:off x="0" y="5039906"/>
            <a:ext cx="9144000" cy="103594"/>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F3F3F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6261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hyperlink" Target="https://www.researchgate.net/publication/248707185_Making_semantic_waves_A_key_to_cumulative_knowledge-building" TargetMode="External"/><Relationship Id="rId7"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17.png"/><Relationship Id="rId5" Type="http://schemas.openxmlformats.org/officeDocument/2006/relationships/image" Target="../media/image16.jp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14.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10.xml"/><Relationship Id="rId5" Type="http://schemas.openxmlformats.org/officeDocument/2006/relationships/image" Target="../media/image28.png"/><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hyperlink" Target="https://drive.google.com/drive/folders/1UgUx3813YMj2XL8U1ya4wP1Lj8KjSnFY?usp=drive_link" TargetMode="External"/><Relationship Id="rId2" Type="http://schemas.openxmlformats.org/officeDocument/2006/relationships/notesSlide" Target="../notesSlides/notesSlide16.xml"/><Relationship Id="rId1" Type="http://schemas.openxmlformats.org/officeDocument/2006/relationships/slideLayout" Target="../slideLayouts/slideLayout10.xml"/><Relationship Id="rId5" Type="http://schemas.openxmlformats.org/officeDocument/2006/relationships/image" Target="../media/image31.png"/><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10.xml"/><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19.xml"/><Relationship Id="rId1" Type="http://schemas.openxmlformats.org/officeDocument/2006/relationships/slideLayout" Target="../slideLayouts/slideLayout14.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0.xml"/><Relationship Id="rId1" Type="http://schemas.openxmlformats.org/officeDocument/2006/relationships/slideLayout" Target="../slideLayouts/slideLayout10.xml"/><Relationship Id="rId4" Type="http://schemas.openxmlformats.org/officeDocument/2006/relationships/image" Target="../media/image41.png"/></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5.png"/><Relationship Id="rId2" Type="http://schemas.openxmlformats.org/officeDocument/2006/relationships/notesSlide" Target="../notesSlides/notesSlide21.xml"/><Relationship Id="rId1" Type="http://schemas.openxmlformats.org/officeDocument/2006/relationships/slideLayout" Target="../slideLayouts/slideLayout10.xml"/><Relationship Id="rId6" Type="http://schemas.openxmlformats.org/officeDocument/2006/relationships/hyperlink" Target="https://raspberrypi-education.s3-eu-west-1.amazonaws.com/Quick+Reads/Pedagogy+Quick+Read+3+-+Pair+Programming.pdf" TargetMode="External"/><Relationship Id="rId5" Type="http://schemas.openxmlformats.org/officeDocument/2006/relationships/image" Target="../media/image44.png"/><Relationship Id="rId4" Type="http://schemas.openxmlformats.org/officeDocument/2006/relationships/image" Target="../media/image43.png"/></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5.xml"/><Relationship Id="rId1" Type="http://schemas.openxmlformats.org/officeDocument/2006/relationships/slideLayout" Target="../slideLayouts/slideLayout10.xml"/><Relationship Id="rId5" Type="http://schemas.openxmlformats.org/officeDocument/2006/relationships/hyperlink" Target="https://scratch.mit.edu/projects/1034507944" TargetMode="External"/><Relationship Id="rId4" Type="http://schemas.openxmlformats.org/officeDocument/2006/relationships/image" Target="../media/image48.png"/></Relationships>
</file>

<file path=ppt/slides/_rels/slide2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6.xml"/><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7.xml"/><Relationship Id="rId1" Type="http://schemas.openxmlformats.org/officeDocument/2006/relationships/slideLayout" Target="../slideLayouts/slideLayout3.xml"/><Relationship Id="rId6" Type="http://schemas.openxmlformats.org/officeDocument/2006/relationships/hyperlink" Target="https://youtu.be/VSVqypPB8S8?si=qEQq5MwgdAuZjwBe&amp;t=195" TargetMode="External"/><Relationship Id="rId5" Type="http://schemas.openxmlformats.org/officeDocument/2006/relationships/image" Target="../media/image51.png"/><Relationship Id="rId4" Type="http://schemas.openxmlformats.org/officeDocument/2006/relationships/hyperlink" Target="https://tumble-together.herokuapp.com/"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https://textbooks.cs.ksu.edu/tlcs/4-designing-cs-lessons/06-the-block-model/index.html" TargetMode="External"/><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notesSlide" Target="../notesSlides/notesSlide29.xml"/><Relationship Id="rId1" Type="http://schemas.openxmlformats.org/officeDocument/2006/relationships/slideLayout" Target="../slideLayouts/slideLayout4.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3.xml.rels><?xml version="1.0" encoding="UTF-8" standalone="yes"?>
<Relationships xmlns="http://schemas.openxmlformats.org/package/2006/relationships"><Relationship Id="rId3" Type="http://schemas.openxmlformats.org/officeDocument/2006/relationships/hyperlink" Target="https://www.gov.uk/government/publications/research-review-series-computing/research-review-series-computing#curriculum" TargetMode="External"/><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62.jpg"/><Relationship Id="rId2" Type="http://schemas.openxmlformats.org/officeDocument/2006/relationships/notesSlide" Target="../notesSlides/notesSlide30.xml"/><Relationship Id="rId1" Type="http://schemas.openxmlformats.org/officeDocument/2006/relationships/slideLayout" Target="../slideLayouts/slideLayout10.xml"/><Relationship Id="rId6" Type="http://schemas.openxmlformats.org/officeDocument/2006/relationships/image" Target="../media/image61.jpg"/><Relationship Id="rId5" Type="http://schemas.openxmlformats.org/officeDocument/2006/relationships/image" Target="../media/image60.png"/><Relationship Id="rId4" Type="http://schemas.openxmlformats.org/officeDocument/2006/relationships/image" Target="../media/image59.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2.xml"/><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notesSlide" Target="../notesSlides/notesSlide33.xml"/><Relationship Id="rId1" Type="http://schemas.openxmlformats.org/officeDocument/2006/relationships/slideLayout" Target="../slideLayouts/slideLayout10.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3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4.xml"/><Relationship Id="rId1" Type="http://schemas.openxmlformats.org/officeDocument/2006/relationships/slideLayout" Target="../slideLayouts/slideLayout10.xml"/><Relationship Id="rId5" Type="http://schemas.openxmlformats.org/officeDocument/2006/relationships/image" Target="../media/image72.png"/><Relationship Id="rId4" Type="http://schemas.openxmlformats.org/officeDocument/2006/relationships/image" Target="../media/image71.png"/></Relationships>
</file>

<file path=ppt/slides/_rels/slide35.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35.xml"/><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36.xml"/><Relationship Id="rId1" Type="http://schemas.openxmlformats.org/officeDocument/2006/relationships/slideLayout" Target="../slideLayouts/slideLayout10.xml"/><Relationship Id="rId5" Type="http://schemas.openxmlformats.org/officeDocument/2006/relationships/image" Target="../media/image76.jpg"/><Relationship Id="rId4" Type="http://schemas.openxmlformats.org/officeDocument/2006/relationships/image" Target="../media/image75.jpg"/></Relationships>
</file>

<file path=ppt/slides/_rels/slide37.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37.xml"/><Relationship Id="rId1" Type="http://schemas.openxmlformats.org/officeDocument/2006/relationships/slideLayout" Target="../slideLayouts/slideLayout10.xml"/><Relationship Id="rId5" Type="http://schemas.openxmlformats.org/officeDocument/2006/relationships/image" Target="../media/image79.jpg"/><Relationship Id="rId4" Type="http://schemas.openxmlformats.org/officeDocument/2006/relationships/image" Target="../media/image78.jpg"/></Relationships>
</file>

<file path=ppt/slides/_rels/slide38.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38.xml"/><Relationship Id="rId1" Type="http://schemas.openxmlformats.org/officeDocument/2006/relationships/slideLayout" Target="../slideLayouts/slideLayout10.xml"/><Relationship Id="rId5" Type="http://schemas.openxmlformats.org/officeDocument/2006/relationships/image" Target="../media/image82.png"/><Relationship Id="rId4" Type="http://schemas.openxmlformats.org/officeDocument/2006/relationships/image" Target="../media/image81.jpg"/></Relationships>
</file>

<file path=ppt/slides/_rels/slide39.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40.xml"/><Relationship Id="rId1" Type="http://schemas.openxmlformats.org/officeDocument/2006/relationships/slideLayout" Target="../slideLayouts/slideLayout10.xml"/><Relationship Id="rId4" Type="http://schemas.openxmlformats.org/officeDocument/2006/relationships/image" Target="../media/image85.png"/></Relationships>
</file>

<file path=ppt/slides/_rels/slide4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3" Type="http://schemas.openxmlformats.org/officeDocument/2006/relationships/hyperlink" Target="https://blog.teachcomputing.org/using-primm-to-structure-programming-lessons/" TargetMode="External"/><Relationship Id="rId2" Type="http://schemas.openxmlformats.org/officeDocument/2006/relationships/notesSlide" Target="../notesSlides/notesSlide43.xml"/><Relationship Id="rId1" Type="http://schemas.openxmlformats.org/officeDocument/2006/relationships/slideLayout" Target="../slideLayouts/slideLayout11.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s>
</file>

<file path=ppt/slides/_rels/slide4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44.xml"/><Relationship Id="rId1" Type="http://schemas.openxmlformats.org/officeDocument/2006/relationships/slideLayout" Target="../slideLayouts/slideLayout10.xml"/><Relationship Id="rId4" Type="http://schemas.openxmlformats.org/officeDocument/2006/relationships/hyperlink" Target="https://users.soe.ucsc.edu/~linda/pubs/ACMInroads.pdf" TargetMode="Externa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46.xml"/><Relationship Id="rId1" Type="http://schemas.openxmlformats.org/officeDocument/2006/relationships/slideLayout" Target="../slideLayouts/slideLayout3.xml"/><Relationship Id="rId4" Type="http://schemas.openxmlformats.org/officeDocument/2006/relationships/hyperlink" Target="https://www.raspberrypi.org/app/uploads/2022/08/Teaching_Programming_with_PRIMM-1.pdf"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48.xml"/><Relationship Id="rId1" Type="http://schemas.openxmlformats.org/officeDocument/2006/relationships/slideLayout" Target="../slideLayouts/slideLayout10.xml"/><Relationship Id="rId4" Type="http://schemas.openxmlformats.org/officeDocument/2006/relationships/image" Target="../media/image94.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hyperlink" Target="https://www.researchgate.net/publication/248707185_Making_semantic_waves_A_key_to_cumulative_knowledge-building" TargetMode="External"/><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9.jpg"/><Relationship Id="rId5" Type="http://schemas.openxmlformats.org/officeDocument/2006/relationships/image" Target="../media/image8.jp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hyperlink" Target="https://www.researchgate.net/publication/248707185_Making_semantic_waves_A_key_to_cumulative_knowledge-building" TargetMode="External"/><Relationship Id="rId7"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12.jpg"/><Relationship Id="rId5" Type="http://schemas.openxmlformats.org/officeDocument/2006/relationships/image" Target="../media/image11.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sp>
        <p:nvSpPr>
          <p:cNvPr id="79" name="Google Shape;79;p16"/>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a:t>Pedagogical approaches for teaching programming using Scratch</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Google Shape;210;p25"/>
          <p:cNvSpPr txBox="1">
            <a:spLocks noGrp="1"/>
          </p:cNvSpPr>
          <p:nvPr>
            <p:ph type="title"/>
          </p:nvPr>
        </p:nvSpPr>
        <p:spPr>
          <a:xfrm>
            <a:off x="266775" y="0"/>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92730"/>
              <a:buNone/>
            </a:pPr>
            <a:r>
              <a:rPr lang="en-GB"/>
              <a:t>Semantic Waves in Selection construct  (</a:t>
            </a:r>
            <a:r>
              <a:rPr lang="en-GB" sz="2750" u="sng">
                <a:solidFill>
                  <a:schemeClr val="hlink"/>
                </a:solidFill>
                <a:highlight>
                  <a:srgbClr val="FFFFFF"/>
                </a:highlight>
                <a:hlinkClick r:id="rId3"/>
              </a:rPr>
              <a:t>Karl Maton</a:t>
            </a:r>
            <a:r>
              <a:rPr lang="en-GB" sz="3355"/>
              <a:t>)</a:t>
            </a:r>
            <a:endParaRPr sz="3355"/>
          </a:p>
        </p:txBody>
      </p:sp>
      <p:cxnSp>
        <p:nvCxnSpPr>
          <p:cNvPr id="211" name="Google Shape;211;p25"/>
          <p:cNvCxnSpPr/>
          <p:nvPr/>
        </p:nvCxnSpPr>
        <p:spPr>
          <a:xfrm flipH="1">
            <a:off x="1407188" y="1109741"/>
            <a:ext cx="9300" cy="3935400"/>
          </a:xfrm>
          <a:prstGeom prst="straightConnector1">
            <a:avLst/>
          </a:prstGeom>
          <a:noFill/>
          <a:ln w="28575" cap="flat" cmpd="sng">
            <a:solidFill>
              <a:schemeClr val="dk2"/>
            </a:solidFill>
            <a:prstDash val="solid"/>
            <a:round/>
            <a:headEnd type="triangle" w="med" len="med"/>
            <a:tailEnd type="none" w="sm" len="sm"/>
          </a:ln>
        </p:spPr>
      </p:cxnSp>
      <p:cxnSp>
        <p:nvCxnSpPr>
          <p:cNvPr id="212" name="Google Shape;212;p25"/>
          <p:cNvCxnSpPr/>
          <p:nvPr/>
        </p:nvCxnSpPr>
        <p:spPr>
          <a:xfrm>
            <a:off x="1407347" y="5028216"/>
            <a:ext cx="7067700" cy="25500"/>
          </a:xfrm>
          <a:prstGeom prst="straightConnector1">
            <a:avLst/>
          </a:prstGeom>
          <a:noFill/>
          <a:ln w="28575" cap="flat" cmpd="sng">
            <a:solidFill>
              <a:schemeClr val="dk2"/>
            </a:solidFill>
            <a:prstDash val="solid"/>
            <a:round/>
            <a:headEnd type="none" w="sm" len="sm"/>
            <a:tailEnd type="triangle" w="med" len="med"/>
          </a:ln>
        </p:spPr>
      </p:cxnSp>
      <p:cxnSp>
        <p:nvCxnSpPr>
          <p:cNvPr id="213" name="Google Shape;213;p25"/>
          <p:cNvCxnSpPr/>
          <p:nvPr/>
        </p:nvCxnSpPr>
        <p:spPr>
          <a:xfrm rot="10800000" flipH="1">
            <a:off x="1141836" y="1634354"/>
            <a:ext cx="7095300" cy="25500"/>
          </a:xfrm>
          <a:prstGeom prst="straightConnector1">
            <a:avLst/>
          </a:prstGeom>
          <a:noFill/>
          <a:ln w="9525" cap="flat" cmpd="sng">
            <a:solidFill>
              <a:schemeClr val="dk2"/>
            </a:solidFill>
            <a:prstDash val="lgDash"/>
            <a:round/>
            <a:headEnd type="none" w="sm" len="sm"/>
            <a:tailEnd type="none" w="sm" len="sm"/>
          </a:ln>
        </p:spPr>
      </p:cxnSp>
      <p:sp>
        <p:nvSpPr>
          <p:cNvPr id="214" name="Google Shape;214;p25"/>
          <p:cNvSpPr txBox="1"/>
          <p:nvPr/>
        </p:nvSpPr>
        <p:spPr>
          <a:xfrm>
            <a:off x="277862" y="1143597"/>
            <a:ext cx="1117200" cy="923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GB" sz="1200" b="0" i="0" u="none" strike="noStrike" cap="none">
                <a:solidFill>
                  <a:srgbClr val="000000"/>
                </a:solidFill>
                <a:latin typeface="Arial"/>
                <a:ea typeface="Arial"/>
                <a:cs typeface="Arial"/>
                <a:sym typeface="Arial"/>
              </a:rPr>
              <a:t>Technical language (abstract &amp; complex)</a:t>
            </a:r>
            <a:endParaRPr sz="1200" b="0" i="0" u="none" strike="noStrike" cap="none">
              <a:solidFill>
                <a:srgbClr val="000000"/>
              </a:solidFill>
              <a:latin typeface="Arial"/>
              <a:ea typeface="Arial"/>
              <a:cs typeface="Arial"/>
              <a:sym typeface="Arial"/>
            </a:endParaRPr>
          </a:p>
        </p:txBody>
      </p:sp>
      <p:cxnSp>
        <p:nvCxnSpPr>
          <p:cNvPr id="215" name="Google Shape;215;p25"/>
          <p:cNvCxnSpPr/>
          <p:nvPr/>
        </p:nvCxnSpPr>
        <p:spPr>
          <a:xfrm>
            <a:off x="1123524" y="4655859"/>
            <a:ext cx="7113600" cy="3000"/>
          </a:xfrm>
          <a:prstGeom prst="straightConnector1">
            <a:avLst/>
          </a:prstGeom>
          <a:noFill/>
          <a:ln w="9525" cap="flat" cmpd="sng">
            <a:solidFill>
              <a:schemeClr val="dk2"/>
            </a:solidFill>
            <a:prstDash val="lgDash"/>
            <a:round/>
            <a:headEnd type="none" w="sm" len="sm"/>
            <a:tailEnd type="none" w="sm" len="sm"/>
          </a:ln>
        </p:spPr>
      </p:cxnSp>
      <p:sp>
        <p:nvSpPr>
          <p:cNvPr id="216" name="Google Shape;216;p25"/>
          <p:cNvSpPr txBox="1"/>
          <p:nvPr/>
        </p:nvSpPr>
        <p:spPr>
          <a:xfrm>
            <a:off x="277850" y="4209578"/>
            <a:ext cx="1117200" cy="738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GB" sz="1200" b="0" i="0" u="none" strike="noStrike" cap="none">
                <a:solidFill>
                  <a:srgbClr val="000000"/>
                </a:solidFill>
                <a:latin typeface="Arial"/>
                <a:ea typeface="Arial"/>
                <a:cs typeface="Arial"/>
                <a:sym typeface="Arial"/>
              </a:rPr>
              <a:t>Everyday concept &amp; language  </a:t>
            </a:r>
            <a:endParaRPr sz="1200" b="0" i="0" u="none" strike="noStrike" cap="none">
              <a:solidFill>
                <a:srgbClr val="000000"/>
              </a:solidFill>
              <a:latin typeface="Arial"/>
              <a:ea typeface="Arial"/>
              <a:cs typeface="Arial"/>
              <a:sym typeface="Arial"/>
            </a:endParaRPr>
          </a:p>
        </p:txBody>
      </p:sp>
      <p:sp>
        <p:nvSpPr>
          <p:cNvPr id="217" name="Google Shape;217;p25"/>
          <p:cNvSpPr/>
          <p:nvPr/>
        </p:nvSpPr>
        <p:spPr>
          <a:xfrm>
            <a:off x="1590530" y="1253642"/>
            <a:ext cx="6646498" cy="3647663"/>
          </a:xfrm>
          <a:custGeom>
            <a:avLst/>
            <a:gdLst/>
            <a:ahLst/>
            <a:cxnLst/>
            <a:rect l="l" t="t" r="r" b="b"/>
            <a:pathLst>
              <a:path w="221513" h="129499" extrusionOk="0">
                <a:moveTo>
                  <a:pt x="0" y="10433"/>
                </a:moveTo>
                <a:cubicBezTo>
                  <a:pt x="2546" y="10433"/>
                  <a:pt x="11081" y="9385"/>
                  <a:pt x="15274" y="10433"/>
                </a:cubicBezTo>
                <a:cubicBezTo>
                  <a:pt x="19467" y="11481"/>
                  <a:pt x="21113" y="12030"/>
                  <a:pt x="25156" y="16722"/>
                </a:cubicBezTo>
                <a:cubicBezTo>
                  <a:pt x="29199" y="21414"/>
                  <a:pt x="35788" y="31496"/>
                  <a:pt x="39531" y="38583"/>
                </a:cubicBezTo>
                <a:cubicBezTo>
                  <a:pt x="43275" y="45671"/>
                  <a:pt x="45321" y="53357"/>
                  <a:pt x="47617" y="59247"/>
                </a:cubicBezTo>
                <a:cubicBezTo>
                  <a:pt x="49913" y="65137"/>
                  <a:pt x="51460" y="69480"/>
                  <a:pt x="53307" y="73922"/>
                </a:cubicBezTo>
                <a:cubicBezTo>
                  <a:pt x="55154" y="78364"/>
                  <a:pt x="56901" y="82058"/>
                  <a:pt x="58698" y="85901"/>
                </a:cubicBezTo>
                <a:cubicBezTo>
                  <a:pt x="60495" y="89744"/>
                  <a:pt x="61942" y="92988"/>
                  <a:pt x="64088" y="96981"/>
                </a:cubicBezTo>
                <a:cubicBezTo>
                  <a:pt x="66234" y="100974"/>
                  <a:pt x="69429" y="106465"/>
                  <a:pt x="71575" y="109859"/>
                </a:cubicBezTo>
                <a:cubicBezTo>
                  <a:pt x="73721" y="113253"/>
                  <a:pt x="74970" y="114551"/>
                  <a:pt x="76966" y="117346"/>
                </a:cubicBezTo>
                <a:cubicBezTo>
                  <a:pt x="78963" y="120141"/>
                  <a:pt x="80010" y="124633"/>
                  <a:pt x="83554" y="126629"/>
                </a:cubicBezTo>
                <a:cubicBezTo>
                  <a:pt x="87098" y="128626"/>
                  <a:pt x="92190" y="129026"/>
                  <a:pt x="98229" y="129325"/>
                </a:cubicBezTo>
                <a:cubicBezTo>
                  <a:pt x="104269" y="129625"/>
                  <a:pt x="114451" y="129424"/>
                  <a:pt x="119791" y="128426"/>
                </a:cubicBezTo>
                <a:cubicBezTo>
                  <a:pt x="125132" y="127428"/>
                  <a:pt x="126179" y="126280"/>
                  <a:pt x="130272" y="123335"/>
                </a:cubicBezTo>
                <a:cubicBezTo>
                  <a:pt x="134365" y="120390"/>
                  <a:pt x="141104" y="114401"/>
                  <a:pt x="144348" y="110757"/>
                </a:cubicBezTo>
                <a:cubicBezTo>
                  <a:pt x="147592" y="107113"/>
                  <a:pt x="148141" y="105217"/>
                  <a:pt x="149738" y="101473"/>
                </a:cubicBezTo>
                <a:cubicBezTo>
                  <a:pt x="151335" y="97730"/>
                  <a:pt x="152134" y="92988"/>
                  <a:pt x="153931" y="88296"/>
                </a:cubicBezTo>
                <a:cubicBezTo>
                  <a:pt x="155728" y="83604"/>
                  <a:pt x="158524" y="79113"/>
                  <a:pt x="160520" y="73323"/>
                </a:cubicBezTo>
                <a:cubicBezTo>
                  <a:pt x="162517" y="67533"/>
                  <a:pt x="164413" y="59597"/>
                  <a:pt x="165910" y="53557"/>
                </a:cubicBezTo>
                <a:cubicBezTo>
                  <a:pt x="167407" y="47518"/>
                  <a:pt x="168256" y="42876"/>
                  <a:pt x="169504" y="37086"/>
                </a:cubicBezTo>
                <a:cubicBezTo>
                  <a:pt x="170752" y="31296"/>
                  <a:pt x="171850" y="23759"/>
                  <a:pt x="173397" y="18818"/>
                </a:cubicBezTo>
                <a:cubicBezTo>
                  <a:pt x="174944" y="13877"/>
                  <a:pt x="176442" y="10283"/>
                  <a:pt x="178788" y="7438"/>
                </a:cubicBezTo>
                <a:cubicBezTo>
                  <a:pt x="181134" y="4593"/>
                  <a:pt x="181233" y="2946"/>
                  <a:pt x="187472" y="1748"/>
                </a:cubicBezTo>
                <a:cubicBezTo>
                  <a:pt x="193711" y="550"/>
                  <a:pt x="210931" y="500"/>
                  <a:pt x="216222" y="250"/>
                </a:cubicBezTo>
                <a:cubicBezTo>
                  <a:pt x="221513" y="0"/>
                  <a:pt x="218718" y="250"/>
                  <a:pt x="219217" y="250"/>
                </a:cubicBezTo>
              </a:path>
            </a:pathLst>
          </a:custGeom>
          <a:no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25"/>
          <p:cNvSpPr txBox="1"/>
          <p:nvPr/>
        </p:nvSpPr>
        <p:spPr>
          <a:xfrm>
            <a:off x="3829275" y="4209563"/>
            <a:ext cx="1556700" cy="431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GB" sz="800"/>
              <a:t>Are you hungry? Yes then eat a biscuit. Else I am not hungry </a:t>
            </a:r>
            <a:endParaRPr sz="800" b="0" i="0" u="none" strike="noStrike" cap="none">
              <a:solidFill>
                <a:srgbClr val="000000"/>
              </a:solidFill>
              <a:latin typeface="Arial"/>
              <a:ea typeface="Arial"/>
              <a:cs typeface="Arial"/>
              <a:sym typeface="Arial"/>
            </a:endParaRPr>
          </a:p>
        </p:txBody>
      </p:sp>
      <p:cxnSp>
        <p:nvCxnSpPr>
          <p:cNvPr id="219" name="Google Shape;219;p25"/>
          <p:cNvCxnSpPr/>
          <p:nvPr/>
        </p:nvCxnSpPr>
        <p:spPr>
          <a:xfrm>
            <a:off x="4677981" y="4544627"/>
            <a:ext cx="6900" cy="297300"/>
          </a:xfrm>
          <a:prstGeom prst="straightConnector1">
            <a:avLst/>
          </a:prstGeom>
          <a:noFill/>
          <a:ln w="19050" cap="flat" cmpd="sng">
            <a:solidFill>
              <a:schemeClr val="dk2"/>
            </a:solidFill>
            <a:prstDash val="solid"/>
            <a:round/>
            <a:headEnd type="none" w="sm" len="sm"/>
            <a:tailEnd type="triangle" w="med" len="med"/>
          </a:ln>
        </p:spPr>
      </p:cxnSp>
      <p:sp>
        <p:nvSpPr>
          <p:cNvPr id="220" name="Google Shape;220;p25"/>
          <p:cNvSpPr txBox="1"/>
          <p:nvPr/>
        </p:nvSpPr>
        <p:spPr>
          <a:xfrm>
            <a:off x="1498877" y="770675"/>
            <a:ext cx="1932000" cy="692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Arial"/>
                <a:ea typeface="Arial"/>
                <a:cs typeface="Arial"/>
                <a:sym typeface="Arial"/>
              </a:rPr>
              <a:t>LO:- To use </a:t>
            </a:r>
            <a:r>
              <a:rPr lang="en-GB" sz="1100"/>
              <a:t>If then else selection</a:t>
            </a:r>
            <a:r>
              <a:rPr lang="en-GB" sz="1100" b="0" i="0" u="none" strike="noStrike" cap="none">
                <a:solidFill>
                  <a:srgbClr val="000000"/>
                </a:solidFill>
                <a:latin typeface="Arial"/>
                <a:ea typeface="Arial"/>
                <a:cs typeface="Arial"/>
                <a:sym typeface="Arial"/>
              </a:rPr>
              <a:t> construct in our code</a:t>
            </a:r>
            <a:endParaRPr sz="1100" b="0" i="0" u="none" strike="noStrike" cap="none">
              <a:solidFill>
                <a:srgbClr val="000000"/>
              </a:solidFill>
              <a:latin typeface="Arial"/>
              <a:ea typeface="Arial"/>
              <a:cs typeface="Arial"/>
              <a:sym typeface="Arial"/>
            </a:endParaRPr>
          </a:p>
        </p:txBody>
      </p:sp>
      <p:cxnSp>
        <p:nvCxnSpPr>
          <p:cNvPr id="221" name="Google Shape;221;p25"/>
          <p:cNvCxnSpPr/>
          <p:nvPr/>
        </p:nvCxnSpPr>
        <p:spPr>
          <a:xfrm flipH="1">
            <a:off x="2316275" y="1356163"/>
            <a:ext cx="179700" cy="239700"/>
          </a:xfrm>
          <a:prstGeom prst="straightConnector1">
            <a:avLst/>
          </a:prstGeom>
          <a:noFill/>
          <a:ln w="9525" cap="flat" cmpd="sng">
            <a:solidFill>
              <a:schemeClr val="dk2"/>
            </a:solidFill>
            <a:prstDash val="solid"/>
            <a:round/>
            <a:headEnd type="none" w="sm" len="sm"/>
            <a:tailEnd type="triangle" w="med" len="med"/>
          </a:ln>
        </p:spPr>
      </p:cxnSp>
      <p:sp>
        <p:nvSpPr>
          <p:cNvPr id="222" name="Google Shape;222;p25"/>
          <p:cNvSpPr txBox="1"/>
          <p:nvPr/>
        </p:nvSpPr>
        <p:spPr>
          <a:xfrm>
            <a:off x="2730175" y="1957275"/>
            <a:ext cx="2007900" cy="631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GB" sz="1100"/>
              <a:t>I</a:t>
            </a:r>
            <a:r>
              <a:rPr lang="en-GB" sz="900"/>
              <a:t>f the condition is true then do action. Else the condition is false and do other action </a:t>
            </a:r>
            <a:endParaRPr sz="900" b="0" i="0" u="none" strike="noStrike" cap="none">
              <a:solidFill>
                <a:srgbClr val="000000"/>
              </a:solidFill>
              <a:latin typeface="Arial"/>
              <a:ea typeface="Arial"/>
              <a:cs typeface="Arial"/>
              <a:sym typeface="Arial"/>
            </a:endParaRPr>
          </a:p>
        </p:txBody>
      </p:sp>
      <p:sp>
        <p:nvSpPr>
          <p:cNvPr id="223" name="Google Shape;223;p25"/>
          <p:cNvSpPr txBox="1"/>
          <p:nvPr/>
        </p:nvSpPr>
        <p:spPr>
          <a:xfrm>
            <a:off x="8632275" y="4610750"/>
            <a:ext cx="9288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4" name="Google Shape;224;p25"/>
          <p:cNvSpPr txBox="1"/>
          <p:nvPr/>
        </p:nvSpPr>
        <p:spPr>
          <a:xfrm>
            <a:off x="2368076" y="1615013"/>
            <a:ext cx="2164800" cy="323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GB" sz="900"/>
              <a:t>A condition can be true or false</a:t>
            </a:r>
            <a:endParaRPr sz="900"/>
          </a:p>
        </p:txBody>
      </p:sp>
      <p:sp>
        <p:nvSpPr>
          <p:cNvPr id="225" name="Google Shape;225;p25"/>
          <p:cNvSpPr txBox="1"/>
          <p:nvPr/>
        </p:nvSpPr>
        <p:spPr>
          <a:xfrm rot="4037101">
            <a:off x="2150940" y="2919310"/>
            <a:ext cx="1278786" cy="492416"/>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GB" sz="1000" b="0" i="0" u="none" strike="noStrike" cap="none">
                <a:solidFill>
                  <a:srgbClr val="000000"/>
                </a:solidFill>
                <a:latin typeface="Arial"/>
                <a:ea typeface="Arial"/>
                <a:cs typeface="Arial"/>
                <a:sym typeface="Arial"/>
              </a:rPr>
              <a:t>Unpacking making concrete</a:t>
            </a:r>
            <a:endParaRPr sz="1000" b="0" i="0" u="none" strike="noStrike" cap="none">
              <a:solidFill>
                <a:srgbClr val="000000"/>
              </a:solidFill>
              <a:latin typeface="Arial"/>
              <a:ea typeface="Arial"/>
              <a:cs typeface="Arial"/>
              <a:sym typeface="Arial"/>
            </a:endParaRPr>
          </a:p>
        </p:txBody>
      </p:sp>
      <p:sp>
        <p:nvSpPr>
          <p:cNvPr id="226" name="Google Shape;226;p25"/>
          <p:cNvSpPr txBox="1"/>
          <p:nvPr/>
        </p:nvSpPr>
        <p:spPr>
          <a:xfrm>
            <a:off x="6543052" y="2788450"/>
            <a:ext cx="1932000" cy="431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GB" sz="800"/>
              <a:t>Identify the if then else block in a program</a:t>
            </a:r>
            <a:endParaRPr sz="800" b="0" i="0" u="none" strike="noStrike" cap="none">
              <a:solidFill>
                <a:srgbClr val="000000"/>
              </a:solidFill>
              <a:latin typeface="Arial"/>
              <a:ea typeface="Arial"/>
              <a:cs typeface="Arial"/>
              <a:sym typeface="Arial"/>
            </a:endParaRPr>
          </a:p>
        </p:txBody>
      </p:sp>
      <p:cxnSp>
        <p:nvCxnSpPr>
          <p:cNvPr id="227" name="Google Shape;227;p25"/>
          <p:cNvCxnSpPr/>
          <p:nvPr/>
        </p:nvCxnSpPr>
        <p:spPr>
          <a:xfrm>
            <a:off x="2807600" y="2677675"/>
            <a:ext cx="306900" cy="733800"/>
          </a:xfrm>
          <a:prstGeom prst="straightConnector1">
            <a:avLst/>
          </a:prstGeom>
          <a:noFill/>
          <a:ln w="28575" cap="flat" cmpd="sng">
            <a:solidFill>
              <a:schemeClr val="dk2"/>
            </a:solidFill>
            <a:prstDash val="solid"/>
            <a:round/>
            <a:headEnd type="none" w="sm" len="sm"/>
            <a:tailEnd type="triangle" w="med" len="med"/>
          </a:ln>
        </p:spPr>
      </p:cxnSp>
      <p:cxnSp>
        <p:nvCxnSpPr>
          <p:cNvPr id="228" name="Google Shape;228;p25"/>
          <p:cNvCxnSpPr/>
          <p:nvPr/>
        </p:nvCxnSpPr>
        <p:spPr>
          <a:xfrm>
            <a:off x="5084931" y="4544627"/>
            <a:ext cx="6900" cy="297300"/>
          </a:xfrm>
          <a:prstGeom prst="straightConnector1">
            <a:avLst/>
          </a:prstGeom>
          <a:noFill/>
          <a:ln w="19050" cap="flat" cmpd="sng">
            <a:solidFill>
              <a:schemeClr val="dk2"/>
            </a:solidFill>
            <a:prstDash val="solid"/>
            <a:round/>
            <a:headEnd type="none" w="sm" len="sm"/>
            <a:tailEnd type="triangle" w="med" len="med"/>
          </a:ln>
        </p:spPr>
      </p:cxnSp>
      <p:sp>
        <p:nvSpPr>
          <p:cNvPr id="229" name="Google Shape;229;p25"/>
          <p:cNvSpPr txBox="1"/>
          <p:nvPr/>
        </p:nvSpPr>
        <p:spPr>
          <a:xfrm>
            <a:off x="3067603" y="2773150"/>
            <a:ext cx="2545500" cy="461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GB" sz="900"/>
              <a:t>Questions can have yes or no answers (branching tree database)</a:t>
            </a:r>
            <a:endParaRPr sz="900" b="0" i="0" u="none" strike="noStrike" cap="none">
              <a:solidFill>
                <a:srgbClr val="000000"/>
              </a:solidFill>
              <a:latin typeface="Arial"/>
              <a:ea typeface="Arial"/>
              <a:cs typeface="Arial"/>
              <a:sym typeface="Arial"/>
            </a:endParaRPr>
          </a:p>
        </p:txBody>
      </p:sp>
      <p:sp>
        <p:nvSpPr>
          <p:cNvPr id="230" name="Google Shape;230;p25"/>
          <p:cNvSpPr txBox="1"/>
          <p:nvPr/>
        </p:nvSpPr>
        <p:spPr>
          <a:xfrm>
            <a:off x="6402452" y="3098176"/>
            <a:ext cx="1932000" cy="554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GB" sz="800"/>
              <a:t>We use the if then else block to change the flow of control in a program</a:t>
            </a:r>
            <a:endParaRPr sz="800" b="0" i="0" u="none" strike="noStrike" cap="none">
              <a:solidFill>
                <a:srgbClr val="000000"/>
              </a:solidFill>
              <a:latin typeface="Arial"/>
              <a:ea typeface="Arial"/>
              <a:cs typeface="Arial"/>
              <a:sym typeface="Arial"/>
            </a:endParaRPr>
          </a:p>
        </p:txBody>
      </p:sp>
      <p:sp>
        <p:nvSpPr>
          <p:cNvPr id="231" name="Google Shape;231;p25"/>
          <p:cNvSpPr txBox="1"/>
          <p:nvPr/>
        </p:nvSpPr>
        <p:spPr>
          <a:xfrm>
            <a:off x="5966475" y="4190813"/>
            <a:ext cx="1856400" cy="431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GB" sz="800"/>
              <a:t>The yes or no question goes in the diamond shaped slot.</a:t>
            </a:r>
            <a:endParaRPr sz="800" b="0" i="0" u="none" strike="noStrike" cap="none">
              <a:solidFill>
                <a:srgbClr val="000000"/>
              </a:solidFill>
              <a:latin typeface="Arial"/>
              <a:ea typeface="Arial"/>
              <a:cs typeface="Arial"/>
              <a:sym typeface="Arial"/>
            </a:endParaRPr>
          </a:p>
        </p:txBody>
      </p:sp>
      <p:sp>
        <p:nvSpPr>
          <p:cNvPr id="232" name="Google Shape;232;p25"/>
          <p:cNvSpPr txBox="1"/>
          <p:nvPr/>
        </p:nvSpPr>
        <p:spPr>
          <a:xfrm>
            <a:off x="6770352" y="1957275"/>
            <a:ext cx="1932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GB" sz="700"/>
              <a:t>We can use the If then else block to check the answer for a quiz game. </a:t>
            </a:r>
            <a:endParaRPr sz="700" b="0" i="0" u="none" strike="noStrike" cap="none">
              <a:solidFill>
                <a:srgbClr val="000000"/>
              </a:solidFill>
              <a:latin typeface="Arial"/>
              <a:ea typeface="Arial"/>
              <a:cs typeface="Arial"/>
              <a:sym typeface="Arial"/>
            </a:endParaRPr>
          </a:p>
        </p:txBody>
      </p:sp>
      <p:sp>
        <p:nvSpPr>
          <p:cNvPr id="233" name="Google Shape;233;p25"/>
          <p:cNvSpPr txBox="1"/>
          <p:nvPr/>
        </p:nvSpPr>
        <p:spPr>
          <a:xfrm>
            <a:off x="6402452" y="757175"/>
            <a:ext cx="1932000" cy="692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GB" sz="1100"/>
              <a:t>The If then else block can be used to make a quiz game </a:t>
            </a:r>
            <a:endParaRPr sz="1100" b="0" i="0" u="none" strike="noStrike" cap="none">
              <a:solidFill>
                <a:srgbClr val="000000"/>
              </a:solidFill>
              <a:latin typeface="Arial"/>
              <a:ea typeface="Arial"/>
              <a:cs typeface="Arial"/>
              <a:sym typeface="Arial"/>
            </a:endParaRPr>
          </a:p>
        </p:txBody>
      </p:sp>
      <p:sp>
        <p:nvSpPr>
          <p:cNvPr id="234" name="Google Shape;234;p25"/>
          <p:cNvSpPr txBox="1"/>
          <p:nvPr/>
        </p:nvSpPr>
        <p:spPr>
          <a:xfrm rot="-4253863">
            <a:off x="5557421" y="2629465"/>
            <a:ext cx="1278817" cy="492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GB" sz="1000" b="0" i="0" u="none" strike="noStrike" cap="none">
                <a:solidFill>
                  <a:srgbClr val="000000"/>
                </a:solidFill>
                <a:latin typeface="Arial"/>
                <a:ea typeface="Arial"/>
                <a:cs typeface="Arial"/>
                <a:sym typeface="Arial"/>
              </a:rPr>
              <a:t>Repacking linking back to abstract</a:t>
            </a:r>
            <a:endParaRPr sz="1000" b="0" i="0" u="none" strike="noStrike" cap="none">
              <a:solidFill>
                <a:srgbClr val="000000"/>
              </a:solidFill>
              <a:latin typeface="Arial"/>
              <a:ea typeface="Arial"/>
              <a:cs typeface="Arial"/>
              <a:sym typeface="Arial"/>
            </a:endParaRPr>
          </a:p>
        </p:txBody>
      </p:sp>
      <p:cxnSp>
        <p:nvCxnSpPr>
          <p:cNvPr id="235" name="Google Shape;235;p25"/>
          <p:cNvCxnSpPr/>
          <p:nvPr/>
        </p:nvCxnSpPr>
        <p:spPr>
          <a:xfrm rot="10800000" flipH="1">
            <a:off x="6266525" y="2771300"/>
            <a:ext cx="193200" cy="563100"/>
          </a:xfrm>
          <a:prstGeom prst="straightConnector1">
            <a:avLst/>
          </a:prstGeom>
          <a:noFill/>
          <a:ln w="28575" cap="flat" cmpd="sng">
            <a:solidFill>
              <a:schemeClr val="dk2"/>
            </a:solidFill>
            <a:prstDash val="solid"/>
            <a:round/>
            <a:headEnd type="none" w="sm" len="sm"/>
            <a:tailEnd type="triangle" w="med" len="med"/>
          </a:ln>
        </p:spPr>
      </p:cxnSp>
      <p:sp>
        <p:nvSpPr>
          <p:cNvPr id="236" name="Google Shape;236;p25"/>
          <p:cNvSpPr txBox="1"/>
          <p:nvPr/>
        </p:nvSpPr>
        <p:spPr>
          <a:xfrm>
            <a:off x="6878725" y="4732775"/>
            <a:ext cx="13191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GB" sz="1400" b="0" i="0" u="none" strike="noStrike" cap="none">
                <a:solidFill>
                  <a:srgbClr val="000000"/>
                </a:solidFill>
                <a:latin typeface="Arial"/>
                <a:ea typeface="Arial"/>
                <a:cs typeface="Arial"/>
                <a:sym typeface="Arial"/>
              </a:rPr>
              <a:t>Over time</a:t>
            </a:r>
            <a:endParaRPr sz="1400" b="0" i="0" u="none" strike="noStrike" cap="none">
              <a:solidFill>
                <a:srgbClr val="000000"/>
              </a:solidFill>
              <a:latin typeface="Arial"/>
              <a:ea typeface="Arial"/>
              <a:cs typeface="Arial"/>
              <a:sym typeface="Arial"/>
            </a:endParaRPr>
          </a:p>
        </p:txBody>
      </p:sp>
      <p:sp>
        <p:nvSpPr>
          <p:cNvPr id="237" name="Google Shape;237;p25"/>
          <p:cNvSpPr/>
          <p:nvPr/>
        </p:nvSpPr>
        <p:spPr>
          <a:xfrm>
            <a:off x="176896" y="641100"/>
            <a:ext cx="1319112" cy="400248"/>
          </a:xfrm>
          <a:prstGeom prst="cloud">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GB" sz="1400" b="0" i="0" u="none" strike="noStrike" cap="none">
                <a:solidFill>
                  <a:srgbClr val="000000"/>
                </a:solidFill>
                <a:latin typeface="Arial"/>
                <a:ea typeface="Arial"/>
                <a:cs typeface="Arial"/>
                <a:sym typeface="Arial"/>
              </a:rPr>
              <a:t>Novice</a:t>
            </a:r>
            <a:endParaRPr sz="1400" b="0" i="0" u="none" strike="noStrike" cap="none">
              <a:solidFill>
                <a:srgbClr val="000000"/>
              </a:solidFill>
              <a:latin typeface="Arial"/>
              <a:ea typeface="Arial"/>
              <a:cs typeface="Arial"/>
              <a:sym typeface="Arial"/>
            </a:endParaRPr>
          </a:p>
        </p:txBody>
      </p:sp>
      <p:sp>
        <p:nvSpPr>
          <p:cNvPr id="238" name="Google Shape;238;p25"/>
          <p:cNvSpPr/>
          <p:nvPr/>
        </p:nvSpPr>
        <p:spPr>
          <a:xfrm>
            <a:off x="7786246" y="451925"/>
            <a:ext cx="1319112" cy="400248"/>
          </a:xfrm>
          <a:prstGeom prst="cloud">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GB" sz="1400" b="0" i="0" u="none" strike="noStrike" cap="none">
                <a:solidFill>
                  <a:srgbClr val="000000"/>
                </a:solidFill>
                <a:latin typeface="Arial"/>
                <a:ea typeface="Arial"/>
                <a:cs typeface="Arial"/>
                <a:sym typeface="Arial"/>
              </a:rPr>
              <a:t>Mastery</a:t>
            </a:r>
            <a:endParaRPr sz="1400" b="0" i="0" u="none" strike="noStrike" cap="none">
              <a:solidFill>
                <a:srgbClr val="000000"/>
              </a:solidFill>
              <a:latin typeface="Arial"/>
              <a:ea typeface="Arial"/>
              <a:cs typeface="Arial"/>
              <a:sym typeface="Arial"/>
            </a:endParaRPr>
          </a:p>
        </p:txBody>
      </p:sp>
      <p:sp>
        <p:nvSpPr>
          <p:cNvPr id="239" name="Google Shape;239;p25"/>
          <p:cNvSpPr/>
          <p:nvPr/>
        </p:nvSpPr>
        <p:spPr>
          <a:xfrm>
            <a:off x="2368087" y="4228850"/>
            <a:ext cx="1358316" cy="572724"/>
          </a:xfrm>
          <a:prstGeom prst="cloud">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GB" sz="1400" b="0" i="1" u="none" strike="noStrike" cap="none">
                <a:solidFill>
                  <a:srgbClr val="000000"/>
                </a:solidFill>
                <a:latin typeface="Arial"/>
                <a:ea typeface="Arial"/>
                <a:cs typeface="Arial"/>
                <a:sym typeface="Arial"/>
              </a:rPr>
              <a:t>“It’s like a…”</a:t>
            </a:r>
            <a:endParaRPr sz="1400" b="0" i="1" u="none" strike="noStrike" cap="none">
              <a:solidFill>
                <a:srgbClr val="000000"/>
              </a:solidFill>
              <a:latin typeface="Arial"/>
              <a:ea typeface="Arial"/>
              <a:cs typeface="Arial"/>
              <a:sym typeface="Arial"/>
            </a:endParaRPr>
          </a:p>
        </p:txBody>
      </p:sp>
      <p:pic>
        <p:nvPicPr>
          <p:cNvPr id="240" name="Google Shape;240;p25"/>
          <p:cNvPicPr preferRelativeResize="0"/>
          <p:nvPr/>
        </p:nvPicPr>
        <p:blipFill>
          <a:blip r:embed="rId4">
            <a:alphaModFix/>
          </a:blip>
          <a:stretch>
            <a:fillRect/>
          </a:stretch>
        </p:blipFill>
        <p:spPr>
          <a:xfrm>
            <a:off x="7319900" y="1291587"/>
            <a:ext cx="1708629" cy="726087"/>
          </a:xfrm>
          <a:prstGeom prst="rect">
            <a:avLst/>
          </a:prstGeom>
          <a:noFill/>
          <a:ln>
            <a:noFill/>
          </a:ln>
        </p:spPr>
      </p:pic>
      <p:pic>
        <p:nvPicPr>
          <p:cNvPr id="241" name="Google Shape;241;p25"/>
          <p:cNvPicPr preferRelativeResize="0"/>
          <p:nvPr/>
        </p:nvPicPr>
        <p:blipFill>
          <a:blip r:embed="rId5">
            <a:alphaModFix/>
          </a:blip>
          <a:stretch>
            <a:fillRect/>
          </a:stretch>
        </p:blipFill>
        <p:spPr>
          <a:xfrm>
            <a:off x="3740737" y="3850427"/>
            <a:ext cx="712866" cy="400201"/>
          </a:xfrm>
          <a:prstGeom prst="rect">
            <a:avLst/>
          </a:prstGeom>
          <a:noFill/>
          <a:ln w="28575" cap="flat" cmpd="sng">
            <a:solidFill>
              <a:schemeClr val="dk2"/>
            </a:solidFill>
            <a:prstDash val="solid"/>
            <a:round/>
            <a:headEnd type="none" w="sm" len="sm"/>
            <a:tailEnd type="none" w="sm" len="sm"/>
          </a:ln>
        </p:spPr>
      </p:pic>
      <p:pic>
        <p:nvPicPr>
          <p:cNvPr id="242" name="Google Shape;242;p25"/>
          <p:cNvPicPr preferRelativeResize="0"/>
          <p:nvPr/>
        </p:nvPicPr>
        <p:blipFill>
          <a:blip r:embed="rId6">
            <a:alphaModFix/>
          </a:blip>
          <a:stretch>
            <a:fillRect/>
          </a:stretch>
        </p:blipFill>
        <p:spPr>
          <a:xfrm>
            <a:off x="3245309" y="770675"/>
            <a:ext cx="773550" cy="764450"/>
          </a:xfrm>
          <a:prstGeom prst="rect">
            <a:avLst/>
          </a:prstGeom>
          <a:noFill/>
          <a:ln>
            <a:noFill/>
          </a:ln>
        </p:spPr>
      </p:pic>
      <p:sp>
        <p:nvSpPr>
          <p:cNvPr id="243" name="Google Shape;243;p25"/>
          <p:cNvSpPr txBox="1"/>
          <p:nvPr/>
        </p:nvSpPr>
        <p:spPr>
          <a:xfrm>
            <a:off x="2920125" y="2503525"/>
            <a:ext cx="2354100" cy="323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GB" sz="900"/>
              <a:t>A condition can be yes or no (true or false)</a:t>
            </a:r>
            <a:endParaRPr sz="900"/>
          </a:p>
        </p:txBody>
      </p:sp>
      <p:sp>
        <p:nvSpPr>
          <p:cNvPr id="244" name="Google Shape;244;p25"/>
          <p:cNvSpPr txBox="1"/>
          <p:nvPr/>
        </p:nvSpPr>
        <p:spPr>
          <a:xfrm>
            <a:off x="3221164" y="3147050"/>
            <a:ext cx="2164800" cy="600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GB" sz="900"/>
              <a:t>It’s a yes or no question and depending on the answer you do different things.</a:t>
            </a:r>
            <a:endParaRPr sz="900"/>
          </a:p>
        </p:txBody>
      </p:sp>
      <p:sp>
        <p:nvSpPr>
          <p:cNvPr id="245" name="Google Shape;245;p25"/>
          <p:cNvSpPr txBox="1"/>
          <p:nvPr/>
        </p:nvSpPr>
        <p:spPr>
          <a:xfrm>
            <a:off x="4437050" y="3747350"/>
            <a:ext cx="1008300" cy="507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700"/>
              <a:t>Is it raining? Yes put umbrella up. Else it’s not raining.</a:t>
            </a:r>
            <a:endParaRPr sz="700"/>
          </a:p>
        </p:txBody>
      </p:sp>
      <p:pic>
        <p:nvPicPr>
          <p:cNvPr id="246" name="Google Shape;246;p25"/>
          <p:cNvPicPr preferRelativeResize="0"/>
          <p:nvPr/>
        </p:nvPicPr>
        <p:blipFill>
          <a:blip r:embed="rId7">
            <a:alphaModFix/>
          </a:blip>
          <a:stretch>
            <a:fillRect/>
          </a:stretch>
        </p:blipFill>
        <p:spPr>
          <a:xfrm>
            <a:off x="5326038" y="4071238"/>
            <a:ext cx="428887" cy="374475"/>
          </a:xfrm>
          <a:prstGeom prst="rect">
            <a:avLst/>
          </a:prstGeom>
          <a:noFill/>
          <a:ln w="28575" cap="flat" cmpd="sng">
            <a:solidFill>
              <a:schemeClr val="dk2"/>
            </a:solidFill>
            <a:prstDash val="solid"/>
            <a:round/>
            <a:headEnd type="none" w="sm" len="sm"/>
            <a:tailEnd type="none" w="sm" len="sm"/>
          </a:ln>
        </p:spPr>
      </p:pic>
      <p:pic>
        <p:nvPicPr>
          <p:cNvPr id="247" name="Google Shape;247;p25"/>
          <p:cNvPicPr preferRelativeResize="0"/>
          <p:nvPr/>
        </p:nvPicPr>
        <p:blipFill>
          <a:blip r:embed="rId8">
            <a:alphaModFix/>
          </a:blip>
          <a:stretch>
            <a:fillRect/>
          </a:stretch>
        </p:blipFill>
        <p:spPr>
          <a:xfrm>
            <a:off x="7667576" y="4180510"/>
            <a:ext cx="477646" cy="489237"/>
          </a:xfrm>
          <a:prstGeom prst="rect">
            <a:avLst/>
          </a:prstGeom>
          <a:noFill/>
          <a:ln>
            <a:noFill/>
          </a:ln>
        </p:spPr>
      </p:pic>
      <p:sp>
        <p:nvSpPr>
          <p:cNvPr id="248" name="Google Shape;248;p25"/>
          <p:cNvSpPr txBox="1"/>
          <p:nvPr/>
        </p:nvSpPr>
        <p:spPr>
          <a:xfrm>
            <a:off x="4302350" y="3583750"/>
            <a:ext cx="1404300" cy="276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600"/>
              <a:t>It’s like a fork in the road or path </a:t>
            </a:r>
            <a:endParaRPr sz="600"/>
          </a:p>
        </p:txBody>
      </p:sp>
      <p:sp>
        <p:nvSpPr>
          <p:cNvPr id="249" name="Google Shape;249;p25"/>
          <p:cNvSpPr txBox="1"/>
          <p:nvPr/>
        </p:nvSpPr>
        <p:spPr>
          <a:xfrm>
            <a:off x="6337050" y="3598575"/>
            <a:ext cx="14043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600"/>
              <a:t>When the block is run the computer checks the condition of the question if it’s true it runs the first part. If false it run the else part</a:t>
            </a:r>
            <a:endParaRPr sz="600"/>
          </a:p>
        </p:txBody>
      </p:sp>
      <p:pic>
        <p:nvPicPr>
          <p:cNvPr id="250" name="Google Shape;250;p25"/>
          <p:cNvPicPr preferRelativeResize="0"/>
          <p:nvPr/>
        </p:nvPicPr>
        <p:blipFill>
          <a:blip r:embed="rId9">
            <a:alphaModFix/>
          </a:blip>
          <a:stretch>
            <a:fillRect/>
          </a:stretch>
        </p:blipFill>
        <p:spPr>
          <a:xfrm>
            <a:off x="7667575" y="3517175"/>
            <a:ext cx="611800" cy="600300"/>
          </a:xfrm>
          <a:prstGeom prst="rect">
            <a:avLst/>
          </a:prstGeom>
          <a:noFill/>
          <a:ln>
            <a:noFill/>
          </a:ln>
        </p:spPr>
      </p:pic>
      <p:sp>
        <p:nvSpPr>
          <p:cNvPr id="251" name="Google Shape;251;p25"/>
          <p:cNvSpPr txBox="1"/>
          <p:nvPr/>
        </p:nvSpPr>
        <p:spPr>
          <a:xfrm>
            <a:off x="6604527" y="2501663"/>
            <a:ext cx="1932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GB" sz="700"/>
              <a:t>To make the questions for the computer to check we use the operators</a:t>
            </a:r>
            <a:endParaRPr sz="700" b="0" i="0" u="none" strike="noStrike" cap="none">
              <a:solidFill>
                <a:srgbClr val="000000"/>
              </a:solidFill>
              <a:latin typeface="Arial"/>
              <a:ea typeface="Arial"/>
              <a:cs typeface="Arial"/>
              <a:sym typeface="Arial"/>
            </a:endParaRPr>
          </a:p>
        </p:txBody>
      </p:sp>
      <p:sp>
        <p:nvSpPr>
          <p:cNvPr id="252" name="Google Shape;252;p25"/>
          <p:cNvSpPr txBox="1"/>
          <p:nvPr/>
        </p:nvSpPr>
        <p:spPr>
          <a:xfrm>
            <a:off x="2540250" y="1794400"/>
            <a:ext cx="18762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800"/>
              <a:t>This is called selection</a:t>
            </a:r>
            <a:endParaRPr sz="800"/>
          </a:p>
        </p:txBody>
      </p:sp>
      <p:sp>
        <p:nvSpPr>
          <p:cNvPr id="253" name="Google Shape;253;p25"/>
          <p:cNvSpPr txBox="1"/>
          <p:nvPr/>
        </p:nvSpPr>
        <p:spPr>
          <a:xfrm>
            <a:off x="6716275" y="2218413"/>
            <a:ext cx="17085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600"/>
              <a:t>Sometimes we need to combine this with loops so we can keep checking the condition</a:t>
            </a:r>
            <a:endParaRPr sz="600"/>
          </a:p>
        </p:txBody>
      </p:sp>
      <p:pic>
        <p:nvPicPr>
          <p:cNvPr id="254" name="Google Shape;254;p25"/>
          <p:cNvPicPr preferRelativeResize="0"/>
          <p:nvPr/>
        </p:nvPicPr>
        <p:blipFill>
          <a:blip r:embed="rId10">
            <a:alphaModFix/>
          </a:blip>
          <a:stretch>
            <a:fillRect/>
          </a:stretch>
        </p:blipFill>
        <p:spPr>
          <a:xfrm>
            <a:off x="8424774" y="2158013"/>
            <a:ext cx="428875" cy="539089"/>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grpSp>
        <p:nvGrpSpPr>
          <p:cNvPr id="259" name="Google Shape;259;p26"/>
          <p:cNvGrpSpPr/>
          <p:nvPr/>
        </p:nvGrpSpPr>
        <p:grpSpPr>
          <a:xfrm>
            <a:off x="2079575" y="329250"/>
            <a:ext cx="4498200" cy="4485000"/>
            <a:chOff x="2190400" y="97775"/>
            <a:chExt cx="4498200" cy="4485000"/>
          </a:xfrm>
        </p:grpSpPr>
        <p:sp>
          <p:nvSpPr>
            <p:cNvPr id="260" name="Google Shape;260;p26"/>
            <p:cNvSpPr/>
            <p:nvPr/>
          </p:nvSpPr>
          <p:spPr>
            <a:xfrm>
              <a:off x="2190400" y="97775"/>
              <a:ext cx="4498200" cy="4485000"/>
            </a:xfrm>
            <a:prstGeom prst="ellipse">
              <a:avLst/>
            </a:prstGeom>
            <a:solidFill>
              <a:srgbClr val="B4A7D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61" name="Google Shape;261;p26"/>
            <p:cNvSpPr/>
            <p:nvPr/>
          </p:nvSpPr>
          <p:spPr>
            <a:xfrm>
              <a:off x="2803175" y="984375"/>
              <a:ext cx="3298500" cy="3210600"/>
            </a:xfrm>
            <a:prstGeom prst="ellipse">
              <a:avLst/>
            </a:prstGeom>
            <a:solidFill>
              <a:srgbClr val="FFE59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62" name="Google Shape;262;p26"/>
            <p:cNvSpPr/>
            <p:nvPr/>
          </p:nvSpPr>
          <p:spPr>
            <a:xfrm>
              <a:off x="3630425" y="2363100"/>
              <a:ext cx="1644000" cy="1525500"/>
            </a:xfrm>
            <a:prstGeom prst="ellipse">
              <a:avLst/>
            </a:prstGeom>
            <a:solidFill>
              <a:srgbClr val="B6D7A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1700" b="1"/>
                <a:t>Coding</a:t>
              </a:r>
              <a:endParaRPr sz="1700" b="1"/>
            </a:p>
          </p:txBody>
        </p:sp>
        <p:sp>
          <p:nvSpPr>
            <p:cNvPr id="263" name="Google Shape;263;p26"/>
            <p:cNvSpPr txBox="1"/>
            <p:nvPr/>
          </p:nvSpPr>
          <p:spPr>
            <a:xfrm>
              <a:off x="3691950" y="501975"/>
              <a:ext cx="1760100" cy="430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800" b="1">
                  <a:solidFill>
                    <a:schemeClr val="dk1"/>
                  </a:solidFill>
                </a:rPr>
                <a:t>Algorithm</a:t>
              </a:r>
              <a:endParaRPr sz="1800" b="1">
                <a:solidFill>
                  <a:schemeClr val="dk1"/>
                </a:solidFill>
              </a:endParaRPr>
            </a:p>
          </p:txBody>
        </p:sp>
        <p:sp>
          <p:nvSpPr>
            <p:cNvPr id="264" name="Google Shape;264;p26"/>
            <p:cNvSpPr txBox="1"/>
            <p:nvPr/>
          </p:nvSpPr>
          <p:spPr>
            <a:xfrm>
              <a:off x="3581825" y="1564575"/>
              <a:ext cx="1741200" cy="508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800" b="1">
                  <a:solidFill>
                    <a:schemeClr val="dk1"/>
                  </a:solidFill>
                </a:rPr>
                <a:t>Programming</a:t>
              </a:r>
              <a:endParaRPr sz="1800" b="1">
                <a:solidFill>
                  <a:schemeClr val="dk1"/>
                </a:solidFill>
              </a:endParaRPr>
            </a:p>
          </p:txBody>
        </p:sp>
      </p:grpSp>
      <p:sp>
        <p:nvSpPr>
          <p:cNvPr id="265" name="Google Shape;265;p26"/>
          <p:cNvSpPr/>
          <p:nvPr/>
        </p:nvSpPr>
        <p:spPr>
          <a:xfrm>
            <a:off x="1672175" y="50750"/>
            <a:ext cx="5313000" cy="5050500"/>
          </a:xfrm>
          <a:prstGeom prst="ellipse">
            <a:avLst/>
          </a:prstGeom>
          <a:noFill/>
          <a:ln w="28575" cap="flat" cmpd="sng">
            <a:solidFill>
              <a:schemeClr val="dk2"/>
            </a:solidFill>
            <a:prstDash val="lg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66" name="Google Shape;266;p26"/>
          <p:cNvSpPr txBox="1"/>
          <p:nvPr/>
        </p:nvSpPr>
        <p:spPr>
          <a:xfrm>
            <a:off x="6916675" y="1721000"/>
            <a:ext cx="2014500" cy="880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800" b="1">
                <a:solidFill>
                  <a:schemeClr val="dk2"/>
                </a:solidFill>
              </a:rPr>
              <a:t>Computational thinking </a:t>
            </a:r>
            <a:endParaRPr sz="1800" b="1" i="1">
              <a:solidFill>
                <a:schemeClr val="dk2"/>
              </a:solidFill>
            </a:endParaRPr>
          </a:p>
        </p:txBody>
      </p:sp>
      <p:sp>
        <p:nvSpPr>
          <p:cNvPr id="267" name="Google Shape;267;p26"/>
          <p:cNvSpPr/>
          <p:nvPr/>
        </p:nvSpPr>
        <p:spPr>
          <a:xfrm>
            <a:off x="6665550" y="4644350"/>
            <a:ext cx="2437200" cy="456900"/>
          </a:xfrm>
          <a:prstGeom prst="roundRect">
            <a:avLst>
              <a:gd name="adj" fmla="val 16667"/>
            </a:avLst>
          </a:prstGeom>
          <a:solidFill>
            <a:srgbClr val="DB5573">
              <a:alpha val="6962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a:t>Concepts and constructs</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pic>
        <p:nvPicPr>
          <p:cNvPr id="272" name="Google Shape;272;p27"/>
          <p:cNvPicPr preferRelativeResize="0"/>
          <p:nvPr/>
        </p:nvPicPr>
        <p:blipFill rotWithShape="1">
          <a:blip r:embed="rId3">
            <a:alphaModFix/>
          </a:blip>
          <a:srcRect l="11887" t="870" r="1027" b="-870"/>
          <a:stretch/>
        </p:blipFill>
        <p:spPr>
          <a:xfrm>
            <a:off x="84625" y="152400"/>
            <a:ext cx="4698875" cy="3527575"/>
          </a:xfrm>
          <a:prstGeom prst="rect">
            <a:avLst/>
          </a:prstGeom>
          <a:noFill/>
          <a:ln>
            <a:noFill/>
          </a:ln>
        </p:spPr>
      </p:pic>
      <p:sp>
        <p:nvSpPr>
          <p:cNvPr id="273" name="Google Shape;273;p27"/>
          <p:cNvSpPr txBox="1"/>
          <p:nvPr/>
        </p:nvSpPr>
        <p:spPr>
          <a:xfrm>
            <a:off x="5964075" y="101525"/>
            <a:ext cx="3000000" cy="1477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a:t>“Children learn best when they</a:t>
            </a:r>
            <a:endParaRPr/>
          </a:p>
          <a:p>
            <a:pPr marL="0" lvl="0" indent="0" algn="l" rtl="0">
              <a:spcBef>
                <a:spcPts val="0"/>
              </a:spcBef>
              <a:spcAft>
                <a:spcPts val="0"/>
              </a:spcAft>
              <a:buNone/>
            </a:pPr>
            <a:r>
              <a:rPr lang="en-GB"/>
              <a:t>are actively engaged in constructing something that has personal meaning to them”</a:t>
            </a:r>
            <a:endParaRPr/>
          </a:p>
          <a:p>
            <a:pPr marL="0" lvl="0" indent="0" algn="l" rtl="0">
              <a:spcBef>
                <a:spcPts val="0"/>
              </a:spcBef>
              <a:spcAft>
                <a:spcPts val="0"/>
              </a:spcAft>
              <a:buNone/>
            </a:pPr>
            <a:endParaRPr/>
          </a:p>
          <a:p>
            <a:pPr marL="0" lvl="0" indent="0" algn="l" rtl="0">
              <a:spcBef>
                <a:spcPts val="0"/>
              </a:spcBef>
              <a:spcAft>
                <a:spcPts val="0"/>
              </a:spcAft>
              <a:buNone/>
            </a:pPr>
            <a:r>
              <a:rPr lang="en-GB"/>
              <a:t>Piaget</a:t>
            </a:r>
            <a:endParaRPr/>
          </a:p>
        </p:txBody>
      </p:sp>
      <p:pic>
        <p:nvPicPr>
          <p:cNvPr id="274" name="Google Shape;274;p27" title="File:Jean Piaget in Ann Arbor (cropped).png - Wikipedia"/>
          <p:cNvPicPr preferRelativeResize="0"/>
          <p:nvPr/>
        </p:nvPicPr>
        <p:blipFill>
          <a:blip r:embed="rId4">
            <a:alphaModFix/>
          </a:blip>
          <a:stretch>
            <a:fillRect/>
          </a:stretch>
        </p:blipFill>
        <p:spPr>
          <a:xfrm>
            <a:off x="5125846" y="101525"/>
            <a:ext cx="838228" cy="1046700"/>
          </a:xfrm>
          <a:prstGeom prst="rect">
            <a:avLst/>
          </a:prstGeom>
          <a:noFill/>
          <a:ln>
            <a:noFill/>
          </a:ln>
        </p:spPr>
      </p:pic>
      <p:pic>
        <p:nvPicPr>
          <p:cNvPr id="275" name="Google Shape;275;p27"/>
          <p:cNvPicPr preferRelativeResize="0"/>
          <p:nvPr/>
        </p:nvPicPr>
        <p:blipFill>
          <a:blip r:embed="rId5">
            <a:alphaModFix/>
          </a:blip>
          <a:stretch>
            <a:fillRect/>
          </a:stretch>
        </p:blipFill>
        <p:spPr>
          <a:xfrm>
            <a:off x="4872425" y="1794350"/>
            <a:ext cx="4170550" cy="2934975"/>
          </a:xfrm>
          <a:prstGeom prst="rect">
            <a:avLst/>
          </a:prstGeom>
          <a:noFill/>
          <a:ln>
            <a:noFill/>
          </a:ln>
        </p:spPr>
      </p:pic>
      <p:pic>
        <p:nvPicPr>
          <p:cNvPr id="276" name="Google Shape;276;p27"/>
          <p:cNvPicPr preferRelativeResize="0"/>
          <p:nvPr/>
        </p:nvPicPr>
        <p:blipFill rotWithShape="1">
          <a:blip r:embed="rId6">
            <a:alphaModFix/>
          </a:blip>
          <a:srcRect l="15586" r="13178"/>
          <a:stretch/>
        </p:blipFill>
        <p:spPr>
          <a:xfrm>
            <a:off x="1761625" y="3632025"/>
            <a:ext cx="1489777" cy="1391851"/>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pic>
        <p:nvPicPr>
          <p:cNvPr id="281" name="Google Shape;281;p28"/>
          <p:cNvPicPr preferRelativeResize="0"/>
          <p:nvPr/>
        </p:nvPicPr>
        <p:blipFill>
          <a:blip r:embed="rId3">
            <a:alphaModFix/>
          </a:blip>
          <a:stretch>
            <a:fillRect/>
          </a:stretch>
        </p:blipFill>
        <p:spPr>
          <a:xfrm>
            <a:off x="287625" y="672550"/>
            <a:ext cx="4585024" cy="1607325"/>
          </a:xfrm>
          <a:prstGeom prst="rect">
            <a:avLst/>
          </a:prstGeom>
          <a:noFill/>
          <a:ln>
            <a:noFill/>
          </a:ln>
        </p:spPr>
      </p:pic>
      <p:pic>
        <p:nvPicPr>
          <p:cNvPr id="282" name="Google Shape;282;p28"/>
          <p:cNvPicPr preferRelativeResize="0"/>
          <p:nvPr/>
        </p:nvPicPr>
        <p:blipFill>
          <a:blip r:embed="rId4">
            <a:alphaModFix/>
          </a:blip>
          <a:stretch>
            <a:fillRect/>
          </a:stretch>
        </p:blipFill>
        <p:spPr>
          <a:xfrm>
            <a:off x="6157950" y="389250"/>
            <a:ext cx="2678375" cy="2444750"/>
          </a:xfrm>
          <a:prstGeom prst="rect">
            <a:avLst/>
          </a:prstGeom>
          <a:noFill/>
          <a:ln>
            <a:noFill/>
          </a:ln>
        </p:spPr>
      </p:pic>
      <p:pic>
        <p:nvPicPr>
          <p:cNvPr id="283" name="Google Shape;283;p28"/>
          <p:cNvPicPr preferRelativeResize="0"/>
          <p:nvPr/>
        </p:nvPicPr>
        <p:blipFill>
          <a:blip r:embed="rId5">
            <a:alphaModFix/>
          </a:blip>
          <a:stretch>
            <a:fillRect/>
          </a:stretch>
        </p:blipFill>
        <p:spPr>
          <a:xfrm>
            <a:off x="1425000" y="2436300"/>
            <a:ext cx="4910632" cy="2444750"/>
          </a:xfrm>
          <a:prstGeom prst="rect">
            <a:avLst/>
          </a:prstGeom>
          <a:noFill/>
          <a:ln>
            <a:noFill/>
          </a:ln>
        </p:spPr>
      </p:pic>
      <p:sp>
        <p:nvSpPr>
          <p:cNvPr id="284" name="Google Shape;284;p28"/>
          <p:cNvSpPr txBox="1"/>
          <p:nvPr/>
        </p:nvSpPr>
        <p:spPr>
          <a:xfrm>
            <a:off x="287625" y="16925"/>
            <a:ext cx="6260100" cy="499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800" b="1">
                <a:solidFill>
                  <a:schemeClr val="accent1"/>
                </a:solidFill>
              </a:rPr>
              <a:t>Sequence, repetition or selection?</a:t>
            </a:r>
            <a:endParaRPr sz="1800" b="1">
              <a:solidFill>
                <a:schemeClr val="accent1"/>
              </a:solidFill>
            </a:endParaRPr>
          </a:p>
        </p:txBody>
      </p:sp>
      <p:sp>
        <p:nvSpPr>
          <p:cNvPr id="285" name="Google Shape;285;p28"/>
          <p:cNvSpPr txBox="1"/>
          <p:nvPr/>
        </p:nvSpPr>
        <p:spPr>
          <a:xfrm>
            <a:off x="322425" y="2425900"/>
            <a:ext cx="506700" cy="408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800" b="1">
                <a:solidFill>
                  <a:schemeClr val="dk2"/>
                </a:solidFill>
              </a:rPr>
              <a:t>A</a:t>
            </a:r>
            <a:endParaRPr sz="1800" b="1">
              <a:solidFill>
                <a:schemeClr val="dk2"/>
              </a:solidFill>
            </a:endParaRPr>
          </a:p>
        </p:txBody>
      </p:sp>
      <p:sp>
        <p:nvSpPr>
          <p:cNvPr id="286" name="Google Shape;286;p28"/>
          <p:cNvSpPr txBox="1"/>
          <p:nvPr/>
        </p:nvSpPr>
        <p:spPr>
          <a:xfrm>
            <a:off x="918300" y="4297925"/>
            <a:ext cx="506700" cy="408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800" b="1">
                <a:solidFill>
                  <a:schemeClr val="dk2"/>
                </a:solidFill>
              </a:rPr>
              <a:t>B</a:t>
            </a:r>
            <a:endParaRPr sz="1800" b="1">
              <a:solidFill>
                <a:schemeClr val="dk2"/>
              </a:solidFill>
            </a:endParaRPr>
          </a:p>
        </p:txBody>
      </p:sp>
      <p:sp>
        <p:nvSpPr>
          <p:cNvPr id="287" name="Google Shape;287;p28"/>
          <p:cNvSpPr txBox="1"/>
          <p:nvPr/>
        </p:nvSpPr>
        <p:spPr>
          <a:xfrm>
            <a:off x="6547725" y="2945675"/>
            <a:ext cx="506700" cy="408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800" b="1">
                <a:solidFill>
                  <a:schemeClr val="dk2"/>
                </a:solidFill>
              </a:rPr>
              <a:t>C</a:t>
            </a:r>
            <a:endParaRPr sz="1800" b="1">
              <a:solidFill>
                <a:schemeClr val="dk2"/>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Google Shape;292;p29"/>
          <p:cNvSpPr/>
          <p:nvPr/>
        </p:nvSpPr>
        <p:spPr>
          <a:xfrm>
            <a:off x="172688" y="1026388"/>
            <a:ext cx="8798700" cy="675900"/>
          </a:xfrm>
          <a:prstGeom prst="rect">
            <a:avLst/>
          </a:prstGeom>
          <a:solidFill>
            <a:schemeClr val="accent1"/>
          </a:solidFill>
          <a:ln w="25400" cap="flat" cmpd="sng">
            <a:solidFill>
              <a:srgbClr val="980253"/>
            </a:solidFill>
            <a:prstDash val="solid"/>
            <a:round/>
            <a:headEnd type="none" w="sm" len="sm"/>
            <a:tailEnd type="none" w="sm" len="sm"/>
          </a:ln>
        </p:spPr>
        <p:txBody>
          <a:bodyPr spcFirstLastPara="1" wrap="square" lIns="68575" tIns="34275" rIns="68575" bIns="34275" anchor="ctr" anchorCtr="0">
            <a:noAutofit/>
          </a:bodyPr>
          <a:lstStyle/>
          <a:p>
            <a:pPr marL="0" lvl="0" indent="0" algn="ctr" rtl="0">
              <a:spcBef>
                <a:spcPts val="0"/>
              </a:spcBef>
              <a:spcAft>
                <a:spcPts val="0"/>
              </a:spcAft>
              <a:buClr>
                <a:schemeClr val="dk1"/>
              </a:buClr>
              <a:buSzPts val="3000"/>
              <a:buFont typeface="Arial"/>
              <a:buNone/>
            </a:pPr>
            <a:r>
              <a:rPr lang="en-GB" sz="2900">
                <a:solidFill>
                  <a:schemeClr val="lt1"/>
                </a:solidFill>
              </a:rPr>
              <a:t>Worked examples </a:t>
            </a:r>
            <a:endParaRPr sz="2900" b="0" i="0" u="none" strike="noStrike" cap="none">
              <a:solidFill>
                <a:schemeClr val="lt1"/>
              </a:solidFill>
              <a:latin typeface="Arial"/>
              <a:ea typeface="Arial"/>
              <a:cs typeface="Arial"/>
              <a:sym typeface="Arial"/>
            </a:endParaRPr>
          </a:p>
        </p:txBody>
      </p:sp>
      <p:sp>
        <p:nvSpPr>
          <p:cNvPr id="293" name="Google Shape;293;p29"/>
          <p:cNvSpPr/>
          <p:nvPr/>
        </p:nvSpPr>
        <p:spPr>
          <a:xfrm>
            <a:off x="172688" y="246150"/>
            <a:ext cx="8798700" cy="675900"/>
          </a:xfrm>
          <a:prstGeom prst="rect">
            <a:avLst/>
          </a:prstGeom>
          <a:solidFill>
            <a:schemeClr val="accent3"/>
          </a:solidFill>
          <a:ln w="25400" cap="flat" cmpd="sng">
            <a:solidFill>
              <a:srgbClr val="980253"/>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3000"/>
              <a:buFont typeface="Arial"/>
              <a:buNone/>
            </a:pPr>
            <a:r>
              <a:rPr lang="en-GB" sz="3000">
                <a:solidFill>
                  <a:schemeClr val="lt1"/>
                </a:solidFill>
              </a:rPr>
              <a:t>Concepts and constructs</a:t>
            </a:r>
            <a:endParaRPr sz="3000" b="0" i="0" u="none" strike="noStrike" cap="none">
              <a:solidFill>
                <a:schemeClr val="lt1"/>
              </a:solidFill>
              <a:latin typeface="Arial"/>
              <a:ea typeface="Arial"/>
              <a:cs typeface="Arial"/>
              <a:sym typeface="Arial"/>
            </a:endParaRPr>
          </a:p>
        </p:txBody>
      </p:sp>
      <p:sp>
        <p:nvSpPr>
          <p:cNvPr id="294" name="Google Shape;294;p29"/>
          <p:cNvSpPr/>
          <p:nvPr/>
        </p:nvSpPr>
        <p:spPr>
          <a:xfrm>
            <a:off x="172688" y="2580216"/>
            <a:ext cx="8798700" cy="675900"/>
          </a:xfrm>
          <a:prstGeom prst="rect">
            <a:avLst/>
          </a:prstGeom>
          <a:solidFill>
            <a:schemeClr val="accent3"/>
          </a:solidFill>
          <a:ln w="25400" cap="flat" cmpd="sng">
            <a:solidFill>
              <a:srgbClr val="980253"/>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3000"/>
              <a:buFont typeface="Arial"/>
              <a:buNone/>
            </a:pPr>
            <a:r>
              <a:rPr lang="en-GB" sz="3000">
                <a:solidFill>
                  <a:schemeClr val="lt1"/>
                </a:solidFill>
              </a:rPr>
              <a:t>Designing   </a:t>
            </a:r>
            <a:endParaRPr sz="3000" b="0" i="0" u="none" strike="noStrike" cap="none">
              <a:solidFill>
                <a:schemeClr val="lt1"/>
              </a:solidFill>
              <a:latin typeface="Arial"/>
              <a:ea typeface="Arial"/>
              <a:cs typeface="Arial"/>
              <a:sym typeface="Arial"/>
            </a:endParaRPr>
          </a:p>
        </p:txBody>
      </p:sp>
      <p:sp>
        <p:nvSpPr>
          <p:cNvPr id="295" name="Google Shape;295;p29"/>
          <p:cNvSpPr/>
          <p:nvPr/>
        </p:nvSpPr>
        <p:spPr>
          <a:xfrm>
            <a:off x="172688" y="3368127"/>
            <a:ext cx="8798700" cy="675900"/>
          </a:xfrm>
          <a:prstGeom prst="rect">
            <a:avLst/>
          </a:prstGeom>
          <a:solidFill>
            <a:schemeClr val="accent3"/>
          </a:solidFill>
          <a:ln w="25400" cap="flat" cmpd="sng">
            <a:solidFill>
              <a:srgbClr val="980253"/>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3000"/>
              <a:buFont typeface="Arial"/>
              <a:buNone/>
            </a:pPr>
            <a:r>
              <a:rPr lang="en-GB" sz="3000">
                <a:solidFill>
                  <a:schemeClr val="lt1"/>
                </a:solidFill>
              </a:rPr>
              <a:t>Supportive frameworks</a:t>
            </a:r>
            <a:endParaRPr sz="3000" b="0" i="0" u="none" strike="noStrike" cap="none">
              <a:solidFill>
                <a:schemeClr val="lt1"/>
              </a:solidFill>
              <a:latin typeface="Arial"/>
              <a:ea typeface="Arial"/>
              <a:cs typeface="Arial"/>
              <a:sym typeface="Arial"/>
            </a:endParaRPr>
          </a:p>
        </p:txBody>
      </p:sp>
      <p:sp>
        <p:nvSpPr>
          <p:cNvPr id="296" name="Google Shape;296;p29"/>
          <p:cNvSpPr/>
          <p:nvPr/>
        </p:nvSpPr>
        <p:spPr>
          <a:xfrm>
            <a:off x="172688" y="1806618"/>
            <a:ext cx="8798700" cy="675900"/>
          </a:xfrm>
          <a:prstGeom prst="rect">
            <a:avLst/>
          </a:prstGeom>
          <a:solidFill>
            <a:schemeClr val="accent3"/>
          </a:solidFill>
          <a:ln w="25400" cap="flat" cmpd="sng">
            <a:solidFill>
              <a:srgbClr val="980253"/>
            </a:solidFill>
            <a:prstDash val="solid"/>
            <a:round/>
            <a:headEnd type="none" w="sm" len="sm"/>
            <a:tailEnd type="none" w="sm" len="sm"/>
          </a:ln>
        </p:spPr>
        <p:txBody>
          <a:bodyPr spcFirstLastPara="1" wrap="square" lIns="68575" tIns="34275" rIns="68575" bIns="34275" anchor="ctr" anchorCtr="0">
            <a:noAutofit/>
          </a:bodyPr>
          <a:lstStyle/>
          <a:p>
            <a:pPr marL="0" lvl="0" indent="0" algn="ctr" rtl="0">
              <a:spcBef>
                <a:spcPts val="0"/>
              </a:spcBef>
              <a:spcAft>
                <a:spcPts val="0"/>
              </a:spcAft>
              <a:buClr>
                <a:schemeClr val="dk1"/>
              </a:buClr>
              <a:buSzPts val="3000"/>
              <a:buFont typeface="Arial"/>
              <a:buNone/>
            </a:pPr>
            <a:r>
              <a:rPr lang="en-GB" sz="2900">
                <a:solidFill>
                  <a:schemeClr val="lt1"/>
                </a:solidFill>
              </a:rPr>
              <a:t>Code reading and comprehension</a:t>
            </a:r>
            <a:endParaRPr sz="2900" b="0" i="0" u="none" strike="noStrike" cap="none">
              <a:solidFill>
                <a:schemeClr val="lt1"/>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1" name="Google Shape;301;p30"/>
          <p:cNvSpPr txBox="1"/>
          <p:nvPr/>
        </p:nvSpPr>
        <p:spPr>
          <a:xfrm>
            <a:off x="194575" y="101525"/>
            <a:ext cx="5761200" cy="60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2300">
                <a:solidFill>
                  <a:schemeClr val="accent1"/>
                </a:solidFill>
              </a:rPr>
              <a:t>Worked example</a:t>
            </a:r>
            <a:endParaRPr sz="2300">
              <a:solidFill>
                <a:schemeClr val="accent1"/>
              </a:solidFill>
            </a:endParaRPr>
          </a:p>
        </p:txBody>
      </p:sp>
      <p:sp>
        <p:nvSpPr>
          <p:cNvPr id="302" name="Google Shape;302;p30"/>
          <p:cNvSpPr txBox="1"/>
          <p:nvPr/>
        </p:nvSpPr>
        <p:spPr>
          <a:xfrm>
            <a:off x="270700" y="651400"/>
            <a:ext cx="7867500" cy="355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800" b="1">
                <a:solidFill>
                  <a:schemeClr val="dk2"/>
                </a:solidFill>
              </a:rPr>
              <a:t>Goal:- </a:t>
            </a:r>
            <a:r>
              <a:rPr lang="en-GB" sz="1800">
                <a:solidFill>
                  <a:schemeClr val="dk2"/>
                </a:solidFill>
              </a:rPr>
              <a:t>To design and write a program that draws a regular 2D shape </a:t>
            </a:r>
            <a:endParaRPr sz="1800">
              <a:solidFill>
                <a:schemeClr val="dk2"/>
              </a:solidFill>
            </a:endParaRPr>
          </a:p>
          <a:p>
            <a:pPr marL="0" lvl="0" indent="0" algn="l" rtl="0">
              <a:spcBef>
                <a:spcPts val="0"/>
              </a:spcBef>
              <a:spcAft>
                <a:spcPts val="0"/>
              </a:spcAft>
              <a:buNone/>
            </a:pPr>
            <a:endParaRPr sz="1800">
              <a:solidFill>
                <a:schemeClr val="dk2"/>
              </a:solidFill>
            </a:endParaRPr>
          </a:p>
          <a:p>
            <a:pPr marL="0" lvl="0" indent="0" algn="l" rtl="0">
              <a:spcBef>
                <a:spcPts val="0"/>
              </a:spcBef>
              <a:spcAft>
                <a:spcPts val="0"/>
              </a:spcAft>
              <a:buNone/>
            </a:pPr>
            <a:r>
              <a:rPr lang="en-GB" sz="1800" b="1">
                <a:solidFill>
                  <a:schemeClr val="dk2"/>
                </a:solidFill>
              </a:rPr>
              <a:t>Recall:-</a:t>
            </a:r>
            <a:endParaRPr sz="1800" b="1">
              <a:solidFill>
                <a:schemeClr val="dk2"/>
              </a:solidFill>
            </a:endParaRPr>
          </a:p>
        </p:txBody>
      </p:sp>
      <p:pic>
        <p:nvPicPr>
          <p:cNvPr id="303" name="Google Shape;303;p30"/>
          <p:cNvPicPr preferRelativeResize="0"/>
          <p:nvPr/>
        </p:nvPicPr>
        <p:blipFill>
          <a:blip r:embed="rId3">
            <a:alphaModFix/>
          </a:blip>
          <a:stretch>
            <a:fillRect/>
          </a:stretch>
        </p:blipFill>
        <p:spPr>
          <a:xfrm>
            <a:off x="461025" y="1641175"/>
            <a:ext cx="7317651" cy="1756700"/>
          </a:xfrm>
          <a:prstGeom prst="rect">
            <a:avLst/>
          </a:prstGeom>
          <a:noFill/>
          <a:ln>
            <a:noFill/>
          </a:ln>
        </p:spPr>
      </p:pic>
      <p:sp>
        <p:nvSpPr>
          <p:cNvPr id="304" name="Google Shape;304;p30"/>
          <p:cNvSpPr/>
          <p:nvPr/>
        </p:nvSpPr>
        <p:spPr>
          <a:xfrm rot="5400000">
            <a:off x="1611375" y="3743475"/>
            <a:ext cx="1446900" cy="862800"/>
          </a:xfrm>
          <a:prstGeom prst="rightArrow">
            <a:avLst>
              <a:gd name="adj1" fmla="val 50000"/>
              <a:gd name="adj2" fmla="val 50000"/>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05" name="Google Shape;305;p30"/>
          <p:cNvSpPr txBox="1"/>
          <p:nvPr/>
        </p:nvSpPr>
        <p:spPr>
          <a:xfrm>
            <a:off x="4314450" y="3815325"/>
            <a:ext cx="4526100" cy="60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2100" b="1">
                <a:solidFill>
                  <a:schemeClr val="dk2"/>
                </a:solidFill>
              </a:rPr>
              <a:t>Concept:</a:t>
            </a:r>
            <a:r>
              <a:rPr lang="en-GB" sz="2100">
                <a:solidFill>
                  <a:schemeClr val="dk2"/>
                </a:solidFill>
              </a:rPr>
              <a:t> Sequence and Repetition</a:t>
            </a:r>
            <a:endParaRPr sz="2100">
              <a:solidFill>
                <a:schemeClr val="dk2"/>
              </a:solidFill>
            </a:endParaRPr>
          </a:p>
        </p:txBody>
      </p:sp>
      <p:sp>
        <p:nvSpPr>
          <p:cNvPr id="306" name="Google Shape;306;p30"/>
          <p:cNvSpPr/>
          <p:nvPr/>
        </p:nvSpPr>
        <p:spPr>
          <a:xfrm>
            <a:off x="6251725" y="4568250"/>
            <a:ext cx="2715600" cy="380700"/>
          </a:xfrm>
          <a:prstGeom prst="roundRect">
            <a:avLst>
              <a:gd name="adj" fmla="val 16667"/>
            </a:avLst>
          </a:prstGeom>
          <a:solidFill>
            <a:srgbClr val="DB5573">
              <a:alpha val="6962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a:t>Secure knowledge and skills</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311" name="Google Shape;311;p31"/>
          <p:cNvSpPr txBox="1"/>
          <p:nvPr/>
        </p:nvSpPr>
        <p:spPr>
          <a:xfrm>
            <a:off x="452000" y="3979325"/>
            <a:ext cx="3617100" cy="800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2000" u="sng">
                <a:solidFill>
                  <a:schemeClr val="hlink"/>
                </a:solidFill>
                <a:hlinkClick r:id="rId3"/>
              </a:rPr>
              <a:t>Computational Thinking Resources</a:t>
            </a:r>
            <a:r>
              <a:rPr lang="en-GB"/>
              <a:t>	</a:t>
            </a:r>
            <a:endParaRPr/>
          </a:p>
        </p:txBody>
      </p:sp>
      <p:pic>
        <p:nvPicPr>
          <p:cNvPr id="312" name="Google Shape;312;p31"/>
          <p:cNvPicPr preferRelativeResize="0"/>
          <p:nvPr/>
        </p:nvPicPr>
        <p:blipFill>
          <a:blip r:embed="rId4">
            <a:alphaModFix/>
          </a:blip>
          <a:stretch>
            <a:fillRect/>
          </a:stretch>
        </p:blipFill>
        <p:spPr>
          <a:xfrm>
            <a:off x="3494025" y="3769925"/>
            <a:ext cx="1219200" cy="1219200"/>
          </a:xfrm>
          <a:prstGeom prst="rect">
            <a:avLst/>
          </a:prstGeom>
          <a:noFill/>
          <a:ln>
            <a:noFill/>
          </a:ln>
        </p:spPr>
      </p:pic>
      <p:pic>
        <p:nvPicPr>
          <p:cNvPr id="313" name="Google Shape;313;p31"/>
          <p:cNvPicPr preferRelativeResize="0"/>
          <p:nvPr/>
        </p:nvPicPr>
        <p:blipFill>
          <a:blip r:embed="rId5">
            <a:alphaModFix/>
          </a:blip>
          <a:stretch>
            <a:fillRect/>
          </a:stretch>
        </p:blipFill>
        <p:spPr>
          <a:xfrm>
            <a:off x="1805738" y="66800"/>
            <a:ext cx="5641424" cy="3703126"/>
          </a:xfrm>
          <a:prstGeom prst="rect">
            <a:avLst/>
          </a:prstGeom>
          <a:noFill/>
          <a:ln>
            <a:noFill/>
          </a:ln>
        </p:spPr>
      </p:pic>
      <p:sp>
        <p:nvSpPr>
          <p:cNvPr id="314" name="Google Shape;314;p31"/>
          <p:cNvSpPr/>
          <p:nvPr/>
        </p:nvSpPr>
        <p:spPr>
          <a:xfrm>
            <a:off x="6310950" y="4492100"/>
            <a:ext cx="2707200" cy="473700"/>
          </a:xfrm>
          <a:prstGeom prst="roundRect">
            <a:avLst>
              <a:gd name="adj" fmla="val 16667"/>
            </a:avLst>
          </a:prstGeom>
          <a:solidFill>
            <a:srgbClr val="DB5573">
              <a:alpha val="6962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a:t>Specific skills that should be defined, taught and assessed </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pic>
        <p:nvPicPr>
          <p:cNvPr id="319" name="Google Shape;319;p32"/>
          <p:cNvPicPr preferRelativeResize="0"/>
          <p:nvPr/>
        </p:nvPicPr>
        <p:blipFill>
          <a:blip r:embed="rId3">
            <a:alphaModFix/>
          </a:blip>
          <a:stretch>
            <a:fillRect/>
          </a:stretch>
        </p:blipFill>
        <p:spPr>
          <a:xfrm>
            <a:off x="341075" y="76250"/>
            <a:ext cx="8524700" cy="4826375"/>
          </a:xfrm>
          <a:prstGeom prst="rect">
            <a:avLst/>
          </a:prstGeom>
          <a:noFill/>
          <a:ln>
            <a:noFill/>
          </a:ln>
        </p:spPr>
      </p:pic>
      <p:sp>
        <p:nvSpPr>
          <p:cNvPr id="320" name="Google Shape;320;p32"/>
          <p:cNvSpPr txBox="1"/>
          <p:nvPr/>
        </p:nvSpPr>
        <p:spPr>
          <a:xfrm>
            <a:off x="7326100" y="4695125"/>
            <a:ext cx="1607400" cy="296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dk2"/>
              </a:solidFill>
            </a:endParaRPr>
          </a:p>
        </p:txBody>
      </p:sp>
      <p:sp>
        <p:nvSpPr>
          <p:cNvPr id="321" name="Google Shape;321;p32"/>
          <p:cNvSpPr/>
          <p:nvPr/>
        </p:nvSpPr>
        <p:spPr>
          <a:xfrm>
            <a:off x="7032950" y="4627450"/>
            <a:ext cx="2110800" cy="372300"/>
          </a:xfrm>
          <a:prstGeom prst="roundRect">
            <a:avLst>
              <a:gd name="adj" fmla="val 16667"/>
            </a:avLst>
          </a:prstGeom>
          <a:solidFill>
            <a:srgbClr val="DB5573">
              <a:alpha val="6962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a:t>Retrieval prior knowledge </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pic>
        <p:nvPicPr>
          <p:cNvPr id="326" name="Google Shape;326;p33"/>
          <p:cNvPicPr preferRelativeResize="0"/>
          <p:nvPr/>
        </p:nvPicPr>
        <p:blipFill>
          <a:blip r:embed="rId3">
            <a:alphaModFix/>
          </a:blip>
          <a:stretch>
            <a:fillRect/>
          </a:stretch>
        </p:blipFill>
        <p:spPr>
          <a:xfrm>
            <a:off x="4805100" y="479613"/>
            <a:ext cx="3648625" cy="3084525"/>
          </a:xfrm>
          <a:prstGeom prst="rect">
            <a:avLst/>
          </a:prstGeom>
          <a:noFill/>
          <a:ln>
            <a:noFill/>
          </a:ln>
        </p:spPr>
      </p:pic>
      <p:sp>
        <p:nvSpPr>
          <p:cNvPr id="327" name="Google Shape;327;p33"/>
          <p:cNvSpPr txBox="1"/>
          <p:nvPr/>
        </p:nvSpPr>
        <p:spPr>
          <a:xfrm>
            <a:off x="109975" y="118425"/>
            <a:ext cx="4461900" cy="507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2100">
                <a:solidFill>
                  <a:schemeClr val="accent1"/>
                </a:solidFill>
              </a:rPr>
              <a:t>Square drawing algorithm</a:t>
            </a:r>
            <a:endParaRPr sz="2100">
              <a:solidFill>
                <a:schemeClr val="accent1"/>
              </a:solidFill>
            </a:endParaRPr>
          </a:p>
        </p:txBody>
      </p:sp>
      <p:sp>
        <p:nvSpPr>
          <p:cNvPr id="328" name="Google Shape;328;p33"/>
          <p:cNvSpPr txBox="1"/>
          <p:nvPr/>
        </p:nvSpPr>
        <p:spPr>
          <a:xfrm>
            <a:off x="549875" y="676825"/>
            <a:ext cx="3502200" cy="2008800"/>
          </a:xfrm>
          <a:prstGeom prst="rect">
            <a:avLst/>
          </a:prstGeom>
          <a:noFill/>
          <a:ln>
            <a:noFill/>
          </a:ln>
        </p:spPr>
        <p:txBody>
          <a:bodyPr spcFirstLastPara="1" wrap="square" lIns="91425" tIns="91425" rIns="91425" bIns="91425" anchor="t" anchorCtr="0">
            <a:spAutoFit/>
          </a:bodyPr>
          <a:lstStyle/>
          <a:p>
            <a:pPr marL="457200" lvl="0" indent="-323850" algn="l" rtl="0">
              <a:lnSpc>
                <a:spcPct val="115000"/>
              </a:lnSpc>
              <a:spcBef>
                <a:spcPts val="0"/>
              </a:spcBef>
              <a:spcAft>
                <a:spcPts val="0"/>
              </a:spcAft>
              <a:buClr>
                <a:srgbClr val="141414"/>
              </a:buClr>
              <a:buSzPts val="1500"/>
              <a:buAutoNum type="arabicPeriod"/>
            </a:pPr>
            <a:r>
              <a:rPr lang="en-GB" sz="1500">
                <a:solidFill>
                  <a:srgbClr val="141414"/>
                </a:solidFill>
                <a:highlight>
                  <a:srgbClr val="FFFFFF"/>
                </a:highlight>
              </a:rPr>
              <a:t>draw a 5 cm line</a:t>
            </a:r>
            <a:endParaRPr sz="1500">
              <a:solidFill>
                <a:srgbClr val="141414"/>
              </a:solidFill>
              <a:highlight>
                <a:srgbClr val="FFFFFF"/>
              </a:highlight>
            </a:endParaRPr>
          </a:p>
          <a:p>
            <a:pPr marL="457200" lvl="0" indent="-323850" algn="l" rtl="0">
              <a:lnSpc>
                <a:spcPct val="115000"/>
              </a:lnSpc>
              <a:spcBef>
                <a:spcPts val="0"/>
              </a:spcBef>
              <a:spcAft>
                <a:spcPts val="0"/>
              </a:spcAft>
              <a:buClr>
                <a:srgbClr val="141414"/>
              </a:buClr>
              <a:buSzPts val="1500"/>
              <a:buAutoNum type="arabicPeriod"/>
            </a:pPr>
            <a:r>
              <a:rPr lang="en-GB" sz="1500">
                <a:solidFill>
                  <a:srgbClr val="141414"/>
                </a:solidFill>
                <a:highlight>
                  <a:srgbClr val="FFFFFF"/>
                </a:highlight>
              </a:rPr>
              <a:t>turn left 90 degrees</a:t>
            </a:r>
            <a:endParaRPr sz="1500">
              <a:solidFill>
                <a:srgbClr val="141414"/>
              </a:solidFill>
              <a:highlight>
                <a:srgbClr val="FFFFFF"/>
              </a:highlight>
            </a:endParaRPr>
          </a:p>
          <a:p>
            <a:pPr marL="457200" lvl="0" indent="-323850" algn="l" rtl="0">
              <a:lnSpc>
                <a:spcPct val="115000"/>
              </a:lnSpc>
              <a:spcBef>
                <a:spcPts val="0"/>
              </a:spcBef>
              <a:spcAft>
                <a:spcPts val="0"/>
              </a:spcAft>
              <a:buClr>
                <a:srgbClr val="141414"/>
              </a:buClr>
              <a:buSzPts val="1500"/>
              <a:buAutoNum type="arabicPeriod"/>
            </a:pPr>
            <a:r>
              <a:rPr lang="en-GB" sz="1500">
                <a:solidFill>
                  <a:srgbClr val="141414"/>
                </a:solidFill>
                <a:highlight>
                  <a:srgbClr val="FFFFFF"/>
                </a:highlight>
              </a:rPr>
              <a:t>draw a 5 cm line</a:t>
            </a:r>
            <a:endParaRPr sz="1500">
              <a:solidFill>
                <a:srgbClr val="141414"/>
              </a:solidFill>
              <a:highlight>
                <a:srgbClr val="FFFFFF"/>
              </a:highlight>
            </a:endParaRPr>
          </a:p>
          <a:p>
            <a:pPr marL="457200" lvl="0" indent="-323850" algn="l" rtl="0">
              <a:lnSpc>
                <a:spcPct val="115000"/>
              </a:lnSpc>
              <a:spcBef>
                <a:spcPts val="0"/>
              </a:spcBef>
              <a:spcAft>
                <a:spcPts val="0"/>
              </a:spcAft>
              <a:buClr>
                <a:srgbClr val="141414"/>
              </a:buClr>
              <a:buSzPts val="1500"/>
              <a:buAutoNum type="arabicPeriod"/>
            </a:pPr>
            <a:r>
              <a:rPr lang="en-GB" sz="1500">
                <a:solidFill>
                  <a:srgbClr val="141414"/>
                </a:solidFill>
                <a:highlight>
                  <a:srgbClr val="FFFFFF"/>
                </a:highlight>
              </a:rPr>
              <a:t>turn left 90 degrees</a:t>
            </a:r>
            <a:endParaRPr sz="1500">
              <a:solidFill>
                <a:srgbClr val="141414"/>
              </a:solidFill>
              <a:highlight>
                <a:srgbClr val="FFFFFF"/>
              </a:highlight>
            </a:endParaRPr>
          </a:p>
          <a:p>
            <a:pPr marL="457200" lvl="0" indent="-323850" algn="l" rtl="0">
              <a:lnSpc>
                <a:spcPct val="115000"/>
              </a:lnSpc>
              <a:spcBef>
                <a:spcPts val="0"/>
              </a:spcBef>
              <a:spcAft>
                <a:spcPts val="0"/>
              </a:spcAft>
              <a:buClr>
                <a:srgbClr val="141414"/>
              </a:buClr>
              <a:buSzPts val="1500"/>
              <a:buAutoNum type="arabicPeriod"/>
            </a:pPr>
            <a:r>
              <a:rPr lang="en-GB" sz="1500">
                <a:solidFill>
                  <a:srgbClr val="141414"/>
                </a:solidFill>
                <a:highlight>
                  <a:srgbClr val="FFFFFF"/>
                </a:highlight>
              </a:rPr>
              <a:t>draw a 5 cm line</a:t>
            </a:r>
            <a:endParaRPr sz="1500">
              <a:solidFill>
                <a:srgbClr val="141414"/>
              </a:solidFill>
              <a:highlight>
                <a:srgbClr val="FFFFFF"/>
              </a:highlight>
            </a:endParaRPr>
          </a:p>
          <a:p>
            <a:pPr marL="457200" lvl="0" indent="-323850" algn="l" rtl="0">
              <a:lnSpc>
                <a:spcPct val="115000"/>
              </a:lnSpc>
              <a:spcBef>
                <a:spcPts val="0"/>
              </a:spcBef>
              <a:spcAft>
                <a:spcPts val="0"/>
              </a:spcAft>
              <a:buClr>
                <a:srgbClr val="141414"/>
              </a:buClr>
              <a:buSzPts val="1500"/>
              <a:buAutoNum type="arabicPeriod"/>
            </a:pPr>
            <a:r>
              <a:rPr lang="en-GB" sz="1500">
                <a:solidFill>
                  <a:srgbClr val="141414"/>
                </a:solidFill>
                <a:highlight>
                  <a:srgbClr val="FFFFFF"/>
                </a:highlight>
              </a:rPr>
              <a:t>turn left 90 degrees</a:t>
            </a:r>
            <a:endParaRPr sz="1500">
              <a:solidFill>
                <a:srgbClr val="141414"/>
              </a:solidFill>
              <a:highlight>
                <a:srgbClr val="FFFFFF"/>
              </a:highlight>
            </a:endParaRPr>
          </a:p>
          <a:p>
            <a:pPr marL="457200" lvl="0" indent="-323850" algn="l" rtl="0">
              <a:lnSpc>
                <a:spcPct val="115000"/>
              </a:lnSpc>
              <a:spcBef>
                <a:spcPts val="0"/>
              </a:spcBef>
              <a:spcAft>
                <a:spcPts val="0"/>
              </a:spcAft>
              <a:buClr>
                <a:srgbClr val="141414"/>
              </a:buClr>
              <a:buSzPts val="1500"/>
              <a:buAutoNum type="arabicPeriod"/>
            </a:pPr>
            <a:r>
              <a:rPr lang="en-GB" sz="1500">
                <a:solidFill>
                  <a:srgbClr val="141414"/>
                </a:solidFill>
                <a:highlight>
                  <a:srgbClr val="FFFFFF"/>
                </a:highlight>
              </a:rPr>
              <a:t>draw a 5 cm line</a:t>
            </a:r>
            <a:endParaRPr sz="1500">
              <a:solidFill>
                <a:srgbClr val="141414"/>
              </a:solidFill>
              <a:highlight>
                <a:srgbClr val="FFFFFF"/>
              </a:highlight>
            </a:endParaRPr>
          </a:p>
        </p:txBody>
      </p:sp>
      <p:pic>
        <p:nvPicPr>
          <p:cNvPr id="329" name="Google Shape;329;p33"/>
          <p:cNvPicPr preferRelativeResize="0"/>
          <p:nvPr/>
        </p:nvPicPr>
        <p:blipFill>
          <a:blip r:embed="rId4">
            <a:alphaModFix/>
          </a:blip>
          <a:stretch>
            <a:fillRect/>
          </a:stretch>
        </p:blipFill>
        <p:spPr>
          <a:xfrm>
            <a:off x="1472125" y="2942450"/>
            <a:ext cx="2895600" cy="1828800"/>
          </a:xfrm>
          <a:prstGeom prst="rect">
            <a:avLst/>
          </a:prstGeom>
          <a:noFill/>
          <a:ln>
            <a:noFill/>
          </a:ln>
        </p:spPr>
      </p:pic>
      <p:sp>
        <p:nvSpPr>
          <p:cNvPr id="330" name="Google Shape;330;p33"/>
          <p:cNvSpPr/>
          <p:nvPr/>
        </p:nvSpPr>
        <p:spPr>
          <a:xfrm>
            <a:off x="6717000" y="4390575"/>
            <a:ext cx="2309400" cy="583800"/>
          </a:xfrm>
          <a:prstGeom prst="roundRect">
            <a:avLst>
              <a:gd name="adj" fmla="val 16667"/>
            </a:avLst>
          </a:prstGeom>
          <a:solidFill>
            <a:srgbClr val="DB5573">
              <a:alpha val="6962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a:t>Computational Thinking and algorithm design</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sp>
        <p:nvSpPr>
          <p:cNvPr id="336" name="Google Shape;336;p34"/>
          <p:cNvSpPr txBox="1">
            <a:spLocks noGrp="1"/>
          </p:cNvSpPr>
          <p:nvPr>
            <p:ph type="title"/>
          </p:nvPr>
        </p:nvSpPr>
        <p:spPr>
          <a:xfrm>
            <a:off x="384562" y="251103"/>
            <a:ext cx="5915100" cy="9942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dk1"/>
              </a:buClr>
              <a:buSzPts val="3300"/>
              <a:buFont typeface="Calibri"/>
              <a:buNone/>
            </a:pPr>
            <a:r>
              <a:rPr lang="en-GB" b="1">
                <a:solidFill>
                  <a:schemeClr val="accent1"/>
                </a:solidFill>
              </a:rPr>
              <a:t>Programming is a 2 step process</a:t>
            </a:r>
            <a:br>
              <a:rPr lang="en-GB"/>
            </a:br>
            <a:endParaRPr/>
          </a:p>
        </p:txBody>
      </p:sp>
      <p:pic>
        <p:nvPicPr>
          <p:cNvPr id="337" name="Google Shape;337;p34" descr="C:\Users\Julia.Adamson.SWGFL\AppData\Local\Microsoft\Windows\Temporary Internet Files\Content.IE5\G67FAQDR\424px-OCR-A_char_Equals_Sign.svg[1].png"/>
          <p:cNvPicPr preferRelativeResize="0"/>
          <p:nvPr/>
        </p:nvPicPr>
        <p:blipFill rotWithShape="1">
          <a:blip r:embed="rId3">
            <a:alphaModFix/>
          </a:blip>
          <a:srcRect t="33079"/>
          <a:stretch/>
        </p:blipFill>
        <p:spPr>
          <a:xfrm>
            <a:off x="5671247" y="1328263"/>
            <a:ext cx="919758" cy="871026"/>
          </a:xfrm>
          <a:prstGeom prst="rect">
            <a:avLst/>
          </a:prstGeom>
          <a:noFill/>
          <a:ln>
            <a:noFill/>
          </a:ln>
        </p:spPr>
      </p:pic>
      <p:pic>
        <p:nvPicPr>
          <p:cNvPr id="338" name="Google Shape;338;p34" descr="C:\Users\Julia.Adamson.SWGFL\AppData\Local\Microsoft\Windows\Temporary Internet Files\Content.IE5\G67FAQDR\170px-OCR-A_char_Plus_Sign.svg[1].png"/>
          <p:cNvPicPr preferRelativeResize="0"/>
          <p:nvPr/>
        </p:nvPicPr>
        <p:blipFill rotWithShape="1">
          <a:blip r:embed="rId4">
            <a:alphaModFix/>
          </a:blip>
          <a:srcRect t="34533"/>
          <a:stretch/>
        </p:blipFill>
        <p:spPr>
          <a:xfrm>
            <a:off x="3159437" y="1320479"/>
            <a:ext cx="918102" cy="848564"/>
          </a:xfrm>
          <a:prstGeom prst="rect">
            <a:avLst/>
          </a:prstGeom>
          <a:noFill/>
          <a:ln>
            <a:noFill/>
          </a:ln>
        </p:spPr>
      </p:pic>
      <p:sp>
        <p:nvSpPr>
          <p:cNvPr id="339" name="Google Shape;339;p34"/>
          <p:cNvSpPr/>
          <p:nvPr/>
        </p:nvSpPr>
        <p:spPr>
          <a:xfrm>
            <a:off x="1260671" y="1085890"/>
            <a:ext cx="1950900" cy="1317900"/>
          </a:xfrm>
          <a:prstGeom prst="rect">
            <a:avLst/>
          </a:prstGeom>
          <a:solidFill>
            <a:srgbClr val="D8E2F3"/>
          </a:solidFill>
          <a:ln w="57150" cap="flat" cmpd="sng">
            <a:solidFill>
              <a:schemeClr val="accent5"/>
            </a:solidFill>
            <a:prstDash val="solid"/>
            <a:round/>
            <a:headEnd type="none" w="sm" len="sm"/>
            <a:tailEnd type="none" w="sm" len="sm"/>
          </a:ln>
        </p:spPr>
        <p:txBody>
          <a:bodyPr spcFirstLastPara="1" wrap="square" lIns="81000" tIns="81000" rIns="81000" bIns="81000" anchor="t" anchorCtr="0">
            <a:noAutofit/>
          </a:bodyPr>
          <a:lstStyle/>
          <a:p>
            <a:pPr marL="0" marR="0" lvl="0" indent="0" algn="l" rtl="0">
              <a:spcBef>
                <a:spcPts val="0"/>
              </a:spcBef>
              <a:spcAft>
                <a:spcPts val="0"/>
              </a:spcAft>
              <a:buNone/>
            </a:pPr>
            <a:r>
              <a:rPr lang="en-GB" sz="1500">
                <a:solidFill>
                  <a:schemeClr val="dk1"/>
                </a:solidFill>
                <a:latin typeface="Calibri"/>
                <a:ea typeface="Calibri"/>
                <a:cs typeface="Calibri"/>
                <a:sym typeface="Calibri"/>
              </a:rPr>
              <a:t>Use </a:t>
            </a:r>
            <a:r>
              <a:rPr lang="en-GB" sz="1500" b="1">
                <a:solidFill>
                  <a:schemeClr val="dk1"/>
                </a:solidFill>
                <a:latin typeface="Calibri"/>
                <a:ea typeface="Calibri"/>
                <a:cs typeface="Calibri"/>
                <a:sym typeface="Calibri"/>
              </a:rPr>
              <a:t>computational thinking </a:t>
            </a:r>
            <a:r>
              <a:rPr lang="en-GB" sz="1500">
                <a:solidFill>
                  <a:schemeClr val="dk1"/>
                </a:solidFill>
                <a:latin typeface="Calibri"/>
                <a:ea typeface="Calibri"/>
                <a:cs typeface="Calibri"/>
                <a:sym typeface="Calibri"/>
              </a:rPr>
              <a:t>to analyse the problem and </a:t>
            </a:r>
            <a:r>
              <a:rPr lang="en-GB" sz="1500" b="1">
                <a:solidFill>
                  <a:schemeClr val="dk1"/>
                </a:solidFill>
                <a:latin typeface="Calibri"/>
                <a:ea typeface="Calibri"/>
                <a:cs typeface="Calibri"/>
                <a:sym typeface="Calibri"/>
              </a:rPr>
              <a:t>design a solution, including creating an algorithm</a:t>
            </a:r>
            <a:endParaRPr sz="1100" b="1"/>
          </a:p>
        </p:txBody>
      </p:sp>
      <p:sp>
        <p:nvSpPr>
          <p:cNvPr id="340" name="Google Shape;340;p34"/>
          <p:cNvSpPr/>
          <p:nvPr/>
        </p:nvSpPr>
        <p:spPr>
          <a:xfrm>
            <a:off x="3991450" y="1085890"/>
            <a:ext cx="1626000" cy="1317900"/>
          </a:xfrm>
          <a:prstGeom prst="rect">
            <a:avLst/>
          </a:prstGeom>
          <a:solidFill>
            <a:srgbClr val="D8E2F3"/>
          </a:solidFill>
          <a:ln w="57150" cap="flat" cmpd="sng">
            <a:solidFill>
              <a:schemeClr val="accent5"/>
            </a:solidFill>
            <a:prstDash val="solid"/>
            <a:round/>
            <a:headEnd type="none" w="sm" len="sm"/>
            <a:tailEnd type="none" w="sm" len="sm"/>
          </a:ln>
        </p:spPr>
        <p:txBody>
          <a:bodyPr spcFirstLastPara="1" wrap="square" lIns="81000" tIns="81000" rIns="81000" bIns="81000" anchor="t" anchorCtr="0">
            <a:noAutofit/>
          </a:bodyPr>
          <a:lstStyle/>
          <a:p>
            <a:pPr marL="0" marR="0" lvl="0" indent="0" algn="ctr" rtl="0">
              <a:spcBef>
                <a:spcPts val="0"/>
              </a:spcBef>
              <a:spcAft>
                <a:spcPts val="0"/>
              </a:spcAft>
              <a:buNone/>
            </a:pPr>
            <a:r>
              <a:rPr lang="en-GB" sz="1500">
                <a:solidFill>
                  <a:schemeClr val="dk1"/>
                </a:solidFill>
                <a:latin typeface="Calibri"/>
                <a:ea typeface="Calibri"/>
                <a:cs typeface="Calibri"/>
                <a:sym typeface="Calibri"/>
              </a:rPr>
              <a:t>Implement these ideas in a programming language on a computer: </a:t>
            </a:r>
            <a:r>
              <a:rPr lang="en-GB" sz="1500" b="1">
                <a:solidFill>
                  <a:schemeClr val="dk1"/>
                </a:solidFill>
                <a:latin typeface="Calibri"/>
                <a:ea typeface="Calibri"/>
                <a:cs typeface="Calibri"/>
                <a:sym typeface="Calibri"/>
              </a:rPr>
              <a:t>coding.</a:t>
            </a:r>
            <a:r>
              <a:rPr lang="en-GB" sz="1500">
                <a:solidFill>
                  <a:schemeClr val="dk1"/>
                </a:solidFill>
                <a:latin typeface="Calibri"/>
                <a:ea typeface="Calibri"/>
                <a:cs typeface="Calibri"/>
                <a:sym typeface="Calibri"/>
              </a:rPr>
              <a:t> </a:t>
            </a:r>
            <a:endParaRPr sz="1100"/>
          </a:p>
        </p:txBody>
      </p:sp>
      <p:sp>
        <p:nvSpPr>
          <p:cNvPr id="341" name="Google Shape;341;p34"/>
          <p:cNvSpPr/>
          <p:nvPr/>
        </p:nvSpPr>
        <p:spPr>
          <a:xfrm>
            <a:off x="6624732" y="1547554"/>
            <a:ext cx="1512600" cy="394500"/>
          </a:xfrm>
          <a:prstGeom prst="rect">
            <a:avLst/>
          </a:prstGeom>
          <a:solidFill>
            <a:srgbClr val="D8E2F3"/>
          </a:solidFill>
          <a:ln w="57150" cap="flat" cmpd="sng">
            <a:solidFill>
              <a:schemeClr val="accent5"/>
            </a:solidFill>
            <a:prstDash val="solid"/>
            <a:round/>
            <a:headEnd type="none" w="sm" len="sm"/>
            <a:tailEnd type="none" w="sm" len="sm"/>
          </a:ln>
        </p:spPr>
        <p:txBody>
          <a:bodyPr spcFirstLastPara="1" wrap="square" lIns="81000" tIns="81000" rIns="81000" bIns="81000" anchor="t" anchorCtr="0">
            <a:noAutofit/>
          </a:bodyPr>
          <a:lstStyle/>
          <a:p>
            <a:pPr marL="0" marR="0" lvl="0" indent="0" algn="ctr" rtl="0">
              <a:spcBef>
                <a:spcPts val="0"/>
              </a:spcBef>
              <a:spcAft>
                <a:spcPts val="0"/>
              </a:spcAft>
              <a:buNone/>
            </a:pPr>
            <a:r>
              <a:rPr lang="en-GB" sz="1500" b="1">
                <a:solidFill>
                  <a:schemeClr val="dk1"/>
                </a:solidFill>
                <a:latin typeface="Calibri"/>
                <a:ea typeface="Calibri"/>
                <a:cs typeface="Calibri"/>
                <a:sym typeface="Calibri"/>
              </a:rPr>
              <a:t>Programming</a:t>
            </a:r>
            <a:endParaRPr sz="1100" b="1"/>
          </a:p>
        </p:txBody>
      </p:sp>
      <p:sp>
        <p:nvSpPr>
          <p:cNvPr id="342" name="Google Shape;342;p34"/>
          <p:cNvSpPr txBox="1"/>
          <p:nvPr/>
        </p:nvSpPr>
        <p:spPr>
          <a:xfrm>
            <a:off x="3414025" y="4267525"/>
            <a:ext cx="2257200" cy="446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700" b="1"/>
              <a:t>Algorithm design</a:t>
            </a:r>
            <a:endParaRPr sz="1700" b="1"/>
          </a:p>
        </p:txBody>
      </p:sp>
      <p:sp>
        <p:nvSpPr>
          <p:cNvPr id="343" name="Google Shape;343;p34"/>
          <p:cNvSpPr txBox="1"/>
          <p:nvPr/>
        </p:nvSpPr>
        <p:spPr>
          <a:xfrm>
            <a:off x="5261274" y="4267525"/>
            <a:ext cx="1739700" cy="446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700"/>
              <a:t>To </a:t>
            </a:r>
            <a:r>
              <a:rPr lang="en-GB" sz="1700" b="1"/>
              <a:t>Code</a:t>
            </a:r>
            <a:endParaRPr sz="1700" b="1"/>
          </a:p>
        </p:txBody>
      </p:sp>
      <p:pic>
        <p:nvPicPr>
          <p:cNvPr id="344" name="Google Shape;344;p34"/>
          <p:cNvPicPr preferRelativeResize="0"/>
          <p:nvPr/>
        </p:nvPicPr>
        <p:blipFill>
          <a:blip r:embed="rId5">
            <a:alphaModFix/>
          </a:blip>
          <a:stretch>
            <a:fillRect/>
          </a:stretch>
        </p:blipFill>
        <p:spPr>
          <a:xfrm>
            <a:off x="1063700" y="2667425"/>
            <a:ext cx="2257200" cy="1249435"/>
          </a:xfrm>
          <a:prstGeom prst="rect">
            <a:avLst/>
          </a:prstGeom>
          <a:noFill/>
          <a:ln w="19050" cap="flat" cmpd="sng">
            <a:solidFill>
              <a:schemeClr val="dk2"/>
            </a:solidFill>
            <a:prstDash val="solid"/>
            <a:round/>
            <a:headEnd type="none" w="sm" len="sm"/>
            <a:tailEnd type="none" w="sm" len="sm"/>
          </a:ln>
        </p:spPr>
      </p:pic>
      <p:pic>
        <p:nvPicPr>
          <p:cNvPr id="345" name="Google Shape;345;p34"/>
          <p:cNvPicPr preferRelativeResize="0"/>
          <p:nvPr/>
        </p:nvPicPr>
        <p:blipFill>
          <a:blip r:embed="rId6">
            <a:alphaModFix/>
          </a:blip>
          <a:stretch>
            <a:fillRect/>
          </a:stretch>
        </p:blipFill>
        <p:spPr>
          <a:xfrm>
            <a:off x="3913700" y="2761588"/>
            <a:ext cx="1781489" cy="1061088"/>
          </a:xfrm>
          <a:prstGeom prst="rect">
            <a:avLst/>
          </a:prstGeom>
          <a:noFill/>
          <a:ln w="19050" cap="flat" cmpd="sng">
            <a:solidFill>
              <a:schemeClr val="dk2"/>
            </a:solidFill>
            <a:prstDash val="solid"/>
            <a:round/>
            <a:headEnd type="none" w="sm" len="sm"/>
            <a:tailEnd type="none" w="sm" len="sm"/>
          </a:ln>
        </p:spPr>
      </p:pic>
      <p:pic>
        <p:nvPicPr>
          <p:cNvPr id="346" name="Google Shape;346;p34"/>
          <p:cNvPicPr preferRelativeResize="0"/>
          <p:nvPr/>
        </p:nvPicPr>
        <p:blipFill>
          <a:blip r:embed="rId7">
            <a:alphaModFix/>
          </a:blip>
          <a:stretch>
            <a:fillRect/>
          </a:stretch>
        </p:blipFill>
        <p:spPr>
          <a:xfrm>
            <a:off x="6455750" y="2169050"/>
            <a:ext cx="2042733" cy="2098475"/>
          </a:xfrm>
          <a:prstGeom prst="rect">
            <a:avLst/>
          </a:prstGeom>
          <a:noFill/>
          <a:ln w="19050" cap="flat" cmpd="sng">
            <a:solidFill>
              <a:schemeClr val="dk2"/>
            </a:solidFill>
            <a:prstDash val="solid"/>
            <a:round/>
            <a:headEnd type="none" w="sm" len="sm"/>
            <a:tailEnd type="none" w="sm" len="sm"/>
          </a:ln>
        </p:spPr>
      </p:pic>
      <p:sp>
        <p:nvSpPr>
          <p:cNvPr id="347" name="Google Shape;347;p34"/>
          <p:cNvSpPr/>
          <p:nvPr/>
        </p:nvSpPr>
        <p:spPr>
          <a:xfrm>
            <a:off x="6251725" y="4635900"/>
            <a:ext cx="2834100" cy="446400"/>
          </a:xfrm>
          <a:prstGeom prst="roundRect">
            <a:avLst>
              <a:gd name="adj" fmla="val 16667"/>
            </a:avLst>
          </a:prstGeom>
          <a:solidFill>
            <a:srgbClr val="DB5573">
              <a:alpha val="6962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a:t>Mental model of programming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7"/>
          <p:cNvSpPr/>
          <p:nvPr/>
        </p:nvSpPr>
        <p:spPr>
          <a:xfrm>
            <a:off x="172688" y="1026388"/>
            <a:ext cx="8798700" cy="675900"/>
          </a:xfrm>
          <a:prstGeom prst="rect">
            <a:avLst/>
          </a:prstGeom>
          <a:solidFill>
            <a:schemeClr val="accent3"/>
          </a:solidFill>
          <a:ln w="25400" cap="flat" cmpd="sng">
            <a:solidFill>
              <a:srgbClr val="980253"/>
            </a:solidFill>
            <a:prstDash val="solid"/>
            <a:round/>
            <a:headEnd type="none" w="sm" len="sm"/>
            <a:tailEnd type="none" w="sm" len="sm"/>
          </a:ln>
        </p:spPr>
        <p:txBody>
          <a:bodyPr spcFirstLastPara="1" wrap="square" lIns="68575" tIns="34275" rIns="68575" bIns="34275" anchor="ctr" anchorCtr="0">
            <a:noAutofit/>
          </a:bodyPr>
          <a:lstStyle/>
          <a:p>
            <a:pPr marL="0" lvl="0" indent="0" algn="ctr" rtl="0">
              <a:spcBef>
                <a:spcPts val="0"/>
              </a:spcBef>
              <a:spcAft>
                <a:spcPts val="0"/>
              </a:spcAft>
              <a:buClr>
                <a:schemeClr val="dk1"/>
              </a:buClr>
              <a:buSzPts val="3000"/>
              <a:buFont typeface="Arial"/>
              <a:buNone/>
            </a:pPr>
            <a:r>
              <a:rPr lang="en-GB" sz="2900">
                <a:solidFill>
                  <a:schemeClr val="lt1"/>
                </a:solidFill>
              </a:rPr>
              <a:t>Worked examples </a:t>
            </a:r>
            <a:endParaRPr sz="2900" b="0" i="0" u="none" strike="noStrike" cap="none">
              <a:solidFill>
                <a:schemeClr val="lt1"/>
              </a:solidFill>
              <a:latin typeface="Arial"/>
              <a:ea typeface="Arial"/>
              <a:cs typeface="Arial"/>
              <a:sym typeface="Arial"/>
            </a:endParaRPr>
          </a:p>
        </p:txBody>
      </p:sp>
      <p:sp>
        <p:nvSpPr>
          <p:cNvPr id="85" name="Google Shape;85;p17"/>
          <p:cNvSpPr/>
          <p:nvPr/>
        </p:nvSpPr>
        <p:spPr>
          <a:xfrm>
            <a:off x="172688" y="246150"/>
            <a:ext cx="8798700" cy="675900"/>
          </a:xfrm>
          <a:prstGeom prst="rect">
            <a:avLst/>
          </a:prstGeom>
          <a:solidFill>
            <a:schemeClr val="accent1"/>
          </a:solidFill>
          <a:ln w="25400" cap="flat" cmpd="sng">
            <a:solidFill>
              <a:srgbClr val="980253"/>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3000"/>
              <a:buFont typeface="Arial"/>
              <a:buNone/>
            </a:pPr>
            <a:r>
              <a:rPr lang="en-GB" sz="3000">
                <a:solidFill>
                  <a:schemeClr val="lt1"/>
                </a:solidFill>
              </a:rPr>
              <a:t>Concepts and constructs</a:t>
            </a:r>
            <a:endParaRPr sz="3000" b="0" i="0" u="none" strike="noStrike" cap="none">
              <a:solidFill>
                <a:schemeClr val="lt1"/>
              </a:solidFill>
              <a:latin typeface="Arial"/>
              <a:ea typeface="Arial"/>
              <a:cs typeface="Arial"/>
              <a:sym typeface="Arial"/>
            </a:endParaRPr>
          </a:p>
        </p:txBody>
      </p:sp>
      <p:sp>
        <p:nvSpPr>
          <p:cNvPr id="86" name="Google Shape;86;p17"/>
          <p:cNvSpPr/>
          <p:nvPr/>
        </p:nvSpPr>
        <p:spPr>
          <a:xfrm>
            <a:off x="172688" y="2580216"/>
            <a:ext cx="8798700" cy="675900"/>
          </a:xfrm>
          <a:prstGeom prst="rect">
            <a:avLst/>
          </a:prstGeom>
          <a:solidFill>
            <a:schemeClr val="accent3"/>
          </a:solidFill>
          <a:ln w="25400" cap="flat" cmpd="sng">
            <a:solidFill>
              <a:srgbClr val="980253"/>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3000"/>
              <a:buFont typeface="Arial"/>
              <a:buNone/>
            </a:pPr>
            <a:r>
              <a:rPr lang="en-GB" sz="3000">
                <a:solidFill>
                  <a:schemeClr val="lt1"/>
                </a:solidFill>
              </a:rPr>
              <a:t>Designing   </a:t>
            </a:r>
            <a:endParaRPr sz="3000" b="0" i="0" u="none" strike="noStrike" cap="none">
              <a:solidFill>
                <a:schemeClr val="lt1"/>
              </a:solidFill>
              <a:latin typeface="Arial"/>
              <a:ea typeface="Arial"/>
              <a:cs typeface="Arial"/>
              <a:sym typeface="Arial"/>
            </a:endParaRPr>
          </a:p>
        </p:txBody>
      </p:sp>
      <p:sp>
        <p:nvSpPr>
          <p:cNvPr id="87" name="Google Shape;87;p17"/>
          <p:cNvSpPr/>
          <p:nvPr/>
        </p:nvSpPr>
        <p:spPr>
          <a:xfrm>
            <a:off x="172688" y="3368127"/>
            <a:ext cx="8798700" cy="675900"/>
          </a:xfrm>
          <a:prstGeom prst="rect">
            <a:avLst/>
          </a:prstGeom>
          <a:solidFill>
            <a:schemeClr val="accent3"/>
          </a:solidFill>
          <a:ln w="25400" cap="flat" cmpd="sng">
            <a:solidFill>
              <a:srgbClr val="980253"/>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3000"/>
              <a:buFont typeface="Arial"/>
              <a:buNone/>
            </a:pPr>
            <a:r>
              <a:rPr lang="en-GB" sz="3000">
                <a:solidFill>
                  <a:schemeClr val="lt1"/>
                </a:solidFill>
              </a:rPr>
              <a:t>Supportive frameworks</a:t>
            </a:r>
            <a:endParaRPr sz="3000" b="0" i="0" u="none" strike="noStrike" cap="none">
              <a:solidFill>
                <a:schemeClr val="lt1"/>
              </a:solidFill>
              <a:latin typeface="Arial"/>
              <a:ea typeface="Arial"/>
              <a:cs typeface="Arial"/>
              <a:sym typeface="Arial"/>
            </a:endParaRPr>
          </a:p>
        </p:txBody>
      </p:sp>
      <p:sp>
        <p:nvSpPr>
          <p:cNvPr id="88" name="Google Shape;88;p17"/>
          <p:cNvSpPr/>
          <p:nvPr/>
        </p:nvSpPr>
        <p:spPr>
          <a:xfrm>
            <a:off x="172688" y="1806618"/>
            <a:ext cx="8798700" cy="675900"/>
          </a:xfrm>
          <a:prstGeom prst="rect">
            <a:avLst/>
          </a:prstGeom>
          <a:solidFill>
            <a:schemeClr val="accent3"/>
          </a:solidFill>
          <a:ln w="25400" cap="flat" cmpd="sng">
            <a:solidFill>
              <a:srgbClr val="980253"/>
            </a:solidFill>
            <a:prstDash val="solid"/>
            <a:round/>
            <a:headEnd type="none" w="sm" len="sm"/>
            <a:tailEnd type="none" w="sm" len="sm"/>
          </a:ln>
        </p:spPr>
        <p:txBody>
          <a:bodyPr spcFirstLastPara="1" wrap="square" lIns="68575" tIns="34275" rIns="68575" bIns="34275" anchor="ctr" anchorCtr="0">
            <a:noAutofit/>
          </a:bodyPr>
          <a:lstStyle/>
          <a:p>
            <a:pPr marL="0" lvl="0" indent="0" algn="ctr" rtl="0">
              <a:spcBef>
                <a:spcPts val="0"/>
              </a:spcBef>
              <a:spcAft>
                <a:spcPts val="0"/>
              </a:spcAft>
              <a:buClr>
                <a:schemeClr val="dk1"/>
              </a:buClr>
              <a:buSzPts val="3000"/>
              <a:buFont typeface="Arial"/>
              <a:buNone/>
            </a:pPr>
            <a:r>
              <a:rPr lang="en-GB" sz="2900">
                <a:solidFill>
                  <a:schemeClr val="lt1"/>
                </a:solidFill>
              </a:rPr>
              <a:t>Code reading and comprehension</a:t>
            </a:r>
            <a:endParaRPr sz="2900" b="0" i="0" u="none" strike="noStrike" cap="none">
              <a:solidFill>
                <a:schemeClr val="lt1"/>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pic>
        <p:nvPicPr>
          <p:cNvPr id="352" name="Google Shape;352;p35"/>
          <p:cNvPicPr preferRelativeResize="0"/>
          <p:nvPr/>
        </p:nvPicPr>
        <p:blipFill>
          <a:blip r:embed="rId3">
            <a:alphaModFix/>
          </a:blip>
          <a:stretch>
            <a:fillRect/>
          </a:stretch>
        </p:blipFill>
        <p:spPr>
          <a:xfrm>
            <a:off x="533750" y="423125"/>
            <a:ext cx="3432950" cy="4635799"/>
          </a:xfrm>
          <a:prstGeom prst="rect">
            <a:avLst/>
          </a:prstGeom>
          <a:noFill/>
          <a:ln>
            <a:noFill/>
          </a:ln>
        </p:spPr>
      </p:pic>
      <p:sp>
        <p:nvSpPr>
          <p:cNvPr id="353" name="Google Shape;353;p35"/>
          <p:cNvSpPr txBox="1"/>
          <p:nvPr/>
        </p:nvSpPr>
        <p:spPr>
          <a:xfrm>
            <a:off x="173025" y="194600"/>
            <a:ext cx="4154400" cy="40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300" b="1">
                <a:solidFill>
                  <a:schemeClr val="accent1"/>
                </a:solidFill>
              </a:rPr>
              <a:t>Subgoal labels (passive) to chunk the information</a:t>
            </a:r>
            <a:endParaRPr sz="1300" b="1">
              <a:solidFill>
                <a:schemeClr val="accent1"/>
              </a:solidFill>
            </a:endParaRPr>
          </a:p>
        </p:txBody>
      </p:sp>
      <p:pic>
        <p:nvPicPr>
          <p:cNvPr id="354" name="Google Shape;354;p35"/>
          <p:cNvPicPr preferRelativeResize="0"/>
          <p:nvPr/>
        </p:nvPicPr>
        <p:blipFill>
          <a:blip r:embed="rId4">
            <a:alphaModFix/>
          </a:blip>
          <a:stretch>
            <a:fillRect/>
          </a:stretch>
        </p:blipFill>
        <p:spPr>
          <a:xfrm>
            <a:off x="5099750" y="473938"/>
            <a:ext cx="3575763" cy="4415575"/>
          </a:xfrm>
          <a:prstGeom prst="rect">
            <a:avLst/>
          </a:prstGeom>
          <a:noFill/>
          <a:ln>
            <a:noFill/>
          </a:ln>
        </p:spPr>
      </p:pic>
      <p:sp>
        <p:nvSpPr>
          <p:cNvPr id="355" name="Google Shape;355;p35"/>
          <p:cNvSpPr txBox="1"/>
          <p:nvPr/>
        </p:nvSpPr>
        <p:spPr>
          <a:xfrm>
            <a:off x="4415975" y="135375"/>
            <a:ext cx="4031100" cy="40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600" b="1">
                <a:solidFill>
                  <a:schemeClr val="accent1"/>
                </a:solidFill>
              </a:rPr>
              <a:t>Subgoal labels (active) completed by the pupil</a:t>
            </a:r>
            <a:endParaRPr sz="1600" b="1">
              <a:solidFill>
                <a:schemeClr val="accent1"/>
              </a:solidFill>
            </a:endParaRPr>
          </a:p>
        </p:txBody>
      </p:sp>
      <p:sp>
        <p:nvSpPr>
          <p:cNvPr id="356" name="Google Shape;356;p35"/>
          <p:cNvSpPr/>
          <p:nvPr/>
        </p:nvSpPr>
        <p:spPr>
          <a:xfrm>
            <a:off x="6306900" y="4732375"/>
            <a:ext cx="2778900" cy="349800"/>
          </a:xfrm>
          <a:prstGeom prst="roundRect">
            <a:avLst>
              <a:gd name="adj" fmla="val 16667"/>
            </a:avLst>
          </a:prstGeom>
          <a:solidFill>
            <a:srgbClr val="DB5573">
              <a:alpha val="6962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a:t>Mental model of programming </a:t>
            </a:r>
            <a:endParaRPr/>
          </a:p>
        </p:txBody>
      </p:sp>
      <p:sp>
        <p:nvSpPr>
          <p:cNvPr id="357" name="Google Shape;357;p35"/>
          <p:cNvSpPr/>
          <p:nvPr/>
        </p:nvSpPr>
        <p:spPr>
          <a:xfrm>
            <a:off x="3756350" y="4732375"/>
            <a:ext cx="2454300" cy="349800"/>
          </a:xfrm>
          <a:prstGeom prst="roundRect">
            <a:avLst>
              <a:gd name="adj" fmla="val 16667"/>
            </a:avLst>
          </a:prstGeom>
          <a:solidFill>
            <a:srgbClr val="DB5573">
              <a:alpha val="6962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a:t>Worked examples</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pic>
        <p:nvPicPr>
          <p:cNvPr id="362" name="Google Shape;362;p36"/>
          <p:cNvPicPr preferRelativeResize="0"/>
          <p:nvPr/>
        </p:nvPicPr>
        <p:blipFill>
          <a:blip r:embed="rId3">
            <a:alphaModFix/>
          </a:blip>
          <a:stretch>
            <a:fillRect/>
          </a:stretch>
        </p:blipFill>
        <p:spPr>
          <a:xfrm>
            <a:off x="420225" y="-2"/>
            <a:ext cx="2190950" cy="1737625"/>
          </a:xfrm>
          <a:prstGeom prst="rect">
            <a:avLst/>
          </a:prstGeom>
          <a:noFill/>
          <a:ln>
            <a:noFill/>
          </a:ln>
        </p:spPr>
      </p:pic>
      <p:pic>
        <p:nvPicPr>
          <p:cNvPr id="363" name="Google Shape;363;p36"/>
          <p:cNvPicPr preferRelativeResize="0"/>
          <p:nvPr/>
        </p:nvPicPr>
        <p:blipFill>
          <a:blip r:embed="rId4">
            <a:alphaModFix/>
          </a:blip>
          <a:stretch>
            <a:fillRect/>
          </a:stretch>
        </p:blipFill>
        <p:spPr>
          <a:xfrm>
            <a:off x="2712975" y="67700"/>
            <a:ext cx="1705443" cy="4838700"/>
          </a:xfrm>
          <a:prstGeom prst="rect">
            <a:avLst/>
          </a:prstGeom>
          <a:noFill/>
          <a:ln>
            <a:noFill/>
          </a:ln>
        </p:spPr>
      </p:pic>
      <p:pic>
        <p:nvPicPr>
          <p:cNvPr id="364" name="Google Shape;364;p36"/>
          <p:cNvPicPr preferRelativeResize="0"/>
          <p:nvPr/>
        </p:nvPicPr>
        <p:blipFill>
          <a:blip r:embed="rId5">
            <a:alphaModFix/>
          </a:blip>
          <a:stretch>
            <a:fillRect/>
          </a:stretch>
        </p:blipFill>
        <p:spPr>
          <a:xfrm>
            <a:off x="4892419" y="169975"/>
            <a:ext cx="4090732" cy="2637654"/>
          </a:xfrm>
          <a:prstGeom prst="rect">
            <a:avLst/>
          </a:prstGeom>
          <a:noFill/>
          <a:ln>
            <a:noFill/>
          </a:ln>
        </p:spPr>
      </p:pic>
      <p:sp>
        <p:nvSpPr>
          <p:cNvPr id="365" name="Google Shape;365;p36"/>
          <p:cNvSpPr txBox="1"/>
          <p:nvPr/>
        </p:nvSpPr>
        <p:spPr>
          <a:xfrm>
            <a:off x="4991350" y="2883750"/>
            <a:ext cx="3991800" cy="169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b="1"/>
              <a:t>Pair programming</a:t>
            </a:r>
            <a:r>
              <a:rPr lang="en-GB"/>
              <a:t> is an approach where two people work together to write a program or solve a problem whilst sharing a single computer. Pair programming is routinely used in the software industry and soon came to education as the observed benefits became clear.</a:t>
            </a:r>
            <a:endParaRPr/>
          </a:p>
        </p:txBody>
      </p:sp>
      <p:sp>
        <p:nvSpPr>
          <p:cNvPr id="366" name="Google Shape;366;p36"/>
          <p:cNvSpPr txBox="1"/>
          <p:nvPr/>
        </p:nvSpPr>
        <p:spPr>
          <a:xfrm>
            <a:off x="5755325" y="4294700"/>
            <a:ext cx="3000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700" u="sng">
                <a:solidFill>
                  <a:schemeClr val="hlink"/>
                </a:solidFill>
                <a:hlinkClick r:id="rId6"/>
              </a:rPr>
              <a:t>https://raspberrypi-education.s3-eu-west-1.amazonaws.com/Quick+Reads/Pedagogy+Quick+Read+3+-+Pair+Programming.pdf</a:t>
            </a:r>
            <a:r>
              <a:rPr lang="en-GB" sz="700"/>
              <a:t> </a:t>
            </a:r>
            <a:endParaRPr sz="700"/>
          </a:p>
        </p:txBody>
      </p:sp>
      <p:cxnSp>
        <p:nvCxnSpPr>
          <p:cNvPr id="367" name="Google Shape;367;p36"/>
          <p:cNvCxnSpPr/>
          <p:nvPr/>
        </p:nvCxnSpPr>
        <p:spPr>
          <a:xfrm flipH="1">
            <a:off x="4720575" y="203025"/>
            <a:ext cx="8400" cy="4728900"/>
          </a:xfrm>
          <a:prstGeom prst="straightConnector1">
            <a:avLst/>
          </a:prstGeom>
          <a:noFill/>
          <a:ln w="38100" cap="flat" cmpd="sng">
            <a:solidFill>
              <a:schemeClr val="dk2"/>
            </a:solidFill>
            <a:prstDash val="solid"/>
            <a:round/>
            <a:headEnd type="none" w="med" len="med"/>
            <a:tailEnd type="none" w="med" len="med"/>
          </a:ln>
        </p:spPr>
      </p:cxnSp>
      <p:pic>
        <p:nvPicPr>
          <p:cNvPr id="368" name="Google Shape;368;p36"/>
          <p:cNvPicPr preferRelativeResize="0"/>
          <p:nvPr/>
        </p:nvPicPr>
        <p:blipFill>
          <a:blip r:embed="rId7">
            <a:alphaModFix/>
          </a:blip>
          <a:stretch>
            <a:fillRect/>
          </a:stretch>
        </p:blipFill>
        <p:spPr>
          <a:xfrm>
            <a:off x="304800" y="1737623"/>
            <a:ext cx="2408175" cy="2901987"/>
          </a:xfrm>
          <a:prstGeom prst="rect">
            <a:avLst/>
          </a:prstGeom>
          <a:noFill/>
          <a:ln>
            <a:noFill/>
          </a:ln>
        </p:spPr>
      </p:pic>
      <p:sp>
        <p:nvSpPr>
          <p:cNvPr id="369" name="Google Shape;369;p36"/>
          <p:cNvSpPr/>
          <p:nvPr/>
        </p:nvSpPr>
        <p:spPr>
          <a:xfrm>
            <a:off x="6251725" y="4635900"/>
            <a:ext cx="2834100" cy="446400"/>
          </a:xfrm>
          <a:prstGeom prst="roundRect">
            <a:avLst>
              <a:gd name="adj" fmla="val 16667"/>
            </a:avLst>
          </a:prstGeom>
          <a:solidFill>
            <a:srgbClr val="DB5573">
              <a:alpha val="6962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a:t>Mental model of programming </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sp>
        <p:nvSpPr>
          <p:cNvPr id="374" name="Google Shape;374;p37"/>
          <p:cNvSpPr txBox="1">
            <a:spLocks noGrp="1"/>
          </p:cNvSpPr>
          <p:nvPr>
            <p:ph type="title"/>
          </p:nvPr>
        </p:nvSpPr>
        <p:spPr>
          <a:xfrm>
            <a:off x="416500" y="11560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b="1"/>
              <a:t>Parsons problems scaffolding approach </a:t>
            </a:r>
            <a:endParaRPr b="1"/>
          </a:p>
        </p:txBody>
      </p:sp>
      <p:sp>
        <p:nvSpPr>
          <p:cNvPr id="375" name="Google Shape;375;p37"/>
          <p:cNvSpPr txBox="1">
            <a:spLocks noGrp="1"/>
          </p:cNvSpPr>
          <p:nvPr>
            <p:ph type="body" idx="1"/>
          </p:nvPr>
        </p:nvSpPr>
        <p:spPr>
          <a:xfrm>
            <a:off x="221850" y="748175"/>
            <a:ext cx="5146200" cy="1497900"/>
          </a:xfrm>
          <a:prstGeom prst="rect">
            <a:avLst/>
          </a:prstGeom>
        </p:spPr>
        <p:txBody>
          <a:bodyPr spcFirstLastPara="1" wrap="square" lIns="91425" tIns="91425" rIns="91425" bIns="91425" anchor="t" anchorCtr="0">
            <a:noAutofit/>
          </a:bodyPr>
          <a:lstStyle/>
          <a:p>
            <a:pPr marL="457200" lvl="0" indent="-330200" algn="l" rtl="0">
              <a:spcBef>
                <a:spcPts val="0"/>
              </a:spcBef>
              <a:spcAft>
                <a:spcPts val="0"/>
              </a:spcAft>
              <a:buSzPts val="1600"/>
              <a:buChar char="●"/>
            </a:pPr>
            <a:r>
              <a:rPr lang="en-GB" sz="1600"/>
              <a:t>Precursor to writing code.</a:t>
            </a:r>
            <a:endParaRPr sz="1600"/>
          </a:p>
          <a:p>
            <a:pPr marL="457200" lvl="0" indent="-330200" algn="l" rtl="0">
              <a:spcBef>
                <a:spcPts val="0"/>
              </a:spcBef>
              <a:spcAft>
                <a:spcPts val="0"/>
              </a:spcAft>
              <a:buSzPts val="1600"/>
              <a:buChar char="●"/>
            </a:pPr>
            <a:r>
              <a:rPr lang="en-GB" sz="1600"/>
              <a:t>Helps to develop program comprehension.</a:t>
            </a:r>
            <a:endParaRPr sz="1600"/>
          </a:p>
          <a:p>
            <a:pPr marL="457200" lvl="0" indent="-330200" algn="l" rtl="0">
              <a:spcBef>
                <a:spcPts val="0"/>
              </a:spcBef>
              <a:spcAft>
                <a:spcPts val="0"/>
              </a:spcAft>
              <a:buSzPts val="1600"/>
              <a:buChar char="●"/>
            </a:pPr>
            <a:r>
              <a:rPr lang="en-GB" sz="1600"/>
              <a:t>Helps to reduce cognitive load.</a:t>
            </a:r>
            <a:endParaRPr sz="1600"/>
          </a:p>
          <a:p>
            <a:pPr marL="457200" lvl="0" indent="-330200" algn="l" rtl="0">
              <a:spcBef>
                <a:spcPts val="0"/>
              </a:spcBef>
              <a:spcAft>
                <a:spcPts val="0"/>
              </a:spcAft>
              <a:buSzPts val="1600"/>
              <a:buChar char="●"/>
            </a:pPr>
            <a:r>
              <a:rPr lang="en-GB" sz="1600"/>
              <a:t>Learners rearrange code into the correct sequence.</a:t>
            </a:r>
            <a:endParaRPr sz="1600"/>
          </a:p>
        </p:txBody>
      </p:sp>
      <p:sp>
        <p:nvSpPr>
          <p:cNvPr id="376" name="Google Shape;376;p37"/>
          <p:cNvSpPr txBox="1"/>
          <p:nvPr/>
        </p:nvSpPr>
        <p:spPr>
          <a:xfrm>
            <a:off x="5952075" y="748175"/>
            <a:ext cx="2658000" cy="17178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0"/>
              </a:spcAft>
              <a:buNone/>
            </a:pPr>
            <a:r>
              <a:rPr lang="en-GB" sz="1600" b="1">
                <a:solidFill>
                  <a:schemeClr val="dk1"/>
                </a:solidFill>
              </a:rPr>
              <a:t>Parsons Problem Drawbacks</a:t>
            </a:r>
            <a:endParaRPr sz="1600" b="1">
              <a:solidFill>
                <a:schemeClr val="dk1"/>
              </a:solidFill>
            </a:endParaRPr>
          </a:p>
          <a:p>
            <a:pPr marL="0" lvl="0" indent="0" algn="l" rtl="0">
              <a:lnSpc>
                <a:spcPct val="115000"/>
              </a:lnSpc>
              <a:spcBef>
                <a:spcPts val="1200"/>
              </a:spcBef>
              <a:spcAft>
                <a:spcPts val="1200"/>
              </a:spcAft>
              <a:buNone/>
            </a:pPr>
            <a:r>
              <a:rPr lang="en-GB" sz="1600">
                <a:solidFill>
                  <a:schemeClr val="dk1"/>
                </a:solidFill>
              </a:rPr>
              <a:t>Can encourage pupils to think there is only one solution to a problem</a:t>
            </a:r>
            <a:endParaRPr sz="1600">
              <a:solidFill>
                <a:schemeClr val="dk1"/>
              </a:solidFill>
            </a:endParaRPr>
          </a:p>
        </p:txBody>
      </p:sp>
      <p:pic>
        <p:nvPicPr>
          <p:cNvPr id="377" name="Google Shape;377;p37"/>
          <p:cNvPicPr preferRelativeResize="0"/>
          <p:nvPr/>
        </p:nvPicPr>
        <p:blipFill>
          <a:blip r:embed="rId3">
            <a:alphaModFix/>
          </a:blip>
          <a:stretch>
            <a:fillRect/>
          </a:stretch>
        </p:blipFill>
        <p:spPr>
          <a:xfrm>
            <a:off x="541475" y="2431600"/>
            <a:ext cx="6043843" cy="2372725"/>
          </a:xfrm>
          <a:prstGeom prst="rect">
            <a:avLst/>
          </a:prstGeom>
          <a:noFill/>
          <a:ln>
            <a:noFill/>
          </a:ln>
        </p:spPr>
      </p:pic>
      <p:sp>
        <p:nvSpPr>
          <p:cNvPr id="378" name="Google Shape;378;p37"/>
          <p:cNvSpPr/>
          <p:nvPr/>
        </p:nvSpPr>
        <p:spPr>
          <a:xfrm>
            <a:off x="6260175" y="4568225"/>
            <a:ext cx="2834100" cy="446400"/>
          </a:xfrm>
          <a:prstGeom prst="roundRect">
            <a:avLst>
              <a:gd name="adj" fmla="val 16667"/>
            </a:avLst>
          </a:prstGeom>
          <a:solidFill>
            <a:srgbClr val="DB5573">
              <a:alpha val="6962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a:t>Mental model of programming </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sp>
        <p:nvSpPr>
          <p:cNvPr id="383" name="Google Shape;383;p38"/>
          <p:cNvSpPr/>
          <p:nvPr/>
        </p:nvSpPr>
        <p:spPr>
          <a:xfrm>
            <a:off x="172688" y="1026388"/>
            <a:ext cx="8798700" cy="675900"/>
          </a:xfrm>
          <a:prstGeom prst="rect">
            <a:avLst/>
          </a:prstGeom>
          <a:solidFill>
            <a:schemeClr val="accent3"/>
          </a:solidFill>
          <a:ln w="25400" cap="flat" cmpd="sng">
            <a:solidFill>
              <a:srgbClr val="980253"/>
            </a:solidFill>
            <a:prstDash val="solid"/>
            <a:round/>
            <a:headEnd type="none" w="sm" len="sm"/>
            <a:tailEnd type="none" w="sm" len="sm"/>
          </a:ln>
        </p:spPr>
        <p:txBody>
          <a:bodyPr spcFirstLastPara="1" wrap="square" lIns="68575" tIns="34275" rIns="68575" bIns="34275" anchor="ctr" anchorCtr="0">
            <a:noAutofit/>
          </a:bodyPr>
          <a:lstStyle/>
          <a:p>
            <a:pPr marL="0" lvl="0" indent="0" algn="ctr" rtl="0">
              <a:spcBef>
                <a:spcPts val="0"/>
              </a:spcBef>
              <a:spcAft>
                <a:spcPts val="0"/>
              </a:spcAft>
              <a:buClr>
                <a:schemeClr val="dk1"/>
              </a:buClr>
              <a:buSzPts val="3000"/>
              <a:buFont typeface="Arial"/>
              <a:buNone/>
            </a:pPr>
            <a:r>
              <a:rPr lang="en-GB" sz="2900">
                <a:solidFill>
                  <a:schemeClr val="lt1"/>
                </a:solidFill>
              </a:rPr>
              <a:t>Worked examples </a:t>
            </a:r>
            <a:endParaRPr sz="2900" b="0" i="0" u="none" strike="noStrike" cap="none">
              <a:solidFill>
                <a:schemeClr val="lt1"/>
              </a:solidFill>
              <a:latin typeface="Arial"/>
              <a:ea typeface="Arial"/>
              <a:cs typeface="Arial"/>
              <a:sym typeface="Arial"/>
            </a:endParaRPr>
          </a:p>
        </p:txBody>
      </p:sp>
      <p:sp>
        <p:nvSpPr>
          <p:cNvPr id="384" name="Google Shape;384;p38"/>
          <p:cNvSpPr/>
          <p:nvPr/>
        </p:nvSpPr>
        <p:spPr>
          <a:xfrm>
            <a:off x="172688" y="246150"/>
            <a:ext cx="8798700" cy="675900"/>
          </a:xfrm>
          <a:prstGeom prst="rect">
            <a:avLst/>
          </a:prstGeom>
          <a:solidFill>
            <a:schemeClr val="accent3"/>
          </a:solidFill>
          <a:ln w="25400" cap="flat" cmpd="sng">
            <a:solidFill>
              <a:srgbClr val="980253"/>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3000"/>
              <a:buFont typeface="Arial"/>
              <a:buNone/>
            </a:pPr>
            <a:r>
              <a:rPr lang="en-GB" sz="3000">
                <a:solidFill>
                  <a:schemeClr val="lt1"/>
                </a:solidFill>
              </a:rPr>
              <a:t>Concepts and constructs</a:t>
            </a:r>
            <a:endParaRPr sz="3000" b="0" i="0" u="none" strike="noStrike" cap="none">
              <a:solidFill>
                <a:schemeClr val="lt1"/>
              </a:solidFill>
              <a:latin typeface="Arial"/>
              <a:ea typeface="Arial"/>
              <a:cs typeface="Arial"/>
              <a:sym typeface="Arial"/>
            </a:endParaRPr>
          </a:p>
        </p:txBody>
      </p:sp>
      <p:sp>
        <p:nvSpPr>
          <p:cNvPr id="385" name="Google Shape;385;p38"/>
          <p:cNvSpPr/>
          <p:nvPr/>
        </p:nvSpPr>
        <p:spPr>
          <a:xfrm>
            <a:off x="172688" y="2580216"/>
            <a:ext cx="8798700" cy="675900"/>
          </a:xfrm>
          <a:prstGeom prst="rect">
            <a:avLst/>
          </a:prstGeom>
          <a:solidFill>
            <a:schemeClr val="accent3"/>
          </a:solidFill>
          <a:ln w="25400" cap="flat" cmpd="sng">
            <a:solidFill>
              <a:srgbClr val="980253"/>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3000"/>
              <a:buFont typeface="Arial"/>
              <a:buNone/>
            </a:pPr>
            <a:r>
              <a:rPr lang="en-GB" sz="3000">
                <a:solidFill>
                  <a:schemeClr val="lt1"/>
                </a:solidFill>
              </a:rPr>
              <a:t>Designing   </a:t>
            </a:r>
            <a:endParaRPr sz="3000" b="0" i="0" u="none" strike="noStrike" cap="none">
              <a:solidFill>
                <a:schemeClr val="lt1"/>
              </a:solidFill>
              <a:latin typeface="Arial"/>
              <a:ea typeface="Arial"/>
              <a:cs typeface="Arial"/>
              <a:sym typeface="Arial"/>
            </a:endParaRPr>
          </a:p>
        </p:txBody>
      </p:sp>
      <p:sp>
        <p:nvSpPr>
          <p:cNvPr id="386" name="Google Shape;386;p38"/>
          <p:cNvSpPr/>
          <p:nvPr/>
        </p:nvSpPr>
        <p:spPr>
          <a:xfrm>
            <a:off x="172688" y="3368127"/>
            <a:ext cx="8798700" cy="675900"/>
          </a:xfrm>
          <a:prstGeom prst="rect">
            <a:avLst/>
          </a:prstGeom>
          <a:solidFill>
            <a:schemeClr val="accent3"/>
          </a:solidFill>
          <a:ln w="25400" cap="flat" cmpd="sng">
            <a:solidFill>
              <a:srgbClr val="980253"/>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3000"/>
              <a:buFont typeface="Arial"/>
              <a:buNone/>
            </a:pPr>
            <a:r>
              <a:rPr lang="en-GB" sz="3000">
                <a:solidFill>
                  <a:schemeClr val="lt1"/>
                </a:solidFill>
              </a:rPr>
              <a:t>Supportive frameworks</a:t>
            </a:r>
            <a:endParaRPr sz="3000" b="0" i="0" u="none" strike="noStrike" cap="none">
              <a:solidFill>
                <a:schemeClr val="lt1"/>
              </a:solidFill>
              <a:latin typeface="Arial"/>
              <a:ea typeface="Arial"/>
              <a:cs typeface="Arial"/>
              <a:sym typeface="Arial"/>
            </a:endParaRPr>
          </a:p>
        </p:txBody>
      </p:sp>
      <p:sp>
        <p:nvSpPr>
          <p:cNvPr id="387" name="Google Shape;387;p38"/>
          <p:cNvSpPr/>
          <p:nvPr/>
        </p:nvSpPr>
        <p:spPr>
          <a:xfrm>
            <a:off x="172688" y="1806618"/>
            <a:ext cx="8798700" cy="675900"/>
          </a:xfrm>
          <a:prstGeom prst="rect">
            <a:avLst/>
          </a:prstGeom>
          <a:solidFill>
            <a:schemeClr val="accent1"/>
          </a:solidFill>
          <a:ln w="25400" cap="flat" cmpd="sng">
            <a:solidFill>
              <a:srgbClr val="980253"/>
            </a:solidFill>
            <a:prstDash val="solid"/>
            <a:round/>
            <a:headEnd type="none" w="sm" len="sm"/>
            <a:tailEnd type="none" w="sm" len="sm"/>
          </a:ln>
        </p:spPr>
        <p:txBody>
          <a:bodyPr spcFirstLastPara="1" wrap="square" lIns="68575" tIns="34275" rIns="68575" bIns="34275" anchor="ctr" anchorCtr="0">
            <a:noAutofit/>
          </a:bodyPr>
          <a:lstStyle/>
          <a:p>
            <a:pPr marL="0" lvl="0" indent="0" algn="ctr" rtl="0">
              <a:spcBef>
                <a:spcPts val="0"/>
              </a:spcBef>
              <a:spcAft>
                <a:spcPts val="0"/>
              </a:spcAft>
              <a:buClr>
                <a:schemeClr val="dk1"/>
              </a:buClr>
              <a:buSzPts val="3000"/>
              <a:buFont typeface="Arial"/>
              <a:buNone/>
            </a:pPr>
            <a:r>
              <a:rPr lang="en-GB" sz="2900">
                <a:solidFill>
                  <a:schemeClr val="lt1"/>
                </a:solidFill>
              </a:rPr>
              <a:t>Code reading and comprehension</a:t>
            </a:r>
            <a:endParaRPr sz="2900" b="0" i="0" u="none" strike="noStrike" cap="none">
              <a:solidFill>
                <a:schemeClr val="lt1"/>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sp>
        <p:nvSpPr>
          <p:cNvPr id="392" name="Google Shape;392;p3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solidFill>
                  <a:schemeClr val="accent1"/>
                </a:solidFill>
              </a:rPr>
              <a:t>Code reading and comprehension</a:t>
            </a:r>
            <a:endParaRPr>
              <a:solidFill>
                <a:schemeClr val="accent1"/>
              </a:solidFill>
            </a:endParaRPr>
          </a:p>
        </p:txBody>
      </p:sp>
      <p:sp>
        <p:nvSpPr>
          <p:cNvPr id="393" name="Google Shape;393;p39"/>
          <p:cNvSpPr txBox="1">
            <a:spLocks noGrp="1"/>
          </p:cNvSpPr>
          <p:nvPr>
            <p:ph type="body" idx="1"/>
          </p:nvPr>
        </p:nvSpPr>
        <p:spPr>
          <a:xfrm>
            <a:off x="311700" y="1117475"/>
            <a:ext cx="8520600" cy="362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b="1"/>
              <a:t>The national curriculum expects pupils to </a:t>
            </a:r>
            <a:r>
              <a:rPr lang="en-GB" b="1" i="1"/>
              <a:t>‘use logical reasoning to predict the behaviour of simple programs’.</a:t>
            </a:r>
            <a:endParaRPr b="1" i="1"/>
          </a:p>
          <a:p>
            <a:pPr marL="0" lvl="0" indent="0" algn="l" rtl="0">
              <a:spcBef>
                <a:spcPts val="1600"/>
              </a:spcBef>
              <a:spcAft>
                <a:spcPts val="0"/>
              </a:spcAft>
              <a:buNone/>
            </a:pPr>
            <a:r>
              <a:rPr lang="en-GB" b="1"/>
              <a:t>Read code before writing code</a:t>
            </a:r>
            <a:endParaRPr b="1"/>
          </a:p>
          <a:p>
            <a:pPr marL="0" lvl="0" indent="0" algn="l" rtl="0">
              <a:spcBef>
                <a:spcPts val="1600"/>
              </a:spcBef>
              <a:spcAft>
                <a:spcPts val="0"/>
              </a:spcAft>
              <a:buNone/>
            </a:pPr>
            <a:r>
              <a:rPr lang="en-GB"/>
              <a:t>Two types of code comprehension</a:t>
            </a:r>
            <a:endParaRPr/>
          </a:p>
          <a:p>
            <a:pPr marL="457200" lvl="0" indent="-342900" algn="l" rtl="0">
              <a:spcBef>
                <a:spcPts val="1600"/>
              </a:spcBef>
              <a:spcAft>
                <a:spcPts val="0"/>
              </a:spcAft>
              <a:buSzPts val="1800"/>
              <a:buAutoNum type="arabicPeriod"/>
            </a:pPr>
            <a:r>
              <a:rPr lang="en-GB"/>
              <a:t>Predict what happens when run, what is the output or outcome.</a:t>
            </a:r>
            <a:endParaRPr/>
          </a:p>
          <a:p>
            <a:pPr marL="457200" lvl="0" indent="-342900" algn="l" rtl="0">
              <a:spcBef>
                <a:spcPts val="0"/>
              </a:spcBef>
              <a:spcAft>
                <a:spcPts val="0"/>
              </a:spcAft>
              <a:buSzPts val="1800"/>
              <a:buAutoNum type="arabicPeriod"/>
            </a:pPr>
            <a:r>
              <a:rPr lang="en-GB"/>
              <a:t>Be able to explain line by line (block by block)</a:t>
            </a:r>
            <a:r>
              <a:rPr lang="en-GB" b="1"/>
              <a:t> </a:t>
            </a:r>
            <a:r>
              <a:rPr lang="en-GB"/>
              <a:t>and the overall purpose of code.</a:t>
            </a:r>
            <a:endParaRPr/>
          </a:p>
          <a:p>
            <a:pPr marL="0" lvl="0" indent="0" algn="l" rtl="0">
              <a:spcBef>
                <a:spcPts val="1600"/>
              </a:spcBef>
              <a:spcAft>
                <a:spcPts val="1600"/>
              </a:spcAft>
              <a:buNone/>
            </a:pPr>
            <a:endParaRPr/>
          </a:p>
        </p:txBody>
      </p:sp>
      <p:sp>
        <p:nvSpPr>
          <p:cNvPr id="394" name="Google Shape;394;p39"/>
          <p:cNvSpPr/>
          <p:nvPr/>
        </p:nvSpPr>
        <p:spPr>
          <a:xfrm>
            <a:off x="2921650" y="4553900"/>
            <a:ext cx="1996800" cy="414600"/>
          </a:xfrm>
          <a:prstGeom prst="roundRect">
            <a:avLst>
              <a:gd name="adj" fmla="val 16667"/>
            </a:avLst>
          </a:prstGeom>
          <a:solidFill>
            <a:srgbClr val="DB5573">
              <a:alpha val="6962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a:t>Misconceptions</a:t>
            </a:r>
            <a:endParaRPr/>
          </a:p>
        </p:txBody>
      </p:sp>
      <p:sp>
        <p:nvSpPr>
          <p:cNvPr id="395" name="Google Shape;395;p39"/>
          <p:cNvSpPr/>
          <p:nvPr/>
        </p:nvSpPr>
        <p:spPr>
          <a:xfrm>
            <a:off x="4995150" y="4553900"/>
            <a:ext cx="2148900" cy="414600"/>
          </a:xfrm>
          <a:prstGeom prst="roundRect">
            <a:avLst>
              <a:gd name="adj" fmla="val 16667"/>
            </a:avLst>
          </a:prstGeom>
          <a:solidFill>
            <a:srgbClr val="DB5573">
              <a:alpha val="6962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a:t>Building programming knowledge</a:t>
            </a:r>
            <a:endParaRPr/>
          </a:p>
        </p:txBody>
      </p:sp>
      <p:sp>
        <p:nvSpPr>
          <p:cNvPr id="396" name="Google Shape;396;p39"/>
          <p:cNvSpPr/>
          <p:nvPr/>
        </p:nvSpPr>
        <p:spPr>
          <a:xfrm>
            <a:off x="7220700" y="4553900"/>
            <a:ext cx="1806600" cy="414600"/>
          </a:xfrm>
          <a:prstGeom prst="roundRect">
            <a:avLst>
              <a:gd name="adj" fmla="val 16667"/>
            </a:avLst>
          </a:prstGeom>
          <a:solidFill>
            <a:srgbClr val="DB5573">
              <a:alpha val="6962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a:t>Mental model</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pic>
        <p:nvPicPr>
          <p:cNvPr id="401" name="Google Shape;401;p40"/>
          <p:cNvPicPr preferRelativeResize="0"/>
          <p:nvPr/>
        </p:nvPicPr>
        <p:blipFill>
          <a:blip r:embed="rId3">
            <a:alphaModFix/>
          </a:blip>
          <a:stretch>
            <a:fillRect/>
          </a:stretch>
        </p:blipFill>
        <p:spPr>
          <a:xfrm>
            <a:off x="4746025" y="118550"/>
            <a:ext cx="1038225" cy="4562475"/>
          </a:xfrm>
          <a:prstGeom prst="rect">
            <a:avLst/>
          </a:prstGeom>
          <a:noFill/>
          <a:ln>
            <a:noFill/>
          </a:ln>
        </p:spPr>
      </p:pic>
      <p:pic>
        <p:nvPicPr>
          <p:cNvPr id="402" name="Google Shape;402;p40"/>
          <p:cNvPicPr preferRelativeResize="0"/>
          <p:nvPr/>
        </p:nvPicPr>
        <p:blipFill>
          <a:blip r:embed="rId4">
            <a:alphaModFix/>
          </a:blip>
          <a:stretch>
            <a:fillRect/>
          </a:stretch>
        </p:blipFill>
        <p:spPr>
          <a:xfrm>
            <a:off x="488575" y="118550"/>
            <a:ext cx="4162425" cy="4010025"/>
          </a:xfrm>
          <a:prstGeom prst="rect">
            <a:avLst/>
          </a:prstGeom>
          <a:noFill/>
          <a:ln>
            <a:noFill/>
          </a:ln>
        </p:spPr>
      </p:pic>
      <p:sp>
        <p:nvSpPr>
          <p:cNvPr id="403" name="Google Shape;403;p40"/>
          <p:cNvSpPr txBox="1"/>
          <p:nvPr/>
        </p:nvSpPr>
        <p:spPr>
          <a:xfrm>
            <a:off x="6417850" y="268475"/>
            <a:ext cx="1937400" cy="533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800">
                <a:solidFill>
                  <a:schemeClr val="dk2"/>
                </a:solidFill>
              </a:rPr>
              <a:t>Can you </a:t>
            </a:r>
            <a:r>
              <a:rPr lang="en-GB" sz="1800" b="1">
                <a:solidFill>
                  <a:schemeClr val="dk2"/>
                </a:solidFill>
              </a:rPr>
              <a:t>predict </a:t>
            </a:r>
            <a:r>
              <a:rPr lang="en-GB" sz="1800">
                <a:solidFill>
                  <a:schemeClr val="dk2"/>
                </a:solidFill>
              </a:rPr>
              <a:t>what the ball will do when it is run?</a:t>
            </a:r>
            <a:endParaRPr sz="1800">
              <a:solidFill>
                <a:schemeClr val="dk2"/>
              </a:solidFill>
            </a:endParaRPr>
          </a:p>
          <a:p>
            <a:pPr marL="0" lvl="0" indent="0" algn="l" rtl="0">
              <a:spcBef>
                <a:spcPts val="0"/>
              </a:spcBef>
              <a:spcAft>
                <a:spcPts val="0"/>
              </a:spcAft>
              <a:buNone/>
            </a:pPr>
            <a:endParaRPr sz="1800">
              <a:solidFill>
                <a:schemeClr val="dk2"/>
              </a:solidFill>
            </a:endParaRPr>
          </a:p>
          <a:p>
            <a:pPr marL="0" lvl="0" indent="0" algn="l" rtl="0">
              <a:spcBef>
                <a:spcPts val="0"/>
              </a:spcBef>
              <a:spcAft>
                <a:spcPts val="0"/>
              </a:spcAft>
              <a:buNone/>
            </a:pPr>
            <a:r>
              <a:rPr lang="en-GB" sz="1800">
                <a:solidFill>
                  <a:schemeClr val="dk2"/>
                </a:solidFill>
              </a:rPr>
              <a:t>Why has a forever loop been used in this program?</a:t>
            </a:r>
            <a:endParaRPr sz="1800">
              <a:solidFill>
                <a:schemeClr val="dk2"/>
              </a:solidFill>
            </a:endParaRPr>
          </a:p>
          <a:p>
            <a:pPr marL="0" lvl="0" indent="0" algn="l" rtl="0">
              <a:spcBef>
                <a:spcPts val="0"/>
              </a:spcBef>
              <a:spcAft>
                <a:spcPts val="0"/>
              </a:spcAft>
              <a:buNone/>
            </a:pPr>
            <a:endParaRPr sz="1800">
              <a:solidFill>
                <a:schemeClr val="dk2"/>
              </a:solidFill>
            </a:endParaRPr>
          </a:p>
          <a:p>
            <a:pPr marL="0" lvl="0" indent="0" algn="l" rtl="0">
              <a:spcBef>
                <a:spcPts val="0"/>
              </a:spcBef>
              <a:spcAft>
                <a:spcPts val="0"/>
              </a:spcAft>
              <a:buNone/>
            </a:pPr>
            <a:endParaRPr sz="1800">
              <a:solidFill>
                <a:schemeClr val="dk2"/>
              </a:solidFill>
            </a:endParaRPr>
          </a:p>
        </p:txBody>
      </p:sp>
      <p:sp>
        <p:nvSpPr>
          <p:cNvPr id="404" name="Google Shape;404;p40"/>
          <p:cNvSpPr txBox="1"/>
          <p:nvPr/>
        </p:nvSpPr>
        <p:spPr>
          <a:xfrm>
            <a:off x="5966450" y="3512975"/>
            <a:ext cx="3000000" cy="708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700" u="sng">
                <a:solidFill>
                  <a:schemeClr val="hlink"/>
                </a:solidFill>
                <a:hlinkClick r:id="rId5"/>
              </a:rPr>
              <a:t>https://scratch.mit.edu/projects/1034507944</a:t>
            </a:r>
            <a:r>
              <a:rPr lang="en-GB" sz="1700"/>
              <a:t> </a:t>
            </a:r>
            <a:endParaRPr sz="1700"/>
          </a:p>
        </p:txBody>
      </p:sp>
      <p:sp>
        <p:nvSpPr>
          <p:cNvPr id="405" name="Google Shape;405;p40"/>
          <p:cNvSpPr/>
          <p:nvPr/>
        </p:nvSpPr>
        <p:spPr>
          <a:xfrm>
            <a:off x="6877775" y="4475175"/>
            <a:ext cx="2148900" cy="414600"/>
          </a:xfrm>
          <a:prstGeom prst="roundRect">
            <a:avLst>
              <a:gd name="adj" fmla="val 16667"/>
            </a:avLst>
          </a:prstGeom>
          <a:solidFill>
            <a:srgbClr val="DB5573">
              <a:alpha val="6962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a:t>Misconceptions</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pic>
        <p:nvPicPr>
          <p:cNvPr id="410" name="Google Shape;410;p41"/>
          <p:cNvPicPr preferRelativeResize="0"/>
          <p:nvPr/>
        </p:nvPicPr>
        <p:blipFill>
          <a:blip r:embed="rId3">
            <a:alphaModFix/>
          </a:blip>
          <a:stretch>
            <a:fillRect/>
          </a:stretch>
        </p:blipFill>
        <p:spPr>
          <a:xfrm>
            <a:off x="101625" y="499275"/>
            <a:ext cx="4533900" cy="3981450"/>
          </a:xfrm>
          <a:prstGeom prst="rect">
            <a:avLst/>
          </a:prstGeom>
          <a:noFill/>
          <a:ln>
            <a:noFill/>
          </a:ln>
        </p:spPr>
      </p:pic>
      <p:graphicFrame>
        <p:nvGraphicFramePr>
          <p:cNvPr id="411" name="Google Shape;411;p41"/>
          <p:cNvGraphicFramePr/>
          <p:nvPr/>
        </p:nvGraphicFramePr>
        <p:xfrm>
          <a:off x="3837275" y="536425"/>
          <a:ext cx="3000000" cy="3000000"/>
        </p:xfrm>
        <a:graphic>
          <a:graphicData uri="http://schemas.openxmlformats.org/drawingml/2006/table">
            <a:tbl>
              <a:tblPr>
                <a:noFill/>
                <a:tableStyleId>{72E75E74-DDB6-47B2-851D-2F6B3DF69852}</a:tableStyleId>
              </a:tblPr>
              <a:tblGrid>
                <a:gridCol w="1627650">
                  <a:extLst>
                    <a:ext uri="{9D8B030D-6E8A-4147-A177-3AD203B41FA5}">
                      <a16:colId xmlns:a16="http://schemas.microsoft.com/office/drawing/2014/main" val="20000"/>
                    </a:ext>
                  </a:extLst>
                </a:gridCol>
                <a:gridCol w="1627650">
                  <a:extLst>
                    <a:ext uri="{9D8B030D-6E8A-4147-A177-3AD203B41FA5}">
                      <a16:colId xmlns:a16="http://schemas.microsoft.com/office/drawing/2014/main" val="20001"/>
                    </a:ext>
                  </a:extLst>
                </a:gridCol>
                <a:gridCol w="1627650">
                  <a:extLst>
                    <a:ext uri="{9D8B030D-6E8A-4147-A177-3AD203B41FA5}">
                      <a16:colId xmlns:a16="http://schemas.microsoft.com/office/drawing/2014/main" val="20002"/>
                    </a:ext>
                  </a:extLst>
                </a:gridCol>
              </a:tblGrid>
              <a:tr h="381000">
                <a:tc>
                  <a:txBody>
                    <a:bodyPr/>
                    <a:lstStyle/>
                    <a:p>
                      <a:pPr marL="0" lvl="0" indent="0" algn="l" rtl="0">
                        <a:spcBef>
                          <a:spcPts val="0"/>
                        </a:spcBef>
                        <a:spcAft>
                          <a:spcPts val="0"/>
                        </a:spcAft>
                        <a:buNone/>
                      </a:pPr>
                      <a:r>
                        <a:rPr lang="en-GB" b="1"/>
                        <a:t>Number 1</a:t>
                      </a:r>
                      <a:endParaRPr b="1"/>
                    </a:p>
                  </a:txBody>
                  <a:tcPr marL="91425" marR="91425" marT="91425" marB="91425"/>
                </a:tc>
                <a:tc>
                  <a:txBody>
                    <a:bodyPr/>
                    <a:lstStyle/>
                    <a:p>
                      <a:pPr marL="0" lvl="0" indent="0" algn="l" rtl="0">
                        <a:spcBef>
                          <a:spcPts val="0"/>
                        </a:spcBef>
                        <a:spcAft>
                          <a:spcPts val="0"/>
                        </a:spcAft>
                        <a:buNone/>
                      </a:pPr>
                      <a:r>
                        <a:rPr lang="en-GB" b="1"/>
                        <a:t>Number 2</a:t>
                      </a:r>
                      <a:endParaRPr b="1"/>
                    </a:p>
                  </a:txBody>
                  <a:tcPr marL="91425" marR="91425" marT="91425" marB="91425"/>
                </a:tc>
                <a:tc>
                  <a:txBody>
                    <a:bodyPr/>
                    <a:lstStyle/>
                    <a:p>
                      <a:pPr marL="0" lvl="0" indent="0" algn="l" rtl="0">
                        <a:spcBef>
                          <a:spcPts val="0"/>
                        </a:spcBef>
                        <a:spcAft>
                          <a:spcPts val="0"/>
                        </a:spcAft>
                        <a:buNone/>
                      </a:pPr>
                      <a:r>
                        <a:rPr lang="en-GB" b="1"/>
                        <a:t>Say</a:t>
                      </a:r>
                      <a:endParaRPr b="1"/>
                    </a:p>
                  </a:txBody>
                  <a:tcPr marL="91425" marR="91425" marT="91425" marB="91425"/>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r>
                        <a:rPr lang="en-GB"/>
                        <a:t>1</a:t>
                      </a:r>
                      <a:endParaRPr/>
                    </a:p>
                  </a:txBody>
                  <a:tcPr marL="91425" marR="91425" marT="91425" marB="91425"/>
                </a:tc>
                <a:tc>
                  <a:txBody>
                    <a:bodyPr/>
                    <a:lstStyle/>
                    <a:p>
                      <a:pPr marL="0" lvl="0" indent="0" algn="l" rtl="0">
                        <a:spcBef>
                          <a:spcPts val="0"/>
                        </a:spcBef>
                        <a:spcAft>
                          <a:spcPts val="0"/>
                        </a:spcAft>
                        <a:buNone/>
                      </a:pPr>
                      <a:r>
                        <a:rPr lang="en-GB"/>
                        <a:t>2</a:t>
                      </a:r>
                      <a:endParaRPr/>
                    </a:p>
                  </a:txBody>
                  <a:tcPr marL="91425" marR="91425" marT="91425" marB="91425"/>
                </a:tc>
                <a:tc>
                  <a:txBody>
                    <a:bodyPr/>
                    <a:lstStyle/>
                    <a:p>
                      <a:pPr marL="0" lvl="0" indent="0" algn="l" rtl="0">
                        <a:spcBef>
                          <a:spcPts val="0"/>
                        </a:spcBef>
                        <a:spcAft>
                          <a:spcPts val="0"/>
                        </a:spcAft>
                        <a:buNone/>
                      </a:pPr>
                      <a:r>
                        <a:rPr lang="en-GB"/>
                        <a:t>3</a:t>
                      </a:r>
                      <a:endParaRPr/>
                    </a:p>
                  </a:txBody>
                  <a:tcPr marL="91425" marR="91425" marT="91425" marB="91425"/>
                </a:tc>
                <a:extLst>
                  <a:ext uri="{0D108BD9-81ED-4DB2-BD59-A6C34878D82A}">
                    <a16:rowId xmlns:a16="http://schemas.microsoft.com/office/drawing/2014/main" val="10001"/>
                  </a:ext>
                </a:extLst>
              </a:tr>
              <a:tr h="381000">
                <a:tc>
                  <a:txBody>
                    <a:bodyPr/>
                    <a:lstStyle/>
                    <a:p>
                      <a:pPr marL="0" lvl="0" indent="0" algn="l" rtl="0">
                        <a:spcBef>
                          <a:spcPts val="0"/>
                        </a:spcBef>
                        <a:spcAft>
                          <a:spcPts val="0"/>
                        </a:spcAft>
                        <a:buNone/>
                      </a:pPr>
                      <a:r>
                        <a:rPr lang="en-GB"/>
                        <a:t>2</a:t>
                      </a:r>
                      <a:endParaRPr/>
                    </a:p>
                  </a:txBody>
                  <a:tcPr marL="91425" marR="91425" marT="91425" marB="91425"/>
                </a:tc>
                <a:tc>
                  <a:txBody>
                    <a:bodyPr/>
                    <a:lstStyle/>
                    <a:p>
                      <a:pPr marL="0" lvl="0" indent="0" algn="l" rtl="0">
                        <a:spcBef>
                          <a:spcPts val="0"/>
                        </a:spcBef>
                        <a:spcAft>
                          <a:spcPts val="0"/>
                        </a:spcAft>
                        <a:buNone/>
                      </a:pPr>
                      <a:r>
                        <a:rPr lang="en-GB"/>
                        <a:t>4</a:t>
                      </a:r>
                      <a:endParaRPr/>
                    </a:p>
                  </a:txBody>
                  <a:tcPr marL="91425" marR="91425" marT="91425" marB="91425"/>
                </a:tc>
                <a:tc>
                  <a:txBody>
                    <a:bodyPr/>
                    <a:lstStyle/>
                    <a:p>
                      <a:pPr marL="0" lvl="0" indent="0" algn="l" rtl="0">
                        <a:spcBef>
                          <a:spcPts val="0"/>
                        </a:spcBef>
                        <a:spcAft>
                          <a:spcPts val="0"/>
                        </a:spcAft>
                        <a:buNone/>
                      </a:pPr>
                      <a:r>
                        <a:rPr lang="en-GB"/>
                        <a:t>6</a:t>
                      </a:r>
                      <a:endParaRPr/>
                    </a:p>
                  </a:txBody>
                  <a:tcPr marL="91425" marR="91425" marT="91425" marB="91425"/>
                </a:tc>
                <a:extLst>
                  <a:ext uri="{0D108BD9-81ED-4DB2-BD59-A6C34878D82A}">
                    <a16:rowId xmlns:a16="http://schemas.microsoft.com/office/drawing/2014/main" val="10002"/>
                  </a:ext>
                </a:extLst>
              </a:tr>
              <a:tr h="381000">
                <a:tc>
                  <a:txBody>
                    <a:bodyPr/>
                    <a:lstStyle/>
                    <a:p>
                      <a:pPr marL="0" lvl="0" indent="0" algn="l" rtl="0">
                        <a:spcBef>
                          <a:spcPts val="0"/>
                        </a:spcBef>
                        <a:spcAft>
                          <a:spcPts val="0"/>
                        </a:spcAft>
                        <a:buNone/>
                      </a:pPr>
                      <a:r>
                        <a:rPr lang="en-GB"/>
                        <a:t>3</a:t>
                      </a:r>
                      <a:endParaRPr/>
                    </a:p>
                  </a:txBody>
                  <a:tcPr marL="91425" marR="91425" marT="91425" marB="91425"/>
                </a:tc>
                <a:tc>
                  <a:txBody>
                    <a:bodyPr/>
                    <a:lstStyle/>
                    <a:p>
                      <a:pPr marL="0" lvl="0" indent="0" algn="l" rtl="0">
                        <a:spcBef>
                          <a:spcPts val="0"/>
                        </a:spcBef>
                        <a:spcAft>
                          <a:spcPts val="0"/>
                        </a:spcAft>
                        <a:buNone/>
                      </a:pPr>
                      <a:r>
                        <a:rPr lang="en-GB"/>
                        <a:t>6</a:t>
                      </a:r>
                      <a:endParaRPr/>
                    </a:p>
                  </a:txBody>
                  <a:tcPr marL="91425" marR="91425" marT="91425" marB="91425"/>
                </a:tc>
                <a:tc>
                  <a:txBody>
                    <a:bodyPr/>
                    <a:lstStyle/>
                    <a:p>
                      <a:pPr marL="0" lvl="0" indent="0" algn="l" rtl="0">
                        <a:spcBef>
                          <a:spcPts val="0"/>
                        </a:spcBef>
                        <a:spcAft>
                          <a:spcPts val="0"/>
                        </a:spcAft>
                        <a:buNone/>
                      </a:pPr>
                      <a:r>
                        <a:rPr lang="en-GB"/>
                        <a:t>9</a:t>
                      </a:r>
                      <a:endParaRPr/>
                    </a:p>
                  </a:txBody>
                  <a:tcPr marL="91425" marR="91425" marT="91425" marB="91425"/>
                </a:tc>
                <a:extLst>
                  <a:ext uri="{0D108BD9-81ED-4DB2-BD59-A6C34878D82A}">
                    <a16:rowId xmlns:a16="http://schemas.microsoft.com/office/drawing/2014/main" val="10003"/>
                  </a:ext>
                </a:extLst>
              </a:tr>
              <a:tr h="381000">
                <a:tc>
                  <a:txBody>
                    <a:bodyPr/>
                    <a:lstStyle/>
                    <a:p>
                      <a:pPr marL="0" lvl="0" indent="0" algn="l" rtl="0">
                        <a:spcBef>
                          <a:spcPts val="0"/>
                        </a:spcBef>
                        <a:spcAft>
                          <a:spcPts val="0"/>
                        </a:spcAft>
                        <a:buNone/>
                      </a:pPr>
                      <a:r>
                        <a:rPr lang="en-GB"/>
                        <a:t>4</a:t>
                      </a:r>
                      <a:endParaRPr/>
                    </a:p>
                  </a:txBody>
                  <a:tcPr marL="91425" marR="91425" marT="91425" marB="91425"/>
                </a:tc>
                <a:tc>
                  <a:txBody>
                    <a:bodyPr/>
                    <a:lstStyle/>
                    <a:p>
                      <a:pPr marL="0" lvl="0" indent="0" algn="l" rtl="0">
                        <a:spcBef>
                          <a:spcPts val="0"/>
                        </a:spcBef>
                        <a:spcAft>
                          <a:spcPts val="0"/>
                        </a:spcAft>
                        <a:buNone/>
                      </a:pPr>
                      <a:r>
                        <a:rPr lang="en-GB"/>
                        <a:t>8</a:t>
                      </a:r>
                      <a:endParaRPr/>
                    </a:p>
                  </a:txBody>
                  <a:tcPr marL="91425" marR="91425" marT="91425" marB="91425"/>
                </a:tc>
                <a:tc>
                  <a:txBody>
                    <a:bodyPr/>
                    <a:lstStyle/>
                    <a:p>
                      <a:pPr marL="0" lvl="0" indent="0" algn="l" rtl="0">
                        <a:spcBef>
                          <a:spcPts val="0"/>
                        </a:spcBef>
                        <a:spcAft>
                          <a:spcPts val="0"/>
                        </a:spcAft>
                        <a:buNone/>
                      </a:pPr>
                      <a:r>
                        <a:rPr lang="en-GB"/>
                        <a:t>12</a:t>
                      </a:r>
                      <a:endParaRPr/>
                    </a:p>
                  </a:txBody>
                  <a:tcPr marL="91425" marR="91425" marT="91425" marB="91425"/>
                </a:tc>
                <a:extLst>
                  <a:ext uri="{0D108BD9-81ED-4DB2-BD59-A6C34878D82A}">
                    <a16:rowId xmlns:a16="http://schemas.microsoft.com/office/drawing/2014/main" val="10004"/>
                  </a:ext>
                </a:extLst>
              </a:tr>
              <a:tr h="381000">
                <a:tc>
                  <a:txBody>
                    <a:bodyPr/>
                    <a:lstStyle/>
                    <a:p>
                      <a:pPr marL="0" lvl="0" indent="0" algn="l" rtl="0">
                        <a:spcBef>
                          <a:spcPts val="0"/>
                        </a:spcBef>
                        <a:spcAft>
                          <a:spcPts val="0"/>
                        </a:spcAft>
                        <a:buNone/>
                      </a:pPr>
                      <a:r>
                        <a:rPr lang="en-GB"/>
                        <a:t>5</a:t>
                      </a:r>
                      <a:endParaRPr/>
                    </a:p>
                  </a:txBody>
                  <a:tcPr marL="91425" marR="91425" marT="91425" marB="91425"/>
                </a:tc>
                <a:tc>
                  <a:txBody>
                    <a:bodyPr/>
                    <a:lstStyle/>
                    <a:p>
                      <a:pPr marL="0" lvl="0" indent="0" algn="l" rtl="0">
                        <a:spcBef>
                          <a:spcPts val="0"/>
                        </a:spcBef>
                        <a:spcAft>
                          <a:spcPts val="0"/>
                        </a:spcAft>
                        <a:buNone/>
                      </a:pPr>
                      <a:r>
                        <a:rPr lang="en-GB"/>
                        <a:t>10</a:t>
                      </a:r>
                      <a:endParaRPr/>
                    </a:p>
                  </a:txBody>
                  <a:tcPr marL="91425" marR="91425" marT="91425" marB="91425"/>
                </a:tc>
                <a:tc>
                  <a:txBody>
                    <a:bodyPr/>
                    <a:lstStyle/>
                    <a:p>
                      <a:pPr marL="0" lvl="0" indent="0" algn="l" rtl="0">
                        <a:spcBef>
                          <a:spcPts val="0"/>
                        </a:spcBef>
                        <a:spcAft>
                          <a:spcPts val="0"/>
                        </a:spcAft>
                        <a:buNone/>
                      </a:pPr>
                      <a:r>
                        <a:rPr lang="en-GB"/>
                        <a:t>15</a:t>
                      </a:r>
                      <a:endParaRPr/>
                    </a:p>
                  </a:txBody>
                  <a:tcPr marL="91425" marR="91425" marT="91425" marB="91425"/>
                </a:tc>
                <a:extLst>
                  <a:ext uri="{0D108BD9-81ED-4DB2-BD59-A6C34878D82A}">
                    <a16:rowId xmlns:a16="http://schemas.microsoft.com/office/drawing/2014/main" val="10005"/>
                  </a:ext>
                </a:extLst>
              </a:tr>
            </a:tbl>
          </a:graphicData>
        </a:graphic>
      </p:graphicFrame>
      <p:sp>
        <p:nvSpPr>
          <p:cNvPr id="412" name="Google Shape;412;p41"/>
          <p:cNvSpPr txBox="1"/>
          <p:nvPr/>
        </p:nvSpPr>
        <p:spPr>
          <a:xfrm>
            <a:off x="279175" y="101525"/>
            <a:ext cx="4746000" cy="363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800" b="1">
                <a:solidFill>
                  <a:schemeClr val="accent1"/>
                </a:solidFill>
              </a:rPr>
              <a:t>Tracing the variables in this program</a:t>
            </a:r>
            <a:endParaRPr sz="1800" b="1">
              <a:solidFill>
                <a:schemeClr val="accent1"/>
              </a:solidFill>
            </a:endParaRPr>
          </a:p>
        </p:txBody>
      </p:sp>
      <p:sp>
        <p:nvSpPr>
          <p:cNvPr id="413" name="Google Shape;413;p41"/>
          <p:cNvSpPr/>
          <p:nvPr/>
        </p:nvSpPr>
        <p:spPr>
          <a:xfrm>
            <a:off x="6877775" y="4475175"/>
            <a:ext cx="2148900" cy="414600"/>
          </a:xfrm>
          <a:prstGeom prst="roundRect">
            <a:avLst>
              <a:gd name="adj" fmla="val 16667"/>
            </a:avLst>
          </a:prstGeom>
          <a:solidFill>
            <a:srgbClr val="DB5573">
              <a:alpha val="6962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a:t>Misconceptions</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sp>
        <p:nvSpPr>
          <p:cNvPr id="418" name="Google Shape;418;p42"/>
          <p:cNvSpPr txBox="1">
            <a:spLocks noGrp="1"/>
          </p:cNvSpPr>
          <p:nvPr>
            <p:ph type="title"/>
          </p:nvPr>
        </p:nvSpPr>
        <p:spPr>
          <a:xfrm>
            <a:off x="5453725" y="0"/>
            <a:ext cx="35877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72839"/>
              <a:buNone/>
            </a:pPr>
            <a:r>
              <a:rPr lang="en-GB"/>
              <a:t>Flow of Control - </a:t>
            </a:r>
            <a:r>
              <a:rPr lang="en-GB" sz="1800"/>
              <a:t>Tracing flow of control from </a:t>
            </a:r>
            <a:endParaRPr sz="1800"/>
          </a:p>
          <a:p>
            <a:pPr marL="0" lvl="0" indent="0" algn="l" rtl="0">
              <a:spcBef>
                <a:spcPts val="0"/>
              </a:spcBef>
              <a:spcAft>
                <a:spcPts val="0"/>
              </a:spcAft>
              <a:buClr>
                <a:schemeClr val="dk1"/>
              </a:buClr>
              <a:buSzPct val="61111"/>
              <a:buFont typeface="Arial"/>
              <a:buNone/>
            </a:pPr>
            <a:r>
              <a:rPr lang="en-GB" sz="1800"/>
              <a:t>Phil Bagge  </a:t>
            </a:r>
            <a:endParaRPr/>
          </a:p>
        </p:txBody>
      </p:sp>
      <p:pic>
        <p:nvPicPr>
          <p:cNvPr id="419" name="Google Shape;419;p42"/>
          <p:cNvPicPr preferRelativeResize="0"/>
          <p:nvPr/>
        </p:nvPicPr>
        <p:blipFill rotWithShape="1">
          <a:blip r:embed="rId3">
            <a:alphaModFix/>
          </a:blip>
          <a:srcRect/>
          <a:stretch/>
        </p:blipFill>
        <p:spPr>
          <a:xfrm>
            <a:off x="0" y="0"/>
            <a:ext cx="5187576" cy="4884001"/>
          </a:xfrm>
          <a:prstGeom prst="rect">
            <a:avLst/>
          </a:prstGeom>
          <a:noFill/>
          <a:ln>
            <a:noFill/>
          </a:ln>
        </p:spPr>
      </p:pic>
      <p:sp>
        <p:nvSpPr>
          <p:cNvPr id="420" name="Google Shape;420;p42"/>
          <p:cNvSpPr txBox="1"/>
          <p:nvPr/>
        </p:nvSpPr>
        <p:spPr>
          <a:xfrm>
            <a:off x="5380775" y="4410325"/>
            <a:ext cx="29517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rgbClr val="000000"/>
              </a:solidFill>
              <a:latin typeface="Arial"/>
              <a:ea typeface="Arial"/>
              <a:cs typeface="Arial"/>
              <a:sym typeface="Arial"/>
            </a:endParaRPr>
          </a:p>
        </p:txBody>
      </p:sp>
      <p:pic>
        <p:nvPicPr>
          <p:cNvPr id="421" name="Google Shape;421;p42">
            <a:hlinkClick r:id="rId4"/>
          </p:cNvPr>
          <p:cNvPicPr preferRelativeResize="0"/>
          <p:nvPr/>
        </p:nvPicPr>
        <p:blipFill>
          <a:blip r:embed="rId5">
            <a:alphaModFix/>
          </a:blip>
          <a:stretch>
            <a:fillRect/>
          </a:stretch>
        </p:blipFill>
        <p:spPr>
          <a:xfrm>
            <a:off x="5453725" y="1050025"/>
            <a:ext cx="3360301" cy="3360301"/>
          </a:xfrm>
          <a:prstGeom prst="rect">
            <a:avLst/>
          </a:prstGeom>
          <a:noFill/>
          <a:ln>
            <a:noFill/>
          </a:ln>
        </p:spPr>
      </p:pic>
      <p:sp>
        <p:nvSpPr>
          <p:cNvPr id="422" name="Google Shape;422;p42"/>
          <p:cNvSpPr txBox="1"/>
          <p:nvPr/>
        </p:nvSpPr>
        <p:spPr>
          <a:xfrm>
            <a:off x="2380775" y="4410325"/>
            <a:ext cx="30000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u="sng">
                <a:solidFill>
                  <a:schemeClr val="hlink"/>
                </a:solidFill>
                <a:hlinkClick r:id="rId6"/>
              </a:rPr>
              <a:t>https://youtu.be/VSVqypPB8S8?si=qEQq5MwgdAuZjwBe&amp;t=195</a:t>
            </a:r>
            <a:r>
              <a:rPr lang="en-GB"/>
              <a:t> </a:t>
            </a:r>
            <a:endParaRPr/>
          </a:p>
        </p:txBody>
      </p:sp>
      <p:sp>
        <p:nvSpPr>
          <p:cNvPr id="423" name="Google Shape;423;p42"/>
          <p:cNvSpPr/>
          <p:nvPr/>
        </p:nvSpPr>
        <p:spPr>
          <a:xfrm>
            <a:off x="6877775" y="4475175"/>
            <a:ext cx="2148900" cy="4146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a:t>Mental model</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27"/>
        <p:cNvGrpSpPr/>
        <p:nvPr/>
      </p:nvGrpSpPr>
      <p:grpSpPr>
        <a:xfrm>
          <a:off x="0" y="0"/>
          <a:ext cx="0" cy="0"/>
          <a:chOff x="0" y="0"/>
          <a:chExt cx="0" cy="0"/>
        </a:xfrm>
      </p:grpSpPr>
      <p:sp>
        <p:nvSpPr>
          <p:cNvPr id="428" name="Google Shape;428;p43"/>
          <p:cNvSpPr txBox="1">
            <a:spLocks noGrp="1"/>
          </p:cNvSpPr>
          <p:nvPr>
            <p:ph type="title"/>
          </p:nvPr>
        </p:nvSpPr>
        <p:spPr>
          <a:xfrm>
            <a:off x="267950" y="-36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GB">
                <a:solidFill>
                  <a:schemeClr val="accent1"/>
                </a:solidFill>
              </a:rPr>
              <a:t>Interpreting the </a:t>
            </a:r>
            <a:r>
              <a:rPr lang="en-GB" u="sng">
                <a:solidFill>
                  <a:schemeClr val="accent1"/>
                </a:solidFill>
                <a:hlinkClick r:id="rId3">
                  <a:extLst>
                    <a:ext uri="{A12FA001-AC4F-418D-AE19-62706E023703}">
                      <ahyp:hlinkClr xmlns:ahyp="http://schemas.microsoft.com/office/drawing/2018/hyperlinkcolor" val="tx"/>
                    </a:ext>
                  </a:extLst>
                </a:hlinkClick>
              </a:rPr>
              <a:t>Block Model </a:t>
            </a:r>
            <a:r>
              <a:rPr lang="en-GB">
                <a:solidFill>
                  <a:schemeClr val="accent1"/>
                </a:solidFill>
              </a:rPr>
              <a:t>to Scratch programming.</a:t>
            </a:r>
            <a:endParaRPr>
              <a:solidFill>
                <a:schemeClr val="accent1"/>
              </a:solidFill>
            </a:endParaRPr>
          </a:p>
        </p:txBody>
      </p:sp>
      <p:graphicFrame>
        <p:nvGraphicFramePr>
          <p:cNvPr id="429" name="Google Shape;429;p43"/>
          <p:cNvGraphicFramePr/>
          <p:nvPr/>
        </p:nvGraphicFramePr>
        <p:xfrm>
          <a:off x="267950" y="466675"/>
          <a:ext cx="3000000" cy="3000000"/>
        </p:xfrm>
        <a:graphic>
          <a:graphicData uri="http://schemas.openxmlformats.org/drawingml/2006/table">
            <a:tbl>
              <a:tblPr>
                <a:noFill/>
                <a:tableStyleId>{0913865F-30A7-4F16-A844-A615905B6B9B}</a:tableStyleId>
              </a:tblPr>
              <a:tblGrid>
                <a:gridCol w="1592700">
                  <a:extLst>
                    <a:ext uri="{9D8B030D-6E8A-4147-A177-3AD203B41FA5}">
                      <a16:colId xmlns:a16="http://schemas.microsoft.com/office/drawing/2014/main" val="20000"/>
                    </a:ext>
                  </a:extLst>
                </a:gridCol>
                <a:gridCol w="2326675">
                  <a:extLst>
                    <a:ext uri="{9D8B030D-6E8A-4147-A177-3AD203B41FA5}">
                      <a16:colId xmlns:a16="http://schemas.microsoft.com/office/drawing/2014/main" val="20001"/>
                    </a:ext>
                  </a:extLst>
                </a:gridCol>
                <a:gridCol w="1959700">
                  <a:extLst>
                    <a:ext uri="{9D8B030D-6E8A-4147-A177-3AD203B41FA5}">
                      <a16:colId xmlns:a16="http://schemas.microsoft.com/office/drawing/2014/main" val="20002"/>
                    </a:ext>
                  </a:extLst>
                </a:gridCol>
                <a:gridCol w="1959700">
                  <a:extLst>
                    <a:ext uri="{9D8B030D-6E8A-4147-A177-3AD203B41FA5}">
                      <a16:colId xmlns:a16="http://schemas.microsoft.com/office/drawing/2014/main" val="20003"/>
                    </a:ext>
                  </a:extLst>
                </a:gridCol>
              </a:tblGrid>
              <a:tr h="804225">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Macro (M)</a:t>
                      </a:r>
                      <a:endParaRPr sz="1400" u="none" strike="noStrike" cap="none"/>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CCCCCC"/>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Reading the Scratch blocks in a complete program.</a:t>
                      </a:r>
                      <a:endParaRPr sz="1400" u="none" strike="noStrike" cap="none"/>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100"/>
                        <a:buFont typeface="Arial"/>
                        <a:buNone/>
                      </a:pPr>
                      <a:r>
                        <a:rPr lang="en-GB" sz="1100" u="none" strike="noStrike" cap="none"/>
                        <a:t>What is the algorithm of the program and how it links to the complete Scratch program </a:t>
                      </a:r>
                      <a:endParaRPr sz="1100" u="none" strike="noStrike" cap="none"/>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100"/>
                        <a:buFont typeface="Arial"/>
                        <a:buNone/>
                      </a:pPr>
                      <a:r>
                        <a:rPr lang="en-GB" sz="1100" u="none" strike="noStrike" cap="none"/>
                        <a:t>Why was the program created and why does it solve the problem.</a:t>
                      </a:r>
                      <a:endParaRPr sz="1100" u="none" strike="noStrike" cap="none"/>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705600">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Relationships (R)</a:t>
                      </a:r>
                      <a:endParaRPr sz="1400" u="none" strike="noStrike" cap="none"/>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CCCCCC"/>
                    </a:solidFill>
                  </a:tcPr>
                </a:tc>
                <a:tc>
                  <a:txBody>
                    <a:bodyPr/>
                    <a:lstStyle/>
                    <a:p>
                      <a:pPr marL="0" marR="0" lvl="0" indent="0" algn="l" rtl="0">
                        <a:lnSpc>
                          <a:spcPct val="100000"/>
                        </a:lnSpc>
                        <a:spcBef>
                          <a:spcPts val="0"/>
                        </a:spcBef>
                        <a:spcAft>
                          <a:spcPts val="0"/>
                        </a:spcAft>
                        <a:buClr>
                          <a:srgbClr val="000000"/>
                        </a:buClr>
                        <a:buSzPts val="1200"/>
                        <a:buFont typeface="Arial"/>
                        <a:buNone/>
                      </a:pPr>
                      <a:r>
                        <a:rPr lang="en-GB" sz="1200" u="none" strike="noStrike" cap="none"/>
                        <a:t>What Scratch blocks been put together in the program</a:t>
                      </a:r>
                      <a:r>
                        <a:rPr lang="en-GB" sz="1200"/>
                        <a:t> and why?</a:t>
                      </a:r>
                      <a:endParaRPr sz="1200" u="none" strike="noStrike" cap="none"/>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200"/>
                        <a:buFont typeface="Arial"/>
                        <a:buNone/>
                      </a:pPr>
                      <a:r>
                        <a:rPr lang="en-GB" sz="1200" u="none" strike="noStrike" cap="none"/>
                        <a:t>What is the flow of the Scratch program when it runs</a:t>
                      </a:r>
                      <a:endParaRPr sz="1200" u="none" strike="noStrike" cap="none"/>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200"/>
                        <a:buFont typeface="Arial"/>
                        <a:buNone/>
                      </a:pPr>
                      <a:r>
                        <a:rPr lang="en-GB" sz="1200" u="none" strike="noStrike" cap="none"/>
                        <a:t>Why does the program achieve its goal?</a:t>
                      </a:r>
                      <a:endParaRPr sz="1200" u="none" strike="noStrike" cap="none"/>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689325">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Blocks (B)</a:t>
                      </a:r>
                      <a:endParaRPr sz="1400" u="none" strike="noStrike" cap="none"/>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CCCCCC"/>
                    </a:solidFill>
                  </a:tcPr>
                </a:tc>
                <a:tc>
                  <a:txBody>
                    <a:bodyPr/>
                    <a:lstStyle/>
                    <a:p>
                      <a:pPr marL="0" marR="0" lvl="0" indent="0" algn="l" rtl="0">
                        <a:lnSpc>
                          <a:spcPct val="100000"/>
                        </a:lnSpc>
                        <a:spcBef>
                          <a:spcPts val="0"/>
                        </a:spcBef>
                        <a:spcAft>
                          <a:spcPts val="0"/>
                        </a:spcAft>
                        <a:buClr>
                          <a:srgbClr val="000000"/>
                        </a:buClr>
                        <a:buSzPts val="1200"/>
                        <a:buFont typeface="Arial"/>
                        <a:buNone/>
                      </a:pPr>
                      <a:r>
                        <a:rPr lang="en-GB" sz="1200" u="none" strike="noStrike" cap="none"/>
                        <a:t>Identify the Scratch blocks that are in sequence, repetition and selection. </a:t>
                      </a:r>
                      <a:endParaRPr sz="1200" u="none" strike="noStrike" cap="none"/>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200"/>
                        <a:buFont typeface="Arial"/>
                        <a:buNone/>
                      </a:pPr>
                      <a:r>
                        <a:rPr lang="en-GB" sz="1200" u="none" strike="noStrike" cap="none"/>
                        <a:t>What will happen when these Scratch blocks are run together?</a:t>
                      </a:r>
                      <a:endParaRPr sz="1200" u="none" strike="noStrike" cap="none"/>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200"/>
                        <a:buFont typeface="Arial"/>
                        <a:buNone/>
                      </a:pPr>
                      <a:r>
                        <a:rPr lang="en-GB" sz="1200" u="none" strike="noStrike" cap="none"/>
                        <a:t>Why does that happen?</a:t>
                      </a:r>
                      <a:endParaRPr sz="1200" u="none" strike="noStrike" cap="none"/>
                    </a:p>
                    <a:p>
                      <a:pPr marL="0" marR="0" lvl="0" indent="0" algn="l" rtl="0">
                        <a:lnSpc>
                          <a:spcPct val="100000"/>
                        </a:lnSpc>
                        <a:spcBef>
                          <a:spcPts val="0"/>
                        </a:spcBef>
                        <a:spcAft>
                          <a:spcPts val="0"/>
                        </a:spcAft>
                        <a:buClr>
                          <a:srgbClr val="000000"/>
                        </a:buClr>
                        <a:buSzPts val="1200"/>
                        <a:buFont typeface="Arial"/>
                        <a:buNone/>
                      </a:pPr>
                      <a:r>
                        <a:rPr lang="en-GB" sz="1200" u="none" strike="noStrike" cap="none"/>
                        <a:t>Why are the Scratch blocks in that order?</a:t>
                      </a:r>
                      <a:endParaRPr sz="1200" u="none" strike="noStrike" cap="none"/>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689325">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Atoms (A)</a:t>
                      </a:r>
                      <a:endParaRPr sz="1400" u="none" strike="noStrike" cap="none"/>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CCCCCC"/>
                    </a:solidFill>
                  </a:tcPr>
                </a:tc>
                <a:tc>
                  <a:txBody>
                    <a:bodyPr/>
                    <a:lstStyle/>
                    <a:p>
                      <a:pPr marL="0" marR="0" lvl="0" indent="0" algn="l" rtl="0">
                        <a:lnSpc>
                          <a:spcPct val="100000"/>
                        </a:lnSpc>
                        <a:spcBef>
                          <a:spcPts val="0"/>
                        </a:spcBef>
                        <a:spcAft>
                          <a:spcPts val="0"/>
                        </a:spcAft>
                        <a:buClr>
                          <a:srgbClr val="000000"/>
                        </a:buClr>
                        <a:buSzPts val="1200"/>
                        <a:buFont typeface="Arial"/>
                        <a:buNone/>
                      </a:pPr>
                      <a:r>
                        <a:rPr lang="en-GB" sz="1200" u="none" strike="noStrike" cap="none"/>
                        <a:t>The individual Scratch blocks that make the complete program.</a:t>
                      </a:r>
                      <a:endParaRPr sz="1200" u="none" strike="noStrike" cap="none"/>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200"/>
                        <a:buFont typeface="Arial"/>
                        <a:buNone/>
                      </a:pPr>
                      <a:r>
                        <a:rPr lang="en-GB" sz="1200" u="none" strike="noStrike" cap="none"/>
                        <a:t>How the individual Scratch blocks work when they are run.</a:t>
                      </a:r>
                      <a:endParaRPr sz="1200" u="none" strike="noStrike" cap="none"/>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200"/>
                        <a:buFont typeface="Arial"/>
                        <a:buNone/>
                      </a:pPr>
                      <a:r>
                        <a:rPr lang="en-GB" sz="1200" u="none" strike="noStrike" cap="none"/>
                        <a:t>Why do we need these Scratch blocks?</a:t>
                      </a:r>
                      <a:endParaRPr sz="1200" u="none" strike="noStrike" cap="none"/>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r h="574425">
                <a:tc rowSpan="2">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CCCCCC"/>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Text surface (T)</a:t>
                      </a:r>
                      <a:endParaRPr sz="1400" u="none" strike="noStrike" cap="none"/>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EFEFE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Program execution (E)</a:t>
                      </a:r>
                      <a:endParaRPr sz="1400" u="none" strike="noStrike" cap="none"/>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EFEFE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Function (F)</a:t>
                      </a:r>
                      <a:endParaRPr sz="1400" u="none" strike="noStrike" cap="none"/>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EFEFEF"/>
                    </a:solidFill>
                  </a:tcPr>
                </a:tc>
                <a:extLst>
                  <a:ext uri="{0D108BD9-81ED-4DB2-BD59-A6C34878D82A}">
                    <a16:rowId xmlns:a16="http://schemas.microsoft.com/office/drawing/2014/main" val="10004"/>
                  </a:ext>
                </a:extLst>
              </a:tr>
              <a:tr h="470600">
                <a:tc vMerge="1">
                  <a:txBody>
                    <a:bodyPr/>
                    <a:lstStyle/>
                    <a:p>
                      <a:endParaRPr lang="en-US"/>
                    </a:p>
                  </a:txBody>
                  <a:tcPr/>
                </a:tc>
                <a:tc gridSpan="2">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Structure of the program</a:t>
                      </a:r>
                      <a:endParaRPr sz="1400" u="none" strike="noStrike" cap="none"/>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EFEFEF"/>
                    </a:solidFill>
                  </a:tcPr>
                </a:tc>
                <a:tc h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1200"/>
                        <a:buFont typeface="Arial"/>
                        <a:buNone/>
                      </a:pPr>
                      <a:r>
                        <a:rPr lang="en-GB" sz="1200" u="none" strike="noStrike" cap="none"/>
                        <a:t>Relevance of the program</a:t>
                      </a:r>
                      <a:endParaRPr sz="1200" u="none" strike="noStrike" cap="none"/>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EFEFEF"/>
                    </a:solidFill>
                  </a:tcPr>
                </a:tc>
                <a:extLst>
                  <a:ext uri="{0D108BD9-81ED-4DB2-BD59-A6C34878D82A}">
                    <a16:rowId xmlns:a16="http://schemas.microsoft.com/office/drawing/2014/main" val="10005"/>
                  </a:ext>
                </a:extLst>
              </a:tr>
            </a:tbl>
          </a:graphicData>
        </a:graphic>
      </p:graphicFrame>
      <p:sp>
        <p:nvSpPr>
          <p:cNvPr id="430" name="Google Shape;430;p43"/>
          <p:cNvSpPr/>
          <p:nvPr/>
        </p:nvSpPr>
        <p:spPr>
          <a:xfrm>
            <a:off x="6744300" y="4664625"/>
            <a:ext cx="2124900" cy="414600"/>
          </a:xfrm>
          <a:prstGeom prst="roundRect">
            <a:avLst>
              <a:gd name="adj" fmla="val 16667"/>
            </a:avLst>
          </a:prstGeom>
          <a:solidFill>
            <a:srgbClr val="DB5573">
              <a:alpha val="6962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a:t>Mental model</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34"/>
        <p:cNvGrpSpPr/>
        <p:nvPr/>
      </p:nvGrpSpPr>
      <p:grpSpPr>
        <a:xfrm>
          <a:off x="0" y="0"/>
          <a:ext cx="0" cy="0"/>
          <a:chOff x="0" y="0"/>
          <a:chExt cx="0" cy="0"/>
        </a:xfrm>
      </p:grpSpPr>
      <p:sp>
        <p:nvSpPr>
          <p:cNvPr id="435" name="Google Shape;435;p44"/>
          <p:cNvSpPr txBox="1">
            <a:spLocks noGrp="1"/>
          </p:cNvSpPr>
          <p:nvPr>
            <p:ph type="title"/>
          </p:nvPr>
        </p:nvSpPr>
        <p:spPr>
          <a:xfrm>
            <a:off x="260950" y="6017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GB">
                <a:solidFill>
                  <a:schemeClr val="accent1"/>
                </a:solidFill>
              </a:rPr>
              <a:t>Using the Block model for code comprehension</a:t>
            </a:r>
            <a:endParaRPr>
              <a:solidFill>
                <a:schemeClr val="accent1"/>
              </a:solidFill>
            </a:endParaRPr>
          </a:p>
        </p:txBody>
      </p:sp>
      <p:sp>
        <p:nvSpPr>
          <p:cNvPr id="436" name="Google Shape;436;p44"/>
          <p:cNvSpPr txBox="1"/>
          <p:nvPr/>
        </p:nvSpPr>
        <p:spPr>
          <a:xfrm>
            <a:off x="8445225" y="4709250"/>
            <a:ext cx="5841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GB" sz="1400" b="0" i="0" u="none" strike="noStrike" cap="none">
                <a:solidFill>
                  <a:srgbClr val="000000"/>
                </a:solidFill>
                <a:latin typeface="Arial"/>
                <a:ea typeface="Arial"/>
                <a:cs typeface="Arial"/>
                <a:sym typeface="Arial"/>
              </a:rPr>
              <a:t>M</a:t>
            </a:r>
            <a:endParaRPr sz="1400" b="0" i="0" u="none" strike="noStrike" cap="none">
              <a:solidFill>
                <a:srgbClr val="000000"/>
              </a:solidFill>
              <a:latin typeface="Arial"/>
              <a:ea typeface="Arial"/>
              <a:cs typeface="Arial"/>
              <a:sym typeface="Arial"/>
            </a:endParaRPr>
          </a:p>
        </p:txBody>
      </p:sp>
      <p:graphicFrame>
        <p:nvGraphicFramePr>
          <p:cNvPr id="437" name="Google Shape;437;p44"/>
          <p:cNvGraphicFramePr/>
          <p:nvPr/>
        </p:nvGraphicFramePr>
        <p:xfrm>
          <a:off x="311700" y="632875"/>
          <a:ext cx="3000000" cy="3000000"/>
        </p:xfrm>
        <a:graphic>
          <a:graphicData uri="http://schemas.openxmlformats.org/drawingml/2006/table">
            <a:tbl>
              <a:tblPr>
                <a:noFill/>
                <a:tableStyleId>{0913865F-30A7-4F16-A844-A615905B6B9B}</a:tableStyleId>
              </a:tblPr>
              <a:tblGrid>
                <a:gridCol w="1198250">
                  <a:extLst>
                    <a:ext uri="{9D8B030D-6E8A-4147-A177-3AD203B41FA5}">
                      <a16:colId xmlns:a16="http://schemas.microsoft.com/office/drawing/2014/main" val="20000"/>
                    </a:ext>
                  </a:extLst>
                </a:gridCol>
                <a:gridCol w="2832650">
                  <a:extLst>
                    <a:ext uri="{9D8B030D-6E8A-4147-A177-3AD203B41FA5}">
                      <a16:colId xmlns:a16="http://schemas.microsoft.com/office/drawing/2014/main" val="20001"/>
                    </a:ext>
                  </a:extLst>
                </a:gridCol>
                <a:gridCol w="2015450">
                  <a:extLst>
                    <a:ext uri="{9D8B030D-6E8A-4147-A177-3AD203B41FA5}">
                      <a16:colId xmlns:a16="http://schemas.microsoft.com/office/drawing/2014/main" val="20002"/>
                    </a:ext>
                  </a:extLst>
                </a:gridCol>
                <a:gridCol w="2015450">
                  <a:extLst>
                    <a:ext uri="{9D8B030D-6E8A-4147-A177-3AD203B41FA5}">
                      <a16:colId xmlns:a16="http://schemas.microsoft.com/office/drawing/2014/main" val="20003"/>
                    </a:ext>
                  </a:extLst>
                </a:gridCol>
              </a:tblGrid>
              <a:tr h="956850">
                <a:tc>
                  <a:txBody>
                    <a:bodyPr/>
                    <a:lstStyle/>
                    <a:p>
                      <a:pPr marL="0" marR="0" lvl="0" indent="0" algn="l" rtl="0">
                        <a:lnSpc>
                          <a:spcPct val="100000"/>
                        </a:lnSpc>
                        <a:spcBef>
                          <a:spcPts val="0"/>
                        </a:spcBef>
                        <a:spcAft>
                          <a:spcPts val="0"/>
                        </a:spcAft>
                        <a:buClr>
                          <a:srgbClr val="000000"/>
                        </a:buClr>
                        <a:buSzPts val="1100"/>
                        <a:buFont typeface="Arial"/>
                        <a:buNone/>
                      </a:pPr>
                      <a:r>
                        <a:rPr lang="en-GB" sz="1100" u="none" strike="noStrike" cap="none"/>
                        <a:t>Macro (M)</a:t>
                      </a:r>
                      <a:endParaRPr sz="1100" u="none" strike="noStrike" cap="none"/>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CCCCCC"/>
                    </a:solidFill>
                  </a:tcPr>
                </a:tc>
                <a:tc>
                  <a:txBody>
                    <a:bodyPr/>
                    <a:lstStyle/>
                    <a:p>
                      <a:pPr marL="0" marR="0" lvl="0" indent="0" algn="l" rtl="0">
                        <a:lnSpc>
                          <a:spcPct val="100000"/>
                        </a:lnSpc>
                        <a:spcBef>
                          <a:spcPts val="0"/>
                        </a:spcBef>
                        <a:spcAft>
                          <a:spcPts val="0"/>
                        </a:spcAft>
                        <a:buClr>
                          <a:srgbClr val="000000"/>
                        </a:buClr>
                        <a:buSzPts val="900"/>
                        <a:buFont typeface="Arial"/>
                        <a:buNone/>
                      </a:pPr>
                      <a:r>
                        <a:rPr lang="en-GB" sz="900" u="none" strike="noStrike" cap="none"/>
                        <a:t>At the start of the program there is a setup of a pen, then the program enters a count controlled loop. During each iteration of the loop the sprite moves 100 steps and turns 90 degrees, this continues until the loop has iterated the number of times in the count. The pen is the set to up. </a:t>
                      </a:r>
                      <a:endParaRPr sz="900" u="none" strike="noStrike" cap="none"/>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89998" algn="l" rtl="0">
                        <a:lnSpc>
                          <a:spcPct val="100000"/>
                        </a:lnSpc>
                        <a:spcBef>
                          <a:spcPts val="0"/>
                        </a:spcBef>
                        <a:spcAft>
                          <a:spcPts val="0"/>
                        </a:spcAft>
                        <a:buClr>
                          <a:srgbClr val="000000"/>
                        </a:buClr>
                        <a:buSzPts val="1000"/>
                        <a:buFont typeface="Arial"/>
                        <a:buNone/>
                      </a:pPr>
                      <a:r>
                        <a:rPr lang="en-GB" sz="1000" u="none" strike="noStrike" cap="none"/>
                        <a:t>Pen down</a:t>
                      </a:r>
                      <a:endParaRPr sz="1000" u="none" strike="noStrike" cap="none"/>
                    </a:p>
                    <a:p>
                      <a:pPr marL="0" marR="0" lvl="0" indent="89998" algn="l" rtl="0">
                        <a:lnSpc>
                          <a:spcPct val="100000"/>
                        </a:lnSpc>
                        <a:spcBef>
                          <a:spcPts val="0"/>
                        </a:spcBef>
                        <a:spcAft>
                          <a:spcPts val="0"/>
                        </a:spcAft>
                        <a:buClr>
                          <a:srgbClr val="000000"/>
                        </a:buClr>
                        <a:buSzPts val="1000"/>
                        <a:buFont typeface="Arial"/>
                        <a:buNone/>
                      </a:pPr>
                      <a:r>
                        <a:rPr lang="en-GB" sz="1000" u="none" strike="noStrike" cap="none"/>
                        <a:t>Loop 4 times</a:t>
                      </a:r>
                      <a:endParaRPr sz="1000" u="none" strike="noStrike" cap="none"/>
                    </a:p>
                    <a:p>
                      <a:pPr marL="179999" marR="0" lvl="0" indent="-89999" algn="l" rtl="0">
                        <a:lnSpc>
                          <a:spcPct val="100000"/>
                        </a:lnSpc>
                        <a:spcBef>
                          <a:spcPts val="0"/>
                        </a:spcBef>
                        <a:spcAft>
                          <a:spcPts val="0"/>
                        </a:spcAft>
                        <a:buClr>
                          <a:srgbClr val="000000"/>
                        </a:buClr>
                        <a:buSzPts val="1000"/>
                        <a:buFont typeface="Arial"/>
                        <a:buNone/>
                      </a:pPr>
                      <a:r>
                        <a:rPr lang="en-GB" sz="1000" u="none" strike="noStrike" cap="none"/>
                        <a:t>   Move forward 100 steps </a:t>
                      </a:r>
                      <a:endParaRPr sz="1000" u="none" strike="noStrike" cap="none"/>
                    </a:p>
                    <a:p>
                      <a:pPr marL="0" marR="0" lvl="0" indent="89998" algn="l" rtl="0">
                        <a:lnSpc>
                          <a:spcPct val="100000"/>
                        </a:lnSpc>
                        <a:spcBef>
                          <a:spcPts val="0"/>
                        </a:spcBef>
                        <a:spcAft>
                          <a:spcPts val="0"/>
                        </a:spcAft>
                        <a:buClr>
                          <a:srgbClr val="000000"/>
                        </a:buClr>
                        <a:buSzPts val="1000"/>
                        <a:buFont typeface="Arial"/>
                        <a:buNone/>
                      </a:pPr>
                      <a:r>
                        <a:rPr lang="en-GB" sz="1000" u="none" strike="noStrike" cap="none"/>
                        <a:t>   Turn right 90 degrees</a:t>
                      </a:r>
                      <a:endParaRPr sz="1000" u="none" strike="noStrike" cap="none"/>
                    </a:p>
                    <a:p>
                      <a:pPr marL="0" marR="0" lvl="0" indent="89998" algn="l" rtl="0">
                        <a:lnSpc>
                          <a:spcPct val="100000"/>
                        </a:lnSpc>
                        <a:spcBef>
                          <a:spcPts val="0"/>
                        </a:spcBef>
                        <a:spcAft>
                          <a:spcPts val="0"/>
                        </a:spcAft>
                        <a:buClr>
                          <a:srgbClr val="000000"/>
                        </a:buClr>
                        <a:buSzPts val="1000"/>
                        <a:buFont typeface="Arial"/>
                        <a:buNone/>
                      </a:pPr>
                      <a:r>
                        <a:rPr lang="en-GB" sz="1000" u="none" strike="noStrike" cap="none"/>
                        <a:t>Pen up </a:t>
                      </a:r>
                      <a:endParaRPr sz="1200" u="none" strike="noStrike" cap="none"/>
                    </a:p>
                  </a:txBody>
                  <a:tcPr marL="0"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200"/>
                        <a:buFont typeface="Arial"/>
                        <a:buNone/>
                      </a:pPr>
                      <a:r>
                        <a:rPr lang="en-GB" sz="1200" u="none" strike="noStrike" cap="none"/>
                        <a:t>Create a program that will draw a square with a length of 100 steps.</a:t>
                      </a:r>
                      <a:endParaRPr sz="1200" u="none" strike="noStrike" cap="none"/>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1042100">
                <a:tc>
                  <a:txBody>
                    <a:bodyPr/>
                    <a:lstStyle/>
                    <a:p>
                      <a:pPr marL="0" marR="0" lvl="0" indent="0" algn="l" rtl="0">
                        <a:lnSpc>
                          <a:spcPct val="100000"/>
                        </a:lnSpc>
                        <a:spcBef>
                          <a:spcPts val="0"/>
                        </a:spcBef>
                        <a:spcAft>
                          <a:spcPts val="0"/>
                        </a:spcAft>
                        <a:buClr>
                          <a:srgbClr val="000000"/>
                        </a:buClr>
                        <a:buSzPts val="1100"/>
                        <a:buFont typeface="Arial"/>
                        <a:buNone/>
                      </a:pPr>
                      <a:r>
                        <a:rPr lang="en-GB" sz="1100" u="none" strike="noStrike" cap="none"/>
                        <a:t>Relationships (R)</a:t>
                      </a:r>
                      <a:endParaRPr sz="1100" u="none" strike="noStrike" cap="none"/>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CCCCCC"/>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848500">
                <a:tc>
                  <a:txBody>
                    <a:bodyPr/>
                    <a:lstStyle/>
                    <a:p>
                      <a:pPr marL="0" marR="0" lvl="0" indent="0" algn="l" rtl="0">
                        <a:lnSpc>
                          <a:spcPct val="100000"/>
                        </a:lnSpc>
                        <a:spcBef>
                          <a:spcPts val="0"/>
                        </a:spcBef>
                        <a:spcAft>
                          <a:spcPts val="0"/>
                        </a:spcAft>
                        <a:buClr>
                          <a:srgbClr val="000000"/>
                        </a:buClr>
                        <a:buSzPts val="1100"/>
                        <a:buFont typeface="Arial"/>
                        <a:buNone/>
                      </a:pPr>
                      <a:r>
                        <a:rPr lang="en-GB" sz="1100" u="none" strike="noStrike" cap="none"/>
                        <a:t>Blocks (B)</a:t>
                      </a:r>
                      <a:endParaRPr sz="1100" u="none" strike="noStrike" cap="none"/>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CCCCCC"/>
                    </a:solidFill>
                  </a:tcPr>
                </a:tc>
                <a:tc>
                  <a:txBody>
                    <a:bodyPr/>
                    <a:lstStyle/>
                    <a:p>
                      <a:pPr marL="0" marR="0" lvl="0" indent="0" algn="l" rtl="0">
                        <a:lnSpc>
                          <a:spcPct val="100000"/>
                        </a:lnSpc>
                        <a:spcBef>
                          <a:spcPts val="0"/>
                        </a:spcBef>
                        <a:spcAft>
                          <a:spcPts val="0"/>
                        </a:spcAft>
                        <a:buClr>
                          <a:srgbClr val="000000"/>
                        </a:buClr>
                        <a:buSzPts val="1100"/>
                        <a:buFont typeface="Arial"/>
                        <a:buNone/>
                      </a:pPr>
                      <a:r>
                        <a:rPr lang="en-GB" sz="1100" u="none" strike="noStrike" cap="none"/>
                        <a:t>What is the main constructs of this program? Sequence, repetition or selection.</a:t>
                      </a:r>
                      <a:endParaRPr sz="1100" u="none" strike="noStrike" cap="none"/>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701075">
                <a:tc>
                  <a:txBody>
                    <a:bodyPr/>
                    <a:lstStyle/>
                    <a:p>
                      <a:pPr marL="0" marR="0" lvl="0" indent="0" algn="l" rtl="0">
                        <a:lnSpc>
                          <a:spcPct val="100000"/>
                        </a:lnSpc>
                        <a:spcBef>
                          <a:spcPts val="0"/>
                        </a:spcBef>
                        <a:spcAft>
                          <a:spcPts val="0"/>
                        </a:spcAft>
                        <a:buClr>
                          <a:srgbClr val="000000"/>
                        </a:buClr>
                        <a:buSzPts val="1100"/>
                        <a:buFont typeface="Arial"/>
                        <a:buNone/>
                      </a:pPr>
                      <a:r>
                        <a:rPr lang="en-GB" sz="1100" u="none" strike="noStrike" cap="none"/>
                        <a:t>Atoms (A)</a:t>
                      </a:r>
                      <a:endParaRPr sz="1100" u="none" strike="noStrike" cap="none"/>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CCCCCC"/>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r h="399925">
                <a:tc rowSpan="2">
                  <a:txBody>
                    <a:bodyPr/>
                    <a:lstStyle/>
                    <a:p>
                      <a:pPr marL="0" marR="0" lvl="0" indent="0" algn="l" rtl="0">
                        <a:lnSpc>
                          <a:spcPct val="100000"/>
                        </a:lnSpc>
                        <a:spcBef>
                          <a:spcPts val="0"/>
                        </a:spcBef>
                        <a:spcAft>
                          <a:spcPts val="0"/>
                        </a:spcAft>
                        <a:buClr>
                          <a:srgbClr val="000000"/>
                        </a:buClr>
                        <a:buSzPts val="1100"/>
                        <a:buFont typeface="Arial"/>
                        <a:buNone/>
                      </a:pPr>
                      <a:endParaRPr sz="1100" u="none" strike="noStrike" cap="none"/>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CCCCCC"/>
                    </a:solidFill>
                  </a:tcPr>
                </a:tc>
                <a:tc>
                  <a:txBody>
                    <a:bodyPr/>
                    <a:lstStyle/>
                    <a:p>
                      <a:pPr marL="0" marR="0" lvl="0" indent="0" algn="l" rtl="0">
                        <a:lnSpc>
                          <a:spcPct val="100000"/>
                        </a:lnSpc>
                        <a:spcBef>
                          <a:spcPts val="0"/>
                        </a:spcBef>
                        <a:spcAft>
                          <a:spcPts val="0"/>
                        </a:spcAft>
                        <a:buClr>
                          <a:srgbClr val="000000"/>
                        </a:buClr>
                        <a:buSzPts val="1100"/>
                        <a:buFont typeface="Arial"/>
                        <a:buNone/>
                      </a:pPr>
                      <a:r>
                        <a:rPr lang="en-GB" sz="1100" u="none" strike="noStrike" cap="none"/>
                        <a:t>Text surface (T)</a:t>
                      </a:r>
                      <a:endParaRPr sz="1100" u="none" strike="noStrike" cap="none"/>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EFEFEF"/>
                    </a:solidFill>
                  </a:tcPr>
                </a:tc>
                <a:tc>
                  <a:txBody>
                    <a:bodyPr/>
                    <a:lstStyle/>
                    <a:p>
                      <a:pPr marL="0" marR="0" lvl="0" indent="0" algn="l" rtl="0">
                        <a:lnSpc>
                          <a:spcPct val="100000"/>
                        </a:lnSpc>
                        <a:spcBef>
                          <a:spcPts val="0"/>
                        </a:spcBef>
                        <a:spcAft>
                          <a:spcPts val="0"/>
                        </a:spcAft>
                        <a:buClr>
                          <a:srgbClr val="000000"/>
                        </a:buClr>
                        <a:buSzPts val="1100"/>
                        <a:buFont typeface="Arial"/>
                        <a:buNone/>
                      </a:pPr>
                      <a:r>
                        <a:rPr lang="en-GB" sz="1100" u="none" strike="noStrike" cap="none"/>
                        <a:t>Program execution (E)</a:t>
                      </a:r>
                      <a:endParaRPr sz="1100" u="none" strike="noStrike" cap="none"/>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EFEFEF"/>
                    </a:solidFill>
                  </a:tcPr>
                </a:tc>
                <a:tc>
                  <a:txBody>
                    <a:bodyPr/>
                    <a:lstStyle/>
                    <a:p>
                      <a:pPr marL="0" marR="0" lvl="0" indent="0" algn="l" rtl="0">
                        <a:lnSpc>
                          <a:spcPct val="100000"/>
                        </a:lnSpc>
                        <a:spcBef>
                          <a:spcPts val="0"/>
                        </a:spcBef>
                        <a:spcAft>
                          <a:spcPts val="0"/>
                        </a:spcAft>
                        <a:buClr>
                          <a:srgbClr val="000000"/>
                        </a:buClr>
                        <a:buSzPts val="1100"/>
                        <a:buFont typeface="Arial"/>
                        <a:buNone/>
                      </a:pPr>
                      <a:r>
                        <a:rPr lang="en-GB" sz="1100" u="none" strike="noStrike" cap="none"/>
                        <a:t>Function (F)</a:t>
                      </a:r>
                      <a:endParaRPr sz="1100" u="none" strike="noStrike" cap="none"/>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EFEFEF"/>
                    </a:solidFill>
                  </a:tcPr>
                </a:tc>
                <a:extLst>
                  <a:ext uri="{0D108BD9-81ED-4DB2-BD59-A6C34878D82A}">
                    <a16:rowId xmlns:a16="http://schemas.microsoft.com/office/drawing/2014/main" val="10004"/>
                  </a:ext>
                </a:extLst>
              </a:tr>
              <a:tr h="366250">
                <a:tc vMerge="1">
                  <a:txBody>
                    <a:bodyPr/>
                    <a:lstStyle/>
                    <a:p>
                      <a:endParaRPr lang="en-US"/>
                    </a:p>
                  </a:txBody>
                  <a:tcPr/>
                </a:tc>
                <a:tc gridSpan="2">
                  <a:txBody>
                    <a:bodyPr/>
                    <a:lstStyle/>
                    <a:p>
                      <a:pPr marL="0" marR="0" lvl="0" indent="0" algn="l" rtl="0">
                        <a:lnSpc>
                          <a:spcPct val="100000"/>
                        </a:lnSpc>
                        <a:spcBef>
                          <a:spcPts val="0"/>
                        </a:spcBef>
                        <a:spcAft>
                          <a:spcPts val="0"/>
                        </a:spcAft>
                        <a:buClr>
                          <a:srgbClr val="000000"/>
                        </a:buClr>
                        <a:buSzPts val="1100"/>
                        <a:buFont typeface="Arial"/>
                        <a:buNone/>
                      </a:pPr>
                      <a:r>
                        <a:rPr lang="en-GB" sz="1100" u="none" strike="noStrike" cap="none"/>
                        <a:t>Structure of the program</a:t>
                      </a:r>
                      <a:endParaRPr sz="1100" u="none" strike="noStrike" cap="none"/>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EFEFEF"/>
                    </a:solidFill>
                  </a:tcPr>
                </a:tc>
                <a:tc h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900"/>
                        <a:buFont typeface="Arial"/>
                        <a:buNone/>
                      </a:pPr>
                      <a:r>
                        <a:rPr lang="en-GB" sz="900" u="none" strike="noStrike" cap="none"/>
                        <a:t>Relevance of the program</a:t>
                      </a:r>
                      <a:endParaRPr sz="900" u="none" strike="noStrike" cap="none"/>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EFEFEF"/>
                    </a:solidFill>
                  </a:tcPr>
                </a:tc>
                <a:extLst>
                  <a:ext uri="{0D108BD9-81ED-4DB2-BD59-A6C34878D82A}">
                    <a16:rowId xmlns:a16="http://schemas.microsoft.com/office/drawing/2014/main" val="10005"/>
                  </a:ext>
                </a:extLst>
              </a:tr>
            </a:tbl>
          </a:graphicData>
        </a:graphic>
      </p:graphicFrame>
      <p:pic>
        <p:nvPicPr>
          <p:cNvPr id="438" name="Google Shape;438;p44"/>
          <p:cNvPicPr preferRelativeResize="0"/>
          <p:nvPr/>
        </p:nvPicPr>
        <p:blipFill rotWithShape="1">
          <a:blip r:embed="rId3">
            <a:alphaModFix/>
          </a:blip>
          <a:srcRect/>
          <a:stretch/>
        </p:blipFill>
        <p:spPr>
          <a:xfrm>
            <a:off x="1549850" y="3557988"/>
            <a:ext cx="859050" cy="572700"/>
          </a:xfrm>
          <a:prstGeom prst="rect">
            <a:avLst/>
          </a:prstGeom>
          <a:noFill/>
          <a:ln>
            <a:noFill/>
          </a:ln>
        </p:spPr>
      </p:pic>
      <p:pic>
        <p:nvPicPr>
          <p:cNvPr id="439" name="Google Shape;439;p44"/>
          <p:cNvPicPr preferRelativeResize="0"/>
          <p:nvPr/>
        </p:nvPicPr>
        <p:blipFill rotWithShape="1">
          <a:blip r:embed="rId4">
            <a:alphaModFix/>
          </a:blip>
          <a:srcRect/>
          <a:stretch/>
        </p:blipFill>
        <p:spPr>
          <a:xfrm>
            <a:off x="3494324" y="3587775"/>
            <a:ext cx="729754" cy="513150"/>
          </a:xfrm>
          <a:prstGeom prst="rect">
            <a:avLst/>
          </a:prstGeom>
          <a:noFill/>
          <a:ln>
            <a:noFill/>
          </a:ln>
        </p:spPr>
      </p:pic>
      <p:pic>
        <p:nvPicPr>
          <p:cNvPr id="440" name="Google Shape;440;p44"/>
          <p:cNvPicPr preferRelativeResize="0"/>
          <p:nvPr/>
        </p:nvPicPr>
        <p:blipFill rotWithShape="1">
          <a:blip r:embed="rId4">
            <a:alphaModFix/>
          </a:blip>
          <a:srcRect/>
          <a:stretch/>
        </p:blipFill>
        <p:spPr>
          <a:xfrm>
            <a:off x="1576625" y="1909438"/>
            <a:ext cx="1027350" cy="722400"/>
          </a:xfrm>
          <a:prstGeom prst="rect">
            <a:avLst/>
          </a:prstGeom>
          <a:noFill/>
          <a:ln>
            <a:noFill/>
          </a:ln>
        </p:spPr>
      </p:pic>
      <p:pic>
        <p:nvPicPr>
          <p:cNvPr id="441" name="Google Shape;441;p44"/>
          <p:cNvPicPr preferRelativeResize="0"/>
          <p:nvPr/>
        </p:nvPicPr>
        <p:blipFill rotWithShape="1">
          <a:blip r:embed="rId5">
            <a:alphaModFix/>
          </a:blip>
          <a:srcRect/>
          <a:stretch/>
        </p:blipFill>
        <p:spPr>
          <a:xfrm>
            <a:off x="2708251" y="1741041"/>
            <a:ext cx="1312650" cy="513158"/>
          </a:xfrm>
          <a:prstGeom prst="rect">
            <a:avLst/>
          </a:prstGeom>
          <a:noFill/>
          <a:ln>
            <a:noFill/>
          </a:ln>
        </p:spPr>
      </p:pic>
      <p:sp>
        <p:nvSpPr>
          <p:cNvPr id="442" name="Google Shape;442;p44"/>
          <p:cNvSpPr txBox="1"/>
          <p:nvPr/>
        </p:nvSpPr>
        <p:spPr>
          <a:xfrm>
            <a:off x="2603975" y="2231550"/>
            <a:ext cx="17124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GB" sz="1000" b="0" i="0" u="none" strike="noStrike" cap="none">
                <a:solidFill>
                  <a:srgbClr val="000000"/>
                </a:solidFill>
                <a:latin typeface="Arial"/>
                <a:ea typeface="Arial"/>
                <a:cs typeface="Arial"/>
                <a:sym typeface="Arial"/>
              </a:rPr>
              <a:t>What’s the relationship?</a:t>
            </a:r>
            <a:endParaRPr sz="1000" b="0" i="0" u="none" strike="noStrike" cap="none">
              <a:solidFill>
                <a:srgbClr val="000000"/>
              </a:solidFill>
              <a:latin typeface="Arial"/>
              <a:ea typeface="Arial"/>
              <a:cs typeface="Arial"/>
              <a:sym typeface="Arial"/>
            </a:endParaRPr>
          </a:p>
        </p:txBody>
      </p:sp>
      <p:pic>
        <p:nvPicPr>
          <p:cNvPr id="443" name="Google Shape;443;p44"/>
          <p:cNvPicPr preferRelativeResize="0"/>
          <p:nvPr/>
        </p:nvPicPr>
        <p:blipFill rotWithShape="1">
          <a:blip r:embed="rId4">
            <a:alphaModFix/>
          </a:blip>
          <a:srcRect/>
          <a:stretch/>
        </p:blipFill>
        <p:spPr>
          <a:xfrm>
            <a:off x="6494448" y="3601575"/>
            <a:ext cx="814440" cy="572700"/>
          </a:xfrm>
          <a:prstGeom prst="rect">
            <a:avLst/>
          </a:prstGeom>
          <a:noFill/>
          <a:ln>
            <a:noFill/>
          </a:ln>
        </p:spPr>
      </p:pic>
      <p:sp>
        <p:nvSpPr>
          <p:cNvPr id="444" name="Google Shape;444;p44"/>
          <p:cNvSpPr txBox="1"/>
          <p:nvPr/>
        </p:nvSpPr>
        <p:spPr>
          <a:xfrm>
            <a:off x="7361875" y="3558000"/>
            <a:ext cx="920400" cy="738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GB" sz="900" b="0" i="0" u="none" strike="noStrike" cap="none">
                <a:solidFill>
                  <a:srgbClr val="000000"/>
                </a:solidFill>
                <a:latin typeface="Arial"/>
                <a:ea typeface="Arial"/>
                <a:cs typeface="Arial"/>
                <a:sym typeface="Arial"/>
              </a:rPr>
              <a:t>What’s the function of this C block in this program?</a:t>
            </a:r>
            <a:endParaRPr sz="900" b="0" i="0" u="none" strike="noStrike" cap="none">
              <a:solidFill>
                <a:srgbClr val="000000"/>
              </a:solidFill>
              <a:latin typeface="Arial"/>
              <a:ea typeface="Arial"/>
              <a:cs typeface="Arial"/>
              <a:sym typeface="Arial"/>
            </a:endParaRPr>
          </a:p>
        </p:txBody>
      </p:sp>
      <p:pic>
        <p:nvPicPr>
          <p:cNvPr id="445" name="Google Shape;445;p44"/>
          <p:cNvPicPr preferRelativeResize="0"/>
          <p:nvPr/>
        </p:nvPicPr>
        <p:blipFill rotWithShape="1">
          <a:blip r:embed="rId6">
            <a:alphaModFix/>
          </a:blip>
          <a:srcRect/>
          <a:stretch/>
        </p:blipFill>
        <p:spPr>
          <a:xfrm>
            <a:off x="6441462" y="2751950"/>
            <a:ext cx="920400" cy="791975"/>
          </a:xfrm>
          <a:prstGeom prst="rect">
            <a:avLst/>
          </a:prstGeom>
          <a:noFill/>
          <a:ln>
            <a:noFill/>
          </a:ln>
        </p:spPr>
      </p:pic>
      <p:sp>
        <p:nvSpPr>
          <p:cNvPr id="446" name="Google Shape;446;p44"/>
          <p:cNvSpPr txBox="1"/>
          <p:nvPr/>
        </p:nvSpPr>
        <p:spPr>
          <a:xfrm>
            <a:off x="7361875" y="2751950"/>
            <a:ext cx="920400" cy="600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GB" sz="900" b="0" i="0" u="none" strike="noStrike" cap="none">
                <a:solidFill>
                  <a:srgbClr val="000000"/>
                </a:solidFill>
                <a:latin typeface="Arial"/>
                <a:ea typeface="Arial"/>
                <a:cs typeface="Arial"/>
                <a:sym typeface="Arial"/>
              </a:rPr>
              <a:t>What happens when this code is run?</a:t>
            </a:r>
            <a:endParaRPr sz="900" b="0" i="0" u="none" strike="noStrike" cap="none">
              <a:solidFill>
                <a:srgbClr val="000000"/>
              </a:solidFill>
              <a:latin typeface="Arial"/>
              <a:ea typeface="Arial"/>
              <a:cs typeface="Arial"/>
              <a:sym typeface="Arial"/>
            </a:endParaRPr>
          </a:p>
        </p:txBody>
      </p:sp>
      <p:grpSp>
        <p:nvGrpSpPr>
          <p:cNvPr id="447" name="Google Shape;447;p44"/>
          <p:cNvGrpSpPr/>
          <p:nvPr/>
        </p:nvGrpSpPr>
        <p:grpSpPr>
          <a:xfrm>
            <a:off x="4572100" y="1622950"/>
            <a:ext cx="1492245" cy="1555900"/>
            <a:chOff x="4836450" y="1504930"/>
            <a:chExt cx="920400" cy="891991"/>
          </a:xfrm>
        </p:grpSpPr>
        <p:pic>
          <p:nvPicPr>
            <p:cNvPr id="448" name="Google Shape;448;p44"/>
            <p:cNvPicPr preferRelativeResize="0"/>
            <p:nvPr/>
          </p:nvPicPr>
          <p:blipFill rotWithShape="1">
            <a:blip r:embed="rId6">
              <a:alphaModFix amt="57000"/>
            </a:blip>
            <a:srcRect/>
            <a:stretch/>
          </p:blipFill>
          <p:spPr>
            <a:xfrm>
              <a:off x="4836450" y="1554938"/>
              <a:ext cx="920400" cy="791975"/>
            </a:xfrm>
            <a:prstGeom prst="rect">
              <a:avLst/>
            </a:prstGeom>
            <a:noFill/>
            <a:ln>
              <a:noFill/>
            </a:ln>
          </p:spPr>
        </p:pic>
        <p:pic>
          <p:nvPicPr>
            <p:cNvPr id="449" name="Google Shape;449;p44"/>
            <p:cNvPicPr preferRelativeResize="0"/>
            <p:nvPr/>
          </p:nvPicPr>
          <p:blipFill rotWithShape="1">
            <a:blip r:embed="rId7">
              <a:alphaModFix/>
            </a:blip>
            <a:srcRect l="64004" b="7918"/>
            <a:stretch/>
          </p:blipFill>
          <p:spPr>
            <a:xfrm>
              <a:off x="5120172" y="1504930"/>
              <a:ext cx="404136" cy="891991"/>
            </a:xfrm>
            <a:prstGeom prst="rect">
              <a:avLst/>
            </a:prstGeom>
            <a:noFill/>
            <a:ln>
              <a:noFill/>
            </a:ln>
          </p:spPr>
        </p:pic>
      </p:grpSp>
      <p:pic>
        <p:nvPicPr>
          <p:cNvPr id="450" name="Google Shape;450;p44"/>
          <p:cNvPicPr preferRelativeResize="0"/>
          <p:nvPr/>
        </p:nvPicPr>
        <p:blipFill rotWithShape="1">
          <a:blip r:embed="rId8">
            <a:alphaModFix/>
          </a:blip>
          <a:srcRect/>
          <a:stretch/>
        </p:blipFill>
        <p:spPr>
          <a:xfrm>
            <a:off x="6567838" y="1617075"/>
            <a:ext cx="742187" cy="942937"/>
          </a:xfrm>
          <a:prstGeom prst="rect">
            <a:avLst/>
          </a:prstGeom>
          <a:noFill/>
          <a:ln>
            <a:noFill/>
          </a:ln>
        </p:spPr>
      </p:pic>
      <p:pic>
        <p:nvPicPr>
          <p:cNvPr id="451" name="Google Shape;451;p44"/>
          <p:cNvPicPr preferRelativeResize="0"/>
          <p:nvPr/>
        </p:nvPicPr>
        <p:blipFill rotWithShape="1">
          <a:blip r:embed="rId5">
            <a:alphaModFix/>
          </a:blip>
          <a:srcRect/>
          <a:stretch/>
        </p:blipFill>
        <p:spPr>
          <a:xfrm>
            <a:off x="2437938" y="3629737"/>
            <a:ext cx="1027350" cy="401619"/>
          </a:xfrm>
          <a:prstGeom prst="rect">
            <a:avLst/>
          </a:prstGeom>
          <a:noFill/>
          <a:ln>
            <a:noFill/>
          </a:ln>
        </p:spPr>
      </p:pic>
      <p:sp>
        <p:nvSpPr>
          <p:cNvPr id="452" name="Google Shape;452;p44"/>
          <p:cNvSpPr txBox="1"/>
          <p:nvPr/>
        </p:nvSpPr>
        <p:spPr>
          <a:xfrm>
            <a:off x="7361875" y="1741050"/>
            <a:ext cx="920400" cy="600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GB" sz="900" b="0" i="0" u="none" strike="noStrike" cap="none">
                <a:solidFill>
                  <a:srgbClr val="000000"/>
                </a:solidFill>
                <a:latin typeface="Arial"/>
                <a:ea typeface="Arial"/>
                <a:cs typeface="Arial"/>
                <a:sym typeface="Arial"/>
              </a:rPr>
              <a:t>What will this To_Square function do?</a:t>
            </a:r>
            <a:endParaRPr sz="900" b="0" i="0" u="none" strike="noStrike" cap="none">
              <a:solidFill>
                <a:srgbClr val="000000"/>
              </a:solidFill>
              <a:latin typeface="Arial"/>
              <a:ea typeface="Arial"/>
              <a:cs typeface="Arial"/>
              <a:sym typeface="Arial"/>
            </a:endParaRPr>
          </a:p>
        </p:txBody>
      </p:sp>
      <p:pic>
        <p:nvPicPr>
          <p:cNvPr id="453" name="Google Shape;453;p44"/>
          <p:cNvPicPr preferRelativeResize="0"/>
          <p:nvPr/>
        </p:nvPicPr>
        <p:blipFill rotWithShape="1">
          <a:blip r:embed="rId4">
            <a:alphaModFix/>
          </a:blip>
          <a:srcRect/>
          <a:stretch/>
        </p:blipFill>
        <p:spPr>
          <a:xfrm>
            <a:off x="4478161" y="3601575"/>
            <a:ext cx="814440" cy="572700"/>
          </a:xfrm>
          <a:prstGeom prst="rect">
            <a:avLst/>
          </a:prstGeom>
          <a:noFill/>
          <a:ln>
            <a:noFill/>
          </a:ln>
        </p:spPr>
      </p:pic>
      <p:sp>
        <p:nvSpPr>
          <p:cNvPr id="454" name="Google Shape;454;p44"/>
          <p:cNvSpPr txBox="1"/>
          <p:nvPr/>
        </p:nvSpPr>
        <p:spPr>
          <a:xfrm>
            <a:off x="5332775" y="3518475"/>
            <a:ext cx="920400" cy="738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GB" sz="900" b="0" i="0" u="none" strike="noStrike" cap="none">
                <a:solidFill>
                  <a:srgbClr val="000000"/>
                </a:solidFill>
                <a:latin typeface="Arial"/>
                <a:ea typeface="Arial"/>
                <a:cs typeface="Arial"/>
                <a:sym typeface="Arial"/>
              </a:rPr>
              <a:t>What does the repeat 10 do in this C block?</a:t>
            </a:r>
            <a:endParaRPr sz="900" b="0" i="0" u="none" strike="noStrike" cap="none">
              <a:solidFill>
                <a:srgbClr val="000000"/>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Google Shape;93;p18"/>
          <p:cNvSpPr txBox="1">
            <a:spLocks noGrp="1"/>
          </p:cNvSpPr>
          <p:nvPr>
            <p:ph type="title"/>
          </p:nvPr>
        </p:nvSpPr>
        <p:spPr>
          <a:xfrm>
            <a:off x="199275" y="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solidFill>
                  <a:schemeClr val="accent1"/>
                </a:solidFill>
              </a:rPr>
              <a:t>Knowledge building (</a:t>
            </a:r>
            <a:r>
              <a:rPr lang="en-GB" u="sng">
                <a:solidFill>
                  <a:schemeClr val="hlink"/>
                </a:solidFill>
                <a:hlinkClick r:id="rId3"/>
              </a:rPr>
              <a:t>Ofsed 2022</a:t>
            </a:r>
            <a:r>
              <a:rPr lang="en-GB">
                <a:solidFill>
                  <a:schemeClr val="accent1"/>
                </a:solidFill>
              </a:rPr>
              <a:t>)</a:t>
            </a:r>
            <a:endParaRPr>
              <a:solidFill>
                <a:schemeClr val="accent1"/>
              </a:solidFill>
            </a:endParaRPr>
          </a:p>
        </p:txBody>
      </p:sp>
      <p:sp>
        <p:nvSpPr>
          <p:cNvPr id="94" name="Google Shape;94;p18"/>
          <p:cNvSpPr txBox="1">
            <a:spLocks noGrp="1"/>
          </p:cNvSpPr>
          <p:nvPr>
            <p:ph type="body" idx="1"/>
          </p:nvPr>
        </p:nvSpPr>
        <p:spPr>
          <a:xfrm>
            <a:off x="311700" y="572700"/>
            <a:ext cx="8207100" cy="4364700"/>
          </a:xfrm>
          <a:prstGeom prst="rect">
            <a:avLst/>
          </a:prstGeom>
        </p:spPr>
        <p:txBody>
          <a:bodyPr spcFirstLastPara="1" wrap="square" lIns="91425" tIns="91425" rIns="91425" bIns="91425" anchor="t" anchorCtr="0">
            <a:normAutofit fontScale="92500" lnSpcReduction="10000"/>
          </a:bodyPr>
          <a:lstStyle/>
          <a:p>
            <a:pPr marL="0" lvl="0" indent="0" algn="l" rtl="0">
              <a:spcBef>
                <a:spcPts val="0"/>
              </a:spcBef>
              <a:spcAft>
                <a:spcPts val="0"/>
              </a:spcAft>
              <a:buNone/>
            </a:pPr>
            <a:r>
              <a:rPr lang="en-GB"/>
              <a:t>Two types of knowledge needs to taught in Computing: </a:t>
            </a:r>
            <a:endParaRPr/>
          </a:p>
          <a:p>
            <a:pPr marL="457200" lvl="0" indent="-334327" algn="l" rtl="0">
              <a:spcBef>
                <a:spcPts val="1600"/>
              </a:spcBef>
              <a:spcAft>
                <a:spcPts val="0"/>
              </a:spcAft>
              <a:buSzPct val="100000"/>
              <a:buAutoNum type="arabicPeriod"/>
            </a:pPr>
            <a:r>
              <a:rPr lang="en-GB" b="1"/>
              <a:t>Declarative knowledge</a:t>
            </a:r>
            <a:endParaRPr b="1"/>
          </a:p>
          <a:p>
            <a:pPr marL="914400" lvl="0" indent="0" algn="l" rtl="0">
              <a:spcBef>
                <a:spcPts val="1600"/>
              </a:spcBef>
              <a:spcAft>
                <a:spcPts val="0"/>
              </a:spcAft>
              <a:buNone/>
            </a:pPr>
            <a:r>
              <a:rPr lang="en-GB"/>
              <a:t>‘Know that’ - concepts</a:t>
            </a:r>
            <a:endParaRPr/>
          </a:p>
          <a:p>
            <a:pPr marL="457200" lvl="0" indent="-334327" algn="l" rtl="0">
              <a:spcBef>
                <a:spcPts val="1600"/>
              </a:spcBef>
              <a:spcAft>
                <a:spcPts val="0"/>
              </a:spcAft>
              <a:buSzPct val="100000"/>
              <a:buAutoNum type="arabicPeriod"/>
            </a:pPr>
            <a:r>
              <a:rPr lang="en-GB" b="1"/>
              <a:t>Procedural knowledge</a:t>
            </a:r>
            <a:endParaRPr b="1"/>
          </a:p>
          <a:p>
            <a:pPr marL="914400" lvl="0" indent="0" algn="l" rtl="0">
              <a:spcBef>
                <a:spcPts val="1600"/>
              </a:spcBef>
              <a:spcAft>
                <a:spcPts val="0"/>
              </a:spcAft>
              <a:buNone/>
            </a:pPr>
            <a:r>
              <a:rPr lang="en-GB"/>
              <a:t>‘Know how’ - methods and processes </a:t>
            </a:r>
            <a:endParaRPr/>
          </a:p>
          <a:p>
            <a:pPr marL="0" lvl="0" indent="0" algn="l" rtl="0">
              <a:spcBef>
                <a:spcPts val="1600"/>
              </a:spcBef>
              <a:spcAft>
                <a:spcPts val="0"/>
              </a:spcAft>
              <a:buNone/>
            </a:pPr>
            <a:endParaRPr i="1"/>
          </a:p>
          <a:p>
            <a:pPr marL="0" lvl="0" indent="0" algn="l" rtl="0">
              <a:spcBef>
                <a:spcPts val="1600"/>
              </a:spcBef>
              <a:spcAft>
                <a:spcPts val="0"/>
              </a:spcAft>
              <a:buNone/>
            </a:pPr>
            <a:r>
              <a:rPr lang="en-GB" b="1" i="1"/>
              <a:t>Declarative </a:t>
            </a:r>
            <a:r>
              <a:rPr lang="en-GB" i="1"/>
              <a:t>- Computer science is the knowledge of computers and computation. It includes concepts such as data, system architecture, algorithms and programming.</a:t>
            </a:r>
            <a:endParaRPr i="1"/>
          </a:p>
          <a:p>
            <a:pPr marL="0" lvl="0" indent="0" algn="l" rtl="0">
              <a:spcBef>
                <a:spcPts val="1600"/>
              </a:spcBef>
              <a:spcAft>
                <a:spcPts val="1600"/>
              </a:spcAft>
              <a:buNone/>
            </a:pPr>
            <a:r>
              <a:rPr lang="en-GB" b="1" i="1"/>
              <a:t>Procedural </a:t>
            </a:r>
            <a:r>
              <a:rPr lang="en-GB" i="1"/>
              <a:t>- Mental model of programming and the implementation of constructs from algorithm to code </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58"/>
        <p:cNvGrpSpPr/>
        <p:nvPr/>
      </p:nvGrpSpPr>
      <p:grpSpPr>
        <a:xfrm>
          <a:off x="0" y="0"/>
          <a:ext cx="0" cy="0"/>
          <a:chOff x="0" y="0"/>
          <a:chExt cx="0" cy="0"/>
        </a:xfrm>
      </p:grpSpPr>
      <p:pic>
        <p:nvPicPr>
          <p:cNvPr id="459" name="Google Shape;459;p45"/>
          <p:cNvPicPr preferRelativeResize="0"/>
          <p:nvPr/>
        </p:nvPicPr>
        <p:blipFill rotWithShape="1">
          <a:blip r:embed="rId3">
            <a:alphaModFix/>
          </a:blip>
          <a:srcRect t="29527" r="28617"/>
          <a:stretch/>
        </p:blipFill>
        <p:spPr>
          <a:xfrm>
            <a:off x="5709425" y="133212"/>
            <a:ext cx="2899300" cy="2146763"/>
          </a:xfrm>
          <a:prstGeom prst="rect">
            <a:avLst/>
          </a:prstGeom>
          <a:noFill/>
          <a:ln>
            <a:noFill/>
          </a:ln>
        </p:spPr>
      </p:pic>
      <p:pic>
        <p:nvPicPr>
          <p:cNvPr id="460" name="Google Shape;460;p45"/>
          <p:cNvPicPr preferRelativeResize="0"/>
          <p:nvPr/>
        </p:nvPicPr>
        <p:blipFill rotWithShape="1">
          <a:blip r:embed="rId4">
            <a:alphaModFix/>
          </a:blip>
          <a:srcRect/>
          <a:stretch/>
        </p:blipFill>
        <p:spPr>
          <a:xfrm>
            <a:off x="5804575" y="2479775"/>
            <a:ext cx="2862366" cy="2146774"/>
          </a:xfrm>
          <a:prstGeom prst="rect">
            <a:avLst/>
          </a:prstGeom>
          <a:noFill/>
          <a:ln>
            <a:noFill/>
          </a:ln>
        </p:spPr>
      </p:pic>
      <p:pic>
        <p:nvPicPr>
          <p:cNvPr id="461" name="Google Shape;461;p45"/>
          <p:cNvPicPr preferRelativeResize="0"/>
          <p:nvPr/>
        </p:nvPicPr>
        <p:blipFill rotWithShape="1">
          <a:blip r:embed="rId5">
            <a:alphaModFix/>
          </a:blip>
          <a:srcRect/>
          <a:stretch/>
        </p:blipFill>
        <p:spPr>
          <a:xfrm>
            <a:off x="2638900" y="248214"/>
            <a:ext cx="2709026" cy="2031768"/>
          </a:xfrm>
          <a:prstGeom prst="rect">
            <a:avLst/>
          </a:prstGeom>
          <a:noFill/>
          <a:ln>
            <a:noFill/>
          </a:ln>
        </p:spPr>
      </p:pic>
      <p:pic>
        <p:nvPicPr>
          <p:cNvPr id="462" name="Google Shape;462;p45"/>
          <p:cNvPicPr preferRelativeResize="0"/>
          <p:nvPr/>
        </p:nvPicPr>
        <p:blipFill rotWithShape="1">
          <a:blip r:embed="rId6">
            <a:alphaModFix/>
          </a:blip>
          <a:srcRect l="12398" t="7863" r="3828" b="10054"/>
          <a:stretch/>
        </p:blipFill>
        <p:spPr>
          <a:xfrm>
            <a:off x="2638900" y="2479775"/>
            <a:ext cx="3072737" cy="2258024"/>
          </a:xfrm>
          <a:prstGeom prst="rect">
            <a:avLst/>
          </a:prstGeom>
          <a:noFill/>
          <a:ln>
            <a:noFill/>
          </a:ln>
        </p:spPr>
      </p:pic>
      <p:pic>
        <p:nvPicPr>
          <p:cNvPr id="463" name="Google Shape;463;p45"/>
          <p:cNvPicPr preferRelativeResize="0"/>
          <p:nvPr/>
        </p:nvPicPr>
        <p:blipFill rotWithShape="1">
          <a:blip r:embed="rId7">
            <a:alphaModFix/>
          </a:blip>
          <a:srcRect l="18298" t="6034" r="29599" b="10964"/>
          <a:stretch/>
        </p:blipFill>
        <p:spPr>
          <a:xfrm>
            <a:off x="253650" y="661575"/>
            <a:ext cx="2225777" cy="2659200"/>
          </a:xfrm>
          <a:prstGeom prst="rect">
            <a:avLst/>
          </a:prstGeom>
          <a:noFill/>
          <a:ln>
            <a:noFill/>
          </a:ln>
        </p:spPr>
      </p:pic>
      <p:sp>
        <p:nvSpPr>
          <p:cNvPr id="464" name="Google Shape;464;p45"/>
          <p:cNvSpPr/>
          <p:nvPr/>
        </p:nvSpPr>
        <p:spPr>
          <a:xfrm>
            <a:off x="5760850" y="4679025"/>
            <a:ext cx="3297900" cy="349800"/>
          </a:xfrm>
          <a:prstGeom prst="roundRect">
            <a:avLst>
              <a:gd name="adj" fmla="val 16667"/>
            </a:avLst>
          </a:prstGeom>
          <a:solidFill>
            <a:srgbClr val="DB5573">
              <a:alpha val="6962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31579"/>
              </a:lnSpc>
              <a:spcBef>
                <a:spcPts val="0"/>
              </a:spcBef>
              <a:spcAft>
                <a:spcPts val="0"/>
              </a:spcAft>
              <a:buClr>
                <a:schemeClr val="dk1"/>
              </a:buClr>
              <a:buSzPts val="1100"/>
              <a:buFont typeface="Arial"/>
              <a:buNone/>
            </a:pPr>
            <a:r>
              <a:rPr lang="en-GB" sz="1500">
                <a:solidFill>
                  <a:srgbClr val="0B0C0C"/>
                </a:solidFill>
              </a:rPr>
              <a:t>Building programming knowledge</a:t>
            </a:r>
            <a:endParaRPr sz="1500">
              <a:solidFill>
                <a:srgbClr val="0B0C0C"/>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68"/>
        <p:cNvGrpSpPr/>
        <p:nvPr/>
      </p:nvGrpSpPr>
      <p:grpSpPr>
        <a:xfrm>
          <a:off x="0" y="0"/>
          <a:ext cx="0" cy="0"/>
          <a:chOff x="0" y="0"/>
          <a:chExt cx="0" cy="0"/>
        </a:xfrm>
      </p:grpSpPr>
      <p:sp>
        <p:nvSpPr>
          <p:cNvPr id="469" name="Google Shape;469;p46"/>
          <p:cNvSpPr/>
          <p:nvPr/>
        </p:nvSpPr>
        <p:spPr>
          <a:xfrm>
            <a:off x="172688" y="1026388"/>
            <a:ext cx="8798700" cy="675900"/>
          </a:xfrm>
          <a:prstGeom prst="rect">
            <a:avLst/>
          </a:prstGeom>
          <a:solidFill>
            <a:schemeClr val="accent3"/>
          </a:solidFill>
          <a:ln w="25400" cap="flat" cmpd="sng">
            <a:solidFill>
              <a:srgbClr val="980253"/>
            </a:solidFill>
            <a:prstDash val="solid"/>
            <a:round/>
            <a:headEnd type="none" w="sm" len="sm"/>
            <a:tailEnd type="none" w="sm" len="sm"/>
          </a:ln>
        </p:spPr>
        <p:txBody>
          <a:bodyPr spcFirstLastPara="1" wrap="square" lIns="68575" tIns="34275" rIns="68575" bIns="34275" anchor="ctr" anchorCtr="0">
            <a:noAutofit/>
          </a:bodyPr>
          <a:lstStyle/>
          <a:p>
            <a:pPr marL="0" lvl="0" indent="0" algn="ctr" rtl="0">
              <a:spcBef>
                <a:spcPts val="0"/>
              </a:spcBef>
              <a:spcAft>
                <a:spcPts val="0"/>
              </a:spcAft>
              <a:buClr>
                <a:schemeClr val="dk1"/>
              </a:buClr>
              <a:buSzPts val="3000"/>
              <a:buFont typeface="Arial"/>
              <a:buNone/>
            </a:pPr>
            <a:r>
              <a:rPr lang="en-GB" sz="2900">
                <a:solidFill>
                  <a:schemeClr val="lt1"/>
                </a:solidFill>
              </a:rPr>
              <a:t>Worked examples </a:t>
            </a:r>
            <a:endParaRPr sz="2900" b="0" i="0" u="none" strike="noStrike" cap="none">
              <a:solidFill>
                <a:schemeClr val="lt1"/>
              </a:solidFill>
              <a:latin typeface="Arial"/>
              <a:ea typeface="Arial"/>
              <a:cs typeface="Arial"/>
              <a:sym typeface="Arial"/>
            </a:endParaRPr>
          </a:p>
        </p:txBody>
      </p:sp>
      <p:sp>
        <p:nvSpPr>
          <p:cNvPr id="470" name="Google Shape;470;p46"/>
          <p:cNvSpPr/>
          <p:nvPr/>
        </p:nvSpPr>
        <p:spPr>
          <a:xfrm>
            <a:off x="172688" y="246150"/>
            <a:ext cx="8798700" cy="675900"/>
          </a:xfrm>
          <a:prstGeom prst="rect">
            <a:avLst/>
          </a:prstGeom>
          <a:solidFill>
            <a:schemeClr val="accent3"/>
          </a:solidFill>
          <a:ln w="25400" cap="flat" cmpd="sng">
            <a:solidFill>
              <a:srgbClr val="980253"/>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3000"/>
              <a:buFont typeface="Arial"/>
              <a:buNone/>
            </a:pPr>
            <a:r>
              <a:rPr lang="en-GB" sz="3000">
                <a:solidFill>
                  <a:schemeClr val="lt1"/>
                </a:solidFill>
              </a:rPr>
              <a:t>Concepts and constructs</a:t>
            </a:r>
            <a:endParaRPr sz="3000" b="0" i="0" u="none" strike="noStrike" cap="none">
              <a:solidFill>
                <a:schemeClr val="lt1"/>
              </a:solidFill>
              <a:latin typeface="Arial"/>
              <a:ea typeface="Arial"/>
              <a:cs typeface="Arial"/>
              <a:sym typeface="Arial"/>
            </a:endParaRPr>
          </a:p>
        </p:txBody>
      </p:sp>
      <p:sp>
        <p:nvSpPr>
          <p:cNvPr id="471" name="Google Shape;471;p46"/>
          <p:cNvSpPr/>
          <p:nvPr/>
        </p:nvSpPr>
        <p:spPr>
          <a:xfrm>
            <a:off x="172688" y="2580216"/>
            <a:ext cx="8798700" cy="675900"/>
          </a:xfrm>
          <a:prstGeom prst="rect">
            <a:avLst/>
          </a:prstGeom>
          <a:solidFill>
            <a:schemeClr val="accent1"/>
          </a:solidFill>
          <a:ln w="25400" cap="flat" cmpd="sng">
            <a:solidFill>
              <a:srgbClr val="980253"/>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3000"/>
              <a:buFont typeface="Arial"/>
              <a:buNone/>
            </a:pPr>
            <a:r>
              <a:rPr lang="en-GB" sz="3000">
                <a:solidFill>
                  <a:schemeClr val="lt1"/>
                </a:solidFill>
              </a:rPr>
              <a:t>Designing   </a:t>
            </a:r>
            <a:endParaRPr sz="3000" b="0" i="0" u="none" strike="noStrike" cap="none">
              <a:solidFill>
                <a:schemeClr val="lt1"/>
              </a:solidFill>
              <a:latin typeface="Arial"/>
              <a:ea typeface="Arial"/>
              <a:cs typeface="Arial"/>
              <a:sym typeface="Arial"/>
            </a:endParaRPr>
          </a:p>
        </p:txBody>
      </p:sp>
      <p:sp>
        <p:nvSpPr>
          <p:cNvPr id="472" name="Google Shape;472;p46"/>
          <p:cNvSpPr/>
          <p:nvPr/>
        </p:nvSpPr>
        <p:spPr>
          <a:xfrm>
            <a:off x="172688" y="3368127"/>
            <a:ext cx="8798700" cy="675900"/>
          </a:xfrm>
          <a:prstGeom prst="rect">
            <a:avLst/>
          </a:prstGeom>
          <a:solidFill>
            <a:schemeClr val="accent3"/>
          </a:solidFill>
          <a:ln w="25400" cap="flat" cmpd="sng">
            <a:solidFill>
              <a:srgbClr val="980253"/>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3000"/>
              <a:buFont typeface="Arial"/>
              <a:buNone/>
            </a:pPr>
            <a:r>
              <a:rPr lang="en-GB" sz="3000">
                <a:solidFill>
                  <a:schemeClr val="lt1"/>
                </a:solidFill>
              </a:rPr>
              <a:t>Supportive frameworks</a:t>
            </a:r>
            <a:endParaRPr sz="3000" b="0" i="0" u="none" strike="noStrike" cap="none">
              <a:solidFill>
                <a:schemeClr val="lt1"/>
              </a:solidFill>
              <a:latin typeface="Arial"/>
              <a:ea typeface="Arial"/>
              <a:cs typeface="Arial"/>
              <a:sym typeface="Arial"/>
            </a:endParaRPr>
          </a:p>
        </p:txBody>
      </p:sp>
      <p:sp>
        <p:nvSpPr>
          <p:cNvPr id="473" name="Google Shape;473;p46"/>
          <p:cNvSpPr/>
          <p:nvPr/>
        </p:nvSpPr>
        <p:spPr>
          <a:xfrm>
            <a:off x="172688" y="1806618"/>
            <a:ext cx="8798700" cy="675900"/>
          </a:xfrm>
          <a:prstGeom prst="rect">
            <a:avLst/>
          </a:prstGeom>
          <a:solidFill>
            <a:schemeClr val="accent3"/>
          </a:solidFill>
          <a:ln w="25400" cap="flat" cmpd="sng">
            <a:solidFill>
              <a:srgbClr val="980253"/>
            </a:solidFill>
            <a:prstDash val="solid"/>
            <a:round/>
            <a:headEnd type="none" w="sm" len="sm"/>
            <a:tailEnd type="none" w="sm" len="sm"/>
          </a:ln>
        </p:spPr>
        <p:txBody>
          <a:bodyPr spcFirstLastPara="1" wrap="square" lIns="68575" tIns="34275" rIns="68575" bIns="34275" anchor="ctr" anchorCtr="0">
            <a:noAutofit/>
          </a:bodyPr>
          <a:lstStyle/>
          <a:p>
            <a:pPr marL="0" lvl="0" indent="0" algn="ctr" rtl="0">
              <a:spcBef>
                <a:spcPts val="0"/>
              </a:spcBef>
              <a:spcAft>
                <a:spcPts val="0"/>
              </a:spcAft>
              <a:buClr>
                <a:schemeClr val="dk1"/>
              </a:buClr>
              <a:buSzPts val="3000"/>
              <a:buFont typeface="Arial"/>
              <a:buNone/>
            </a:pPr>
            <a:r>
              <a:rPr lang="en-GB" sz="2900">
                <a:solidFill>
                  <a:schemeClr val="lt1"/>
                </a:solidFill>
              </a:rPr>
              <a:t>Code reading and comprehension</a:t>
            </a:r>
            <a:endParaRPr sz="2900" b="0" i="0" u="none" strike="noStrike" cap="none">
              <a:solidFill>
                <a:schemeClr val="lt1"/>
              </a:solidFill>
              <a:latin typeface="Arial"/>
              <a:ea typeface="Arial"/>
              <a:cs typeface="Arial"/>
              <a:sym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77"/>
        <p:cNvGrpSpPr/>
        <p:nvPr/>
      </p:nvGrpSpPr>
      <p:grpSpPr>
        <a:xfrm>
          <a:off x="0" y="0"/>
          <a:ext cx="0" cy="0"/>
          <a:chOff x="0" y="0"/>
          <a:chExt cx="0" cy="0"/>
        </a:xfrm>
      </p:grpSpPr>
      <p:pic>
        <p:nvPicPr>
          <p:cNvPr id="478" name="Google Shape;478;p47"/>
          <p:cNvPicPr preferRelativeResize="0"/>
          <p:nvPr/>
        </p:nvPicPr>
        <p:blipFill>
          <a:blip r:embed="rId3">
            <a:alphaModFix/>
          </a:blip>
          <a:stretch>
            <a:fillRect/>
          </a:stretch>
        </p:blipFill>
        <p:spPr>
          <a:xfrm>
            <a:off x="4375925" y="52476"/>
            <a:ext cx="4301525" cy="4611650"/>
          </a:xfrm>
          <a:prstGeom prst="rect">
            <a:avLst/>
          </a:prstGeom>
          <a:noFill/>
          <a:ln>
            <a:noFill/>
          </a:ln>
        </p:spPr>
      </p:pic>
      <p:sp>
        <p:nvSpPr>
          <p:cNvPr id="479" name="Google Shape;479;p47"/>
          <p:cNvSpPr txBox="1"/>
          <p:nvPr/>
        </p:nvSpPr>
        <p:spPr>
          <a:xfrm>
            <a:off x="50725" y="121700"/>
            <a:ext cx="3863700" cy="2524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900" b="1"/>
              <a:t>design</a:t>
            </a:r>
            <a:r>
              <a:rPr lang="en-GB" sz="1900"/>
              <a:t>, write and debug programs that accomplish specific goals, including controlling or simulating physical systems; solve problems by decomposing them into smaller parts </a:t>
            </a:r>
            <a:endParaRPr sz="1900"/>
          </a:p>
          <a:p>
            <a:pPr marL="0" lvl="0" indent="0" algn="l" rtl="0">
              <a:spcBef>
                <a:spcPts val="0"/>
              </a:spcBef>
              <a:spcAft>
                <a:spcPts val="0"/>
              </a:spcAft>
              <a:buNone/>
            </a:pPr>
            <a:endParaRPr sz="1900"/>
          </a:p>
          <a:p>
            <a:pPr marL="0" lvl="0" indent="0" algn="l" rtl="0">
              <a:spcBef>
                <a:spcPts val="0"/>
              </a:spcBef>
              <a:spcAft>
                <a:spcPts val="0"/>
              </a:spcAft>
              <a:buClr>
                <a:schemeClr val="dk1"/>
              </a:buClr>
              <a:buSzPts val="1100"/>
              <a:buFont typeface="Arial"/>
              <a:buNone/>
            </a:pPr>
            <a:r>
              <a:rPr lang="en-GB" sz="1900">
                <a:solidFill>
                  <a:schemeClr val="dk1"/>
                </a:solidFill>
              </a:rPr>
              <a:t>NC Computing, DfE, 2013</a:t>
            </a:r>
            <a:endParaRPr sz="1900"/>
          </a:p>
        </p:txBody>
      </p:sp>
      <p:sp>
        <p:nvSpPr>
          <p:cNvPr id="480" name="Google Shape;480;p47"/>
          <p:cNvSpPr txBox="1"/>
          <p:nvPr/>
        </p:nvSpPr>
        <p:spPr>
          <a:xfrm>
            <a:off x="174500" y="4549000"/>
            <a:ext cx="2130300" cy="365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800">
                <a:solidFill>
                  <a:schemeClr val="dk2"/>
                </a:solidFill>
              </a:rPr>
              <a:t>Jane Waite, 2019</a:t>
            </a:r>
            <a:endParaRPr sz="1800">
              <a:solidFill>
                <a:schemeClr val="dk2"/>
              </a:solidFill>
            </a:endParaRPr>
          </a:p>
        </p:txBody>
      </p:sp>
      <p:sp>
        <p:nvSpPr>
          <p:cNvPr id="481" name="Google Shape;481;p47"/>
          <p:cNvSpPr txBox="1"/>
          <p:nvPr/>
        </p:nvSpPr>
        <p:spPr>
          <a:xfrm>
            <a:off x="247825" y="3071300"/>
            <a:ext cx="3469500" cy="1166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800">
                <a:solidFill>
                  <a:schemeClr val="accent1"/>
                </a:solidFill>
              </a:rPr>
              <a:t>The following slides are from the work of Dr Jane Waite and her primary teachers’ design toolkit</a:t>
            </a:r>
            <a:endParaRPr sz="1800">
              <a:solidFill>
                <a:schemeClr val="accent1"/>
              </a:solidFill>
            </a:endParaRPr>
          </a:p>
        </p:txBody>
      </p:sp>
      <p:sp>
        <p:nvSpPr>
          <p:cNvPr id="482" name="Google Shape;482;p47"/>
          <p:cNvSpPr/>
          <p:nvPr/>
        </p:nvSpPr>
        <p:spPr>
          <a:xfrm>
            <a:off x="5760850" y="4601150"/>
            <a:ext cx="3297900" cy="412200"/>
          </a:xfrm>
          <a:prstGeom prst="roundRect">
            <a:avLst>
              <a:gd name="adj" fmla="val 16667"/>
            </a:avLst>
          </a:prstGeom>
          <a:solidFill>
            <a:srgbClr val="DB5573">
              <a:alpha val="6962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31579"/>
              </a:lnSpc>
              <a:spcBef>
                <a:spcPts val="0"/>
              </a:spcBef>
              <a:spcAft>
                <a:spcPts val="0"/>
              </a:spcAft>
              <a:buNone/>
            </a:pPr>
            <a:r>
              <a:rPr lang="en-GB" sz="1500">
                <a:solidFill>
                  <a:srgbClr val="0B0C0C"/>
                </a:solidFill>
              </a:rPr>
              <a:t>Building programming knowledge</a:t>
            </a:r>
            <a:endParaRPr sz="1500">
              <a:solidFill>
                <a:srgbClr val="0B0C0C"/>
              </a:solidFill>
            </a:endParaRPr>
          </a:p>
        </p:txBody>
      </p:sp>
      <p:sp>
        <p:nvSpPr>
          <p:cNvPr id="483" name="Google Shape;483;p47"/>
          <p:cNvSpPr/>
          <p:nvPr/>
        </p:nvSpPr>
        <p:spPr>
          <a:xfrm>
            <a:off x="2383875" y="4601150"/>
            <a:ext cx="3297900" cy="412200"/>
          </a:xfrm>
          <a:prstGeom prst="roundRect">
            <a:avLst>
              <a:gd name="adj" fmla="val 16667"/>
            </a:avLst>
          </a:prstGeom>
          <a:solidFill>
            <a:srgbClr val="DB5573">
              <a:alpha val="6962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31579"/>
              </a:lnSpc>
              <a:spcBef>
                <a:spcPts val="0"/>
              </a:spcBef>
              <a:spcAft>
                <a:spcPts val="0"/>
              </a:spcAft>
              <a:buNone/>
            </a:pPr>
            <a:r>
              <a:rPr lang="en-GB" sz="1200">
                <a:solidFill>
                  <a:srgbClr val="0B0C0C"/>
                </a:solidFill>
              </a:rPr>
              <a:t>Computational thinking and problem-solving</a:t>
            </a:r>
            <a:endParaRPr sz="1600">
              <a:solidFill>
                <a:srgbClr val="0B0C0C"/>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88"/>
        <p:cNvGrpSpPr/>
        <p:nvPr/>
      </p:nvGrpSpPr>
      <p:grpSpPr>
        <a:xfrm>
          <a:off x="0" y="0"/>
          <a:ext cx="0" cy="0"/>
          <a:chOff x="0" y="0"/>
          <a:chExt cx="0" cy="0"/>
        </a:xfrm>
      </p:grpSpPr>
      <p:sp>
        <p:nvSpPr>
          <p:cNvPr id="489" name="Google Shape;489;p48"/>
          <p:cNvSpPr txBox="1"/>
          <p:nvPr/>
        </p:nvSpPr>
        <p:spPr>
          <a:xfrm>
            <a:off x="45553" y="-37003"/>
            <a:ext cx="7886700" cy="671700"/>
          </a:xfrm>
          <a:prstGeom prst="rect">
            <a:avLst/>
          </a:prstGeom>
          <a:noFill/>
          <a:ln>
            <a:noFill/>
          </a:ln>
        </p:spPr>
        <p:txBody>
          <a:bodyPr spcFirstLastPara="1" wrap="square" lIns="68575" tIns="34275" rIns="68575" bIns="34275" anchor="t" anchorCtr="0">
            <a:noAutofit/>
          </a:bodyPr>
          <a:lstStyle/>
          <a:p>
            <a:pPr marL="0" marR="0" lvl="0" indent="0" algn="l" rtl="0">
              <a:lnSpc>
                <a:spcPct val="90000"/>
              </a:lnSpc>
              <a:spcBef>
                <a:spcPts val="0"/>
              </a:spcBef>
              <a:spcAft>
                <a:spcPts val="0"/>
              </a:spcAft>
              <a:buClr>
                <a:schemeClr val="dk1"/>
              </a:buClr>
              <a:buSzPts val="3300"/>
              <a:buFont typeface="Calibri"/>
              <a:buNone/>
            </a:pPr>
            <a:r>
              <a:rPr lang="en-GB" sz="2800">
                <a:solidFill>
                  <a:schemeClr val="accent1"/>
                </a:solidFill>
              </a:rPr>
              <a:t>Design formats</a:t>
            </a:r>
            <a:endParaRPr sz="2800">
              <a:solidFill>
                <a:schemeClr val="accent1"/>
              </a:solidFill>
            </a:endParaRPr>
          </a:p>
        </p:txBody>
      </p:sp>
      <p:grpSp>
        <p:nvGrpSpPr>
          <p:cNvPr id="490" name="Google Shape;490;p48"/>
          <p:cNvGrpSpPr/>
          <p:nvPr/>
        </p:nvGrpSpPr>
        <p:grpSpPr>
          <a:xfrm>
            <a:off x="433710" y="438408"/>
            <a:ext cx="8276581" cy="3557515"/>
            <a:chOff x="881149" y="459159"/>
            <a:chExt cx="11035441" cy="4743354"/>
          </a:xfrm>
        </p:grpSpPr>
        <p:sp>
          <p:nvSpPr>
            <p:cNvPr id="491" name="Google Shape;491;p48"/>
            <p:cNvSpPr/>
            <p:nvPr/>
          </p:nvSpPr>
          <p:spPr>
            <a:xfrm>
              <a:off x="6654605" y="1413513"/>
              <a:ext cx="1737000" cy="3789000"/>
            </a:xfrm>
            <a:prstGeom prst="rect">
              <a:avLst/>
            </a:prstGeom>
            <a:solidFill>
              <a:srgbClr val="595959"/>
            </a:solidFill>
            <a:ln w="12700" cap="flat" cmpd="sng">
              <a:solidFill>
                <a:schemeClr val="dk1"/>
              </a:solidFill>
              <a:prstDash val="solid"/>
              <a:miter lim="800000"/>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GB" sz="1400" b="1" i="0" u="none" strike="noStrike" cap="none">
                  <a:solidFill>
                    <a:schemeClr val="lt1"/>
                  </a:solidFill>
                  <a:latin typeface="Calibri"/>
                  <a:ea typeface="Calibri"/>
                  <a:cs typeface="Calibri"/>
                  <a:sym typeface="Calibri"/>
                </a:rPr>
                <a:t>Drawn design </a:t>
              </a:r>
              <a:endParaRPr sz="1100" b="0" i="0" u="none" strike="noStrike" cap="none">
                <a:solidFill>
                  <a:srgbClr val="000000"/>
                </a:solidFill>
                <a:latin typeface="Arial"/>
                <a:ea typeface="Arial"/>
                <a:cs typeface="Arial"/>
                <a:sym typeface="Arial"/>
              </a:endParaRPr>
            </a:p>
          </p:txBody>
        </p:sp>
        <p:sp>
          <p:nvSpPr>
            <p:cNvPr id="492" name="Google Shape;492;p48"/>
            <p:cNvSpPr txBox="1"/>
            <p:nvPr/>
          </p:nvSpPr>
          <p:spPr>
            <a:xfrm>
              <a:off x="6755134" y="1802514"/>
              <a:ext cx="1461000" cy="369300"/>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GB" sz="1400" b="0" i="0" u="none" strike="noStrike" cap="none">
                  <a:solidFill>
                    <a:schemeClr val="dk1"/>
                  </a:solidFill>
                  <a:latin typeface="Calibri"/>
                  <a:ea typeface="Calibri"/>
                  <a:cs typeface="Calibri"/>
                  <a:sym typeface="Calibri"/>
                </a:rPr>
                <a:t>Sketch</a:t>
              </a:r>
              <a:endParaRPr sz="1100" b="0" i="0" u="none" strike="noStrike" cap="none">
                <a:solidFill>
                  <a:srgbClr val="000000"/>
                </a:solidFill>
                <a:latin typeface="Arial"/>
                <a:ea typeface="Arial"/>
                <a:cs typeface="Arial"/>
                <a:sym typeface="Arial"/>
              </a:endParaRPr>
            </a:p>
          </p:txBody>
        </p:sp>
        <p:grpSp>
          <p:nvGrpSpPr>
            <p:cNvPr id="493" name="Google Shape;493;p48"/>
            <p:cNvGrpSpPr/>
            <p:nvPr/>
          </p:nvGrpSpPr>
          <p:grpSpPr>
            <a:xfrm>
              <a:off x="6755112" y="2596991"/>
              <a:ext cx="1479823" cy="2455672"/>
              <a:chOff x="1244171" y="4068705"/>
              <a:chExt cx="4283136" cy="2034694"/>
            </a:xfrm>
          </p:grpSpPr>
          <p:grpSp>
            <p:nvGrpSpPr>
              <p:cNvPr id="494" name="Google Shape;494;p48"/>
              <p:cNvGrpSpPr/>
              <p:nvPr/>
            </p:nvGrpSpPr>
            <p:grpSpPr>
              <a:xfrm>
                <a:off x="1254231" y="4068705"/>
                <a:ext cx="4273076" cy="1652941"/>
                <a:chOff x="-43715" y="4006381"/>
                <a:chExt cx="4273076" cy="1652941"/>
              </a:xfrm>
            </p:grpSpPr>
            <p:sp>
              <p:nvSpPr>
                <p:cNvPr id="495" name="Google Shape;495;p48"/>
                <p:cNvSpPr txBox="1"/>
                <p:nvPr/>
              </p:nvSpPr>
              <p:spPr>
                <a:xfrm>
                  <a:off x="-14732" y="4600693"/>
                  <a:ext cx="4228500" cy="306000"/>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GB" sz="1400" b="0" i="0" u="none" strike="noStrike" cap="none">
                      <a:solidFill>
                        <a:schemeClr val="dk1"/>
                      </a:solidFill>
                      <a:latin typeface="Calibri"/>
                      <a:ea typeface="Calibri"/>
                      <a:cs typeface="Calibri"/>
                      <a:sym typeface="Calibri"/>
                    </a:rPr>
                    <a:t>Storyboard</a:t>
                  </a:r>
                  <a:endParaRPr sz="1100" b="0" i="0" u="none" strike="noStrike" cap="none">
                    <a:solidFill>
                      <a:srgbClr val="000000"/>
                    </a:solidFill>
                    <a:latin typeface="Arial"/>
                    <a:ea typeface="Arial"/>
                    <a:cs typeface="Arial"/>
                    <a:sym typeface="Arial"/>
                  </a:endParaRPr>
                </a:p>
              </p:txBody>
            </p:sp>
            <p:sp>
              <p:nvSpPr>
                <p:cNvPr id="496" name="Google Shape;496;p48"/>
                <p:cNvSpPr txBox="1"/>
                <p:nvPr/>
              </p:nvSpPr>
              <p:spPr>
                <a:xfrm>
                  <a:off x="-27939" y="4006381"/>
                  <a:ext cx="4228500" cy="535500"/>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GB" sz="1400" b="0" i="0" u="none" strike="noStrike" cap="none">
                      <a:solidFill>
                        <a:schemeClr val="dk1"/>
                      </a:solidFill>
                      <a:latin typeface="Calibri"/>
                      <a:ea typeface="Calibri"/>
                      <a:cs typeface="Calibri"/>
                      <a:sym typeface="Calibri"/>
                    </a:rPr>
                    <a:t>Labelled diagram</a:t>
                  </a:r>
                  <a:endParaRPr sz="1100" b="0" i="0" u="none" strike="noStrike" cap="none">
                    <a:solidFill>
                      <a:srgbClr val="000000"/>
                    </a:solidFill>
                    <a:latin typeface="Arial"/>
                    <a:ea typeface="Arial"/>
                    <a:cs typeface="Arial"/>
                    <a:sym typeface="Arial"/>
                  </a:endParaRPr>
                </a:p>
              </p:txBody>
            </p:sp>
            <p:sp>
              <p:nvSpPr>
                <p:cNvPr id="497" name="Google Shape;497;p48"/>
                <p:cNvSpPr txBox="1"/>
                <p:nvPr/>
              </p:nvSpPr>
              <p:spPr>
                <a:xfrm>
                  <a:off x="-43715" y="4968264"/>
                  <a:ext cx="4257300" cy="306000"/>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GB" sz="1400" b="0" i="0" u="none" strike="noStrike" cap="none">
                      <a:solidFill>
                        <a:schemeClr val="dk1"/>
                      </a:solidFill>
                      <a:latin typeface="Calibri"/>
                      <a:ea typeface="Calibri"/>
                      <a:cs typeface="Calibri"/>
                      <a:sym typeface="Calibri"/>
                    </a:rPr>
                    <a:t>Concept map</a:t>
                  </a:r>
                  <a:endParaRPr sz="1100" b="0" i="0" u="none" strike="noStrike" cap="none">
                    <a:solidFill>
                      <a:srgbClr val="000000"/>
                    </a:solidFill>
                    <a:latin typeface="Arial"/>
                    <a:ea typeface="Arial"/>
                    <a:cs typeface="Arial"/>
                    <a:sym typeface="Arial"/>
                  </a:endParaRPr>
                </a:p>
              </p:txBody>
            </p:sp>
            <p:sp>
              <p:nvSpPr>
                <p:cNvPr id="498" name="Google Shape;498;p48"/>
                <p:cNvSpPr txBox="1"/>
                <p:nvPr/>
              </p:nvSpPr>
              <p:spPr>
                <a:xfrm>
                  <a:off x="-27939" y="5353322"/>
                  <a:ext cx="4257300" cy="306000"/>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GB" sz="1400" b="0" i="0" u="none" strike="noStrike" cap="none">
                      <a:solidFill>
                        <a:schemeClr val="dk1"/>
                      </a:solidFill>
                      <a:latin typeface="Calibri"/>
                      <a:ea typeface="Calibri"/>
                      <a:cs typeface="Calibri"/>
                      <a:sym typeface="Calibri"/>
                    </a:rPr>
                    <a:t>Flowchart</a:t>
                  </a:r>
                  <a:endParaRPr sz="1100" b="0" i="0" u="none" strike="noStrike" cap="none">
                    <a:solidFill>
                      <a:srgbClr val="000000"/>
                    </a:solidFill>
                    <a:latin typeface="Arial"/>
                    <a:ea typeface="Arial"/>
                    <a:cs typeface="Arial"/>
                    <a:sym typeface="Arial"/>
                  </a:endParaRPr>
                </a:p>
              </p:txBody>
            </p:sp>
          </p:grpSp>
          <p:sp>
            <p:nvSpPr>
              <p:cNvPr id="499" name="Google Shape;499;p48"/>
              <p:cNvSpPr txBox="1"/>
              <p:nvPr/>
            </p:nvSpPr>
            <p:spPr>
              <a:xfrm>
                <a:off x="1244171" y="5797399"/>
                <a:ext cx="4283100" cy="306000"/>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GB" sz="1400" b="0" i="0" u="none" strike="noStrike" cap="none">
                    <a:solidFill>
                      <a:schemeClr val="dk1"/>
                    </a:solidFill>
                    <a:latin typeface="Calibri"/>
                    <a:ea typeface="Calibri"/>
                    <a:cs typeface="Calibri"/>
                    <a:sym typeface="Calibri"/>
                  </a:rPr>
                  <a:t>Other</a:t>
                </a:r>
                <a:endParaRPr sz="1100" b="0" i="0" u="none" strike="noStrike" cap="none">
                  <a:solidFill>
                    <a:srgbClr val="000000"/>
                  </a:solidFill>
                  <a:latin typeface="Arial"/>
                  <a:ea typeface="Arial"/>
                  <a:cs typeface="Arial"/>
                  <a:sym typeface="Arial"/>
                </a:endParaRPr>
              </a:p>
            </p:txBody>
          </p:sp>
        </p:grpSp>
        <p:sp>
          <p:nvSpPr>
            <p:cNvPr id="500" name="Google Shape;500;p48"/>
            <p:cNvSpPr/>
            <p:nvPr/>
          </p:nvSpPr>
          <p:spPr>
            <a:xfrm>
              <a:off x="881149" y="1413512"/>
              <a:ext cx="1429500" cy="758400"/>
            </a:xfrm>
            <a:prstGeom prst="rect">
              <a:avLst/>
            </a:prstGeom>
            <a:solidFill>
              <a:srgbClr val="595959"/>
            </a:solidFill>
            <a:ln w="12700" cap="flat" cmpd="sng">
              <a:solidFill>
                <a:schemeClr val="dk1"/>
              </a:solidFill>
              <a:prstDash val="solid"/>
              <a:miter lim="800000"/>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GB" sz="1400" b="1" i="0" u="none" strike="noStrike" cap="none">
                  <a:solidFill>
                    <a:schemeClr val="lt1"/>
                  </a:solidFill>
                  <a:latin typeface="Calibri"/>
                  <a:ea typeface="Calibri"/>
                  <a:cs typeface="Calibri"/>
                  <a:sym typeface="Calibri"/>
                </a:rPr>
                <a:t>Thought</a:t>
              </a: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GB" sz="1400" b="1" i="0" u="none" strike="noStrike" cap="none">
                  <a:solidFill>
                    <a:schemeClr val="lt1"/>
                  </a:solidFill>
                  <a:latin typeface="Calibri"/>
                  <a:ea typeface="Calibri"/>
                  <a:cs typeface="Calibri"/>
                  <a:sym typeface="Calibri"/>
                </a:rPr>
                <a:t>only design</a:t>
              </a:r>
              <a:endParaRPr sz="1100" b="0" i="0" u="none" strike="noStrike" cap="none">
                <a:solidFill>
                  <a:srgbClr val="000000"/>
                </a:solidFill>
                <a:latin typeface="Arial"/>
                <a:ea typeface="Arial"/>
                <a:cs typeface="Arial"/>
                <a:sym typeface="Arial"/>
              </a:endParaRPr>
            </a:p>
          </p:txBody>
        </p:sp>
        <p:sp>
          <p:nvSpPr>
            <p:cNvPr id="501" name="Google Shape;501;p48"/>
            <p:cNvSpPr/>
            <p:nvPr/>
          </p:nvSpPr>
          <p:spPr>
            <a:xfrm>
              <a:off x="8459994" y="1405332"/>
              <a:ext cx="1663800" cy="3789000"/>
            </a:xfrm>
            <a:prstGeom prst="rect">
              <a:avLst/>
            </a:prstGeom>
            <a:solidFill>
              <a:srgbClr val="595959"/>
            </a:solidFill>
            <a:ln w="12700" cap="flat" cmpd="sng">
              <a:solidFill>
                <a:schemeClr val="dk1"/>
              </a:solidFill>
              <a:prstDash val="solid"/>
              <a:miter lim="800000"/>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GB" sz="1400" b="1" i="0" u="none" strike="noStrike" cap="none">
                  <a:solidFill>
                    <a:schemeClr val="lt1"/>
                  </a:solidFill>
                  <a:latin typeface="Calibri"/>
                  <a:ea typeface="Calibri"/>
                  <a:cs typeface="Calibri"/>
                  <a:sym typeface="Calibri"/>
                </a:rPr>
                <a:t>Written design</a:t>
              </a:r>
              <a:endParaRPr sz="1100" b="0" i="0" u="none" strike="noStrike" cap="none">
                <a:solidFill>
                  <a:srgbClr val="000000"/>
                </a:solidFill>
                <a:latin typeface="Arial"/>
                <a:ea typeface="Arial"/>
                <a:cs typeface="Arial"/>
                <a:sym typeface="Arial"/>
              </a:endParaRPr>
            </a:p>
          </p:txBody>
        </p:sp>
        <p:sp>
          <p:nvSpPr>
            <p:cNvPr id="502" name="Google Shape;502;p48"/>
            <p:cNvSpPr txBox="1"/>
            <p:nvPr/>
          </p:nvSpPr>
          <p:spPr>
            <a:xfrm>
              <a:off x="8553475" y="3834398"/>
              <a:ext cx="1408200" cy="644100"/>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GB" sz="1400" b="0" i="0" u="none" strike="noStrike" cap="none">
                  <a:solidFill>
                    <a:schemeClr val="dk1"/>
                  </a:solidFill>
                  <a:latin typeface="Calibri"/>
                  <a:ea typeface="Calibri"/>
                  <a:cs typeface="Calibri"/>
                  <a:sym typeface="Calibri"/>
                </a:rPr>
                <a:t>Informal Pseudo code</a:t>
              </a:r>
              <a:endParaRPr sz="1100" b="0" i="0" u="none" strike="noStrike" cap="none">
                <a:solidFill>
                  <a:srgbClr val="000000"/>
                </a:solidFill>
                <a:latin typeface="Arial"/>
                <a:ea typeface="Arial"/>
                <a:cs typeface="Arial"/>
                <a:sym typeface="Arial"/>
              </a:endParaRPr>
            </a:p>
          </p:txBody>
        </p:sp>
        <p:sp>
          <p:nvSpPr>
            <p:cNvPr id="503" name="Google Shape;503;p48"/>
            <p:cNvSpPr txBox="1"/>
            <p:nvPr/>
          </p:nvSpPr>
          <p:spPr>
            <a:xfrm>
              <a:off x="8560319" y="4614852"/>
              <a:ext cx="1407300" cy="358200"/>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GB" sz="1400" b="0" i="0" u="none" strike="noStrike" cap="none">
                  <a:solidFill>
                    <a:schemeClr val="dk1"/>
                  </a:solidFill>
                  <a:latin typeface="Calibri"/>
                  <a:ea typeface="Calibri"/>
                  <a:cs typeface="Calibri"/>
                  <a:sym typeface="Calibri"/>
                </a:rPr>
                <a:t>Other</a:t>
              </a:r>
              <a:endParaRPr sz="1100" b="0" i="0" u="none" strike="noStrike" cap="none">
                <a:solidFill>
                  <a:srgbClr val="000000"/>
                </a:solidFill>
                <a:latin typeface="Arial"/>
                <a:ea typeface="Arial"/>
                <a:cs typeface="Arial"/>
                <a:sym typeface="Arial"/>
              </a:endParaRPr>
            </a:p>
          </p:txBody>
        </p:sp>
        <p:sp>
          <p:nvSpPr>
            <p:cNvPr id="504" name="Google Shape;504;p48"/>
            <p:cNvSpPr txBox="1"/>
            <p:nvPr/>
          </p:nvSpPr>
          <p:spPr>
            <a:xfrm>
              <a:off x="8558954" y="1758338"/>
              <a:ext cx="1389900" cy="1477200"/>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GB" sz="1400" b="0" i="0" u="none" strike="noStrike" cap="none">
                  <a:solidFill>
                    <a:schemeClr val="dk1"/>
                  </a:solidFill>
                  <a:latin typeface="Calibri"/>
                  <a:ea typeface="Calibri"/>
                  <a:cs typeface="Calibri"/>
                  <a:sym typeface="Calibri"/>
                </a:rPr>
                <a:t>Labels or  annotations added to drawn formats</a:t>
              </a:r>
              <a:endParaRPr sz="1100" b="0" i="0" u="none" strike="noStrike" cap="none">
                <a:solidFill>
                  <a:srgbClr val="000000"/>
                </a:solidFill>
                <a:latin typeface="Arial"/>
                <a:ea typeface="Arial"/>
                <a:cs typeface="Arial"/>
                <a:sym typeface="Arial"/>
              </a:endParaRPr>
            </a:p>
          </p:txBody>
        </p:sp>
        <p:sp>
          <p:nvSpPr>
            <p:cNvPr id="505" name="Google Shape;505;p48"/>
            <p:cNvSpPr/>
            <p:nvPr/>
          </p:nvSpPr>
          <p:spPr>
            <a:xfrm>
              <a:off x="2420636" y="1413515"/>
              <a:ext cx="2335800" cy="2680800"/>
            </a:xfrm>
            <a:prstGeom prst="rect">
              <a:avLst/>
            </a:prstGeom>
            <a:solidFill>
              <a:srgbClr val="595959"/>
            </a:solidFill>
            <a:ln w="12700" cap="flat" cmpd="sng">
              <a:solidFill>
                <a:schemeClr val="dk1"/>
              </a:solidFill>
              <a:prstDash val="solid"/>
              <a:miter lim="800000"/>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GB" sz="1400" b="1" i="0" u="none" strike="noStrike" cap="none">
                  <a:solidFill>
                    <a:schemeClr val="lt1"/>
                  </a:solidFill>
                  <a:latin typeface="Calibri"/>
                  <a:ea typeface="Calibri"/>
                  <a:cs typeface="Calibri"/>
                  <a:sym typeface="Calibri"/>
                </a:rPr>
                <a:t>Physical enactment design</a:t>
              </a: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GB" sz="1400" b="1" i="0" u="none" strike="noStrike" cap="none">
                  <a:solidFill>
                    <a:schemeClr val="lt1"/>
                  </a:solidFill>
                  <a:latin typeface="Calibri"/>
                  <a:ea typeface="Calibri"/>
                  <a:cs typeface="Calibri"/>
                  <a:sym typeface="Calibri"/>
                </a:rPr>
                <a:t>With or </a:t>
              </a: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GB" sz="1400" b="1" i="0" u="none" strike="noStrike" cap="none">
                  <a:solidFill>
                    <a:schemeClr val="lt1"/>
                  </a:solidFill>
                  <a:latin typeface="Calibri"/>
                  <a:ea typeface="Calibri"/>
                  <a:cs typeface="Calibri"/>
                  <a:sym typeface="Calibri"/>
                </a:rPr>
                <a:t>without manipulatives</a:t>
              </a: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GB" sz="1400" b="1" i="0" u="none" strike="noStrike" cap="none">
                  <a:solidFill>
                    <a:schemeClr val="lt1"/>
                  </a:solidFill>
                  <a:latin typeface="Calibri"/>
                  <a:ea typeface="Calibri"/>
                  <a:cs typeface="Calibri"/>
                  <a:sym typeface="Calibri"/>
                </a:rPr>
                <a:t>Recorded or </a:t>
              </a: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GB" sz="1400" b="1" i="0" u="none" strike="noStrike" cap="none">
                  <a:solidFill>
                    <a:schemeClr val="lt1"/>
                  </a:solidFill>
                  <a:latin typeface="Calibri"/>
                  <a:ea typeface="Calibri"/>
                  <a:cs typeface="Calibri"/>
                  <a:sym typeface="Calibri"/>
                </a:rPr>
                <a:t>not recorded</a:t>
              </a: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chemeClr val="lt1"/>
                </a:solidFill>
                <a:latin typeface="Calibri"/>
                <a:ea typeface="Calibri"/>
                <a:cs typeface="Calibri"/>
                <a:sym typeface="Calibri"/>
              </a:endParaRPr>
            </a:p>
          </p:txBody>
        </p:sp>
        <p:pic>
          <p:nvPicPr>
            <p:cNvPr id="506" name="Google Shape;506;p48" descr="Head with gears"/>
            <p:cNvPicPr preferRelativeResize="0"/>
            <p:nvPr/>
          </p:nvPicPr>
          <p:blipFill rotWithShape="1">
            <a:blip r:embed="rId3">
              <a:alphaModFix/>
            </a:blip>
            <a:srcRect/>
            <a:stretch/>
          </p:blipFill>
          <p:spPr>
            <a:xfrm>
              <a:off x="1340261" y="513857"/>
              <a:ext cx="805004" cy="805004"/>
            </a:xfrm>
            <a:prstGeom prst="rect">
              <a:avLst/>
            </a:prstGeom>
            <a:noFill/>
            <a:ln>
              <a:noFill/>
            </a:ln>
          </p:spPr>
        </p:pic>
        <p:pic>
          <p:nvPicPr>
            <p:cNvPr id="507" name="Google Shape;507;p48" descr="Pencil"/>
            <p:cNvPicPr preferRelativeResize="0"/>
            <p:nvPr/>
          </p:nvPicPr>
          <p:blipFill rotWithShape="1">
            <a:blip r:embed="rId4">
              <a:alphaModFix/>
            </a:blip>
            <a:srcRect/>
            <a:stretch/>
          </p:blipFill>
          <p:spPr>
            <a:xfrm>
              <a:off x="8976386" y="577289"/>
              <a:ext cx="678140" cy="678140"/>
            </a:xfrm>
            <a:prstGeom prst="rect">
              <a:avLst/>
            </a:prstGeom>
            <a:noFill/>
            <a:ln>
              <a:noFill/>
            </a:ln>
          </p:spPr>
        </p:pic>
        <p:pic>
          <p:nvPicPr>
            <p:cNvPr id="508" name="Google Shape;508;p48" descr="Dance"/>
            <p:cNvPicPr preferRelativeResize="0"/>
            <p:nvPr/>
          </p:nvPicPr>
          <p:blipFill rotWithShape="1">
            <a:blip r:embed="rId5">
              <a:alphaModFix/>
            </a:blip>
            <a:srcRect/>
            <a:stretch/>
          </p:blipFill>
          <p:spPr>
            <a:xfrm>
              <a:off x="3181572" y="459159"/>
              <a:ext cx="914400" cy="914400"/>
            </a:xfrm>
            <a:prstGeom prst="rect">
              <a:avLst/>
            </a:prstGeom>
            <a:noFill/>
            <a:ln>
              <a:noFill/>
            </a:ln>
          </p:spPr>
        </p:pic>
        <p:pic>
          <p:nvPicPr>
            <p:cNvPr id="509" name="Google Shape;509;p48" descr="Voice"/>
            <p:cNvPicPr preferRelativeResize="0"/>
            <p:nvPr/>
          </p:nvPicPr>
          <p:blipFill rotWithShape="1">
            <a:blip r:embed="rId6">
              <a:alphaModFix/>
            </a:blip>
            <a:srcRect/>
            <a:stretch/>
          </p:blipFill>
          <p:spPr>
            <a:xfrm>
              <a:off x="5363583" y="506120"/>
              <a:ext cx="914400" cy="914400"/>
            </a:xfrm>
            <a:prstGeom prst="rect">
              <a:avLst/>
            </a:prstGeom>
            <a:noFill/>
            <a:ln>
              <a:noFill/>
            </a:ln>
          </p:spPr>
        </p:pic>
        <p:pic>
          <p:nvPicPr>
            <p:cNvPr id="510" name="Google Shape;510;p48" descr="Easel"/>
            <p:cNvPicPr preferRelativeResize="0"/>
            <p:nvPr/>
          </p:nvPicPr>
          <p:blipFill rotWithShape="1">
            <a:blip r:embed="rId7">
              <a:alphaModFix/>
            </a:blip>
            <a:srcRect/>
            <a:stretch/>
          </p:blipFill>
          <p:spPr>
            <a:xfrm>
              <a:off x="7168527" y="555263"/>
              <a:ext cx="678140" cy="678140"/>
            </a:xfrm>
            <a:prstGeom prst="rect">
              <a:avLst/>
            </a:prstGeom>
            <a:noFill/>
            <a:ln>
              <a:noFill/>
            </a:ln>
          </p:spPr>
        </p:pic>
        <p:sp>
          <p:nvSpPr>
            <p:cNvPr id="511" name="Google Shape;511;p48"/>
            <p:cNvSpPr/>
            <p:nvPr/>
          </p:nvSpPr>
          <p:spPr>
            <a:xfrm>
              <a:off x="10252790" y="1394569"/>
              <a:ext cx="1663800" cy="2680800"/>
            </a:xfrm>
            <a:prstGeom prst="rect">
              <a:avLst/>
            </a:prstGeom>
            <a:solidFill>
              <a:srgbClr val="595959"/>
            </a:solidFill>
            <a:ln w="12700" cap="flat" cmpd="sng">
              <a:solidFill>
                <a:schemeClr val="dk1"/>
              </a:solidFill>
              <a:prstDash val="solid"/>
              <a:miter lim="800000"/>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GB" sz="1400" b="1" i="0" u="none" strike="noStrike" cap="none">
                  <a:solidFill>
                    <a:schemeClr val="lt1"/>
                  </a:solidFill>
                  <a:latin typeface="Calibri"/>
                  <a:ea typeface="Calibri"/>
                  <a:cs typeface="Calibri"/>
                  <a:sym typeface="Calibri"/>
                </a:rPr>
                <a:t>Implied design </a:t>
              </a:r>
              <a:endParaRPr sz="1100" b="0" i="0" u="none" strike="noStrike" cap="none">
                <a:solidFill>
                  <a:srgbClr val="000000"/>
                </a:solidFill>
                <a:latin typeface="Arial"/>
                <a:ea typeface="Arial"/>
                <a:cs typeface="Arial"/>
                <a:sym typeface="Arial"/>
              </a:endParaRPr>
            </a:p>
          </p:txBody>
        </p:sp>
        <p:sp>
          <p:nvSpPr>
            <p:cNvPr id="512" name="Google Shape;512;p48"/>
            <p:cNvSpPr/>
            <p:nvPr/>
          </p:nvSpPr>
          <p:spPr>
            <a:xfrm>
              <a:off x="10317281" y="1783572"/>
              <a:ext cx="1431000" cy="427200"/>
            </a:xfrm>
            <a:prstGeom prst="rect">
              <a:avLst/>
            </a:prstGeom>
            <a:solidFill>
              <a:schemeClr val="lt1"/>
            </a:solidFill>
            <a:ln w="12700" cap="flat" cmpd="sng">
              <a:solidFill>
                <a:schemeClr val="dk1"/>
              </a:solidFill>
              <a:prstDash val="solid"/>
              <a:miter lim="800000"/>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GB" sz="1400" b="0" i="0" u="none" strike="noStrike" cap="none">
                  <a:solidFill>
                    <a:schemeClr val="dk1"/>
                  </a:solidFill>
                  <a:latin typeface="Calibri"/>
                  <a:ea typeface="Calibri"/>
                  <a:cs typeface="Calibri"/>
                  <a:sym typeface="Calibri"/>
                </a:rPr>
                <a:t>Code</a:t>
              </a:r>
              <a:endParaRPr sz="1100" b="0" i="0" u="none" strike="noStrike" cap="none">
                <a:solidFill>
                  <a:srgbClr val="000000"/>
                </a:solidFill>
                <a:latin typeface="Arial"/>
                <a:ea typeface="Arial"/>
                <a:cs typeface="Arial"/>
                <a:sym typeface="Arial"/>
              </a:endParaRPr>
            </a:p>
          </p:txBody>
        </p:sp>
        <p:pic>
          <p:nvPicPr>
            <p:cNvPr id="513" name="Google Shape;513;p48" descr="Monitor"/>
            <p:cNvPicPr preferRelativeResize="0"/>
            <p:nvPr/>
          </p:nvPicPr>
          <p:blipFill rotWithShape="1">
            <a:blip r:embed="rId8">
              <a:alphaModFix/>
            </a:blip>
            <a:srcRect/>
            <a:stretch/>
          </p:blipFill>
          <p:spPr>
            <a:xfrm>
              <a:off x="10644903" y="593022"/>
              <a:ext cx="775703" cy="775703"/>
            </a:xfrm>
            <a:prstGeom prst="rect">
              <a:avLst/>
            </a:prstGeom>
            <a:noFill/>
            <a:ln>
              <a:noFill/>
            </a:ln>
          </p:spPr>
        </p:pic>
        <p:sp>
          <p:nvSpPr>
            <p:cNvPr id="514" name="Google Shape;514;p48"/>
            <p:cNvSpPr/>
            <p:nvPr/>
          </p:nvSpPr>
          <p:spPr>
            <a:xfrm>
              <a:off x="10317281" y="2326567"/>
              <a:ext cx="1431000" cy="849300"/>
            </a:xfrm>
            <a:prstGeom prst="rect">
              <a:avLst/>
            </a:prstGeom>
            <a:solidFill>
              <a:schemeClr val="lt1"/>
            </a:solidFill>
            <a:ln w="12700" cap="flat" cmpd="sng">
              <a:solidFill>
                <a:schemeClr val="dk1"/>
              </a:solidFill>
              <a:prstDash val="solid"/>
              <a:miter lim="800000"/>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GB" sz="1400" b="0" i="0" u="none" strike="noStrike" cap="none">
                  <a:solidFill>
                    <a:schemeClr val="dk1"/>
                  </a:solidFill>
                  <a:latin typeface="Calibri"/>
                  <a:ea typeface="Calibri"/>
                  <a:cs typeface="Calibri"/>
                  <a:sym typeface="Calibri"/>
                </a:rPr>
                <a:t>Digital image or sound files</a:t>
              </a:r>
              <a:endParaRPr sz="1100" b="0" i="0" u="none" strike="noStrike" cap="none">
                <a:solidFill>
                  <a:srgbClr val="000000"/>
                </a:solidFill>
                <a:latin typeface="Arial"/>
                <a:ea typeface="Arial"/>
                <a:cs typeface="Arial"/>
                <a:sym typeface="Arial"/>
              </a:endParaRPr>
            </a:p>
          </p:txBody>
        </p:sp>
        <p:sp>
          <p:nvSpPr>
            <p:cNvPr id="515" name="Google Shape;515;p48"/>
            <p:cNvSpPr/>
            <p:nvPr/>
          </p:nvSpPr>
          <p:spPr>
            <a:xfrm>
              <a:off x="10316974" y="3243449"/>
              <a:ext cx="1431000" cy="619500"/>
            </a:xfrm>
            <a:prstGeom prst="rect">
              <a:avLst/>
            </a:prstGeom>
            <a:solidFill>
              <a:schemeClr val="lt1"/>
            </a:solidFill>
            <a:ln w="12700" cap="flat" cmpd="sng">
              <a:solidFill>
                <a:schemeClr val="dk1"/>
              </a:solidFill>
              <a:prstDash val="solid"/>
              <a:miter lim="800000"/>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GB" sz="1400" b="0" i="0" u="none" strike="noStrike" cap="none">
                  <a:solidFill>
                    <a:schemeClr val="dk1"/>
                  </a:solidFill>
                  <a:latin typeface="Calibri"/>
                  <a:ea typeface="Calibri"/>
                  <a:cs typeface="Calibri"/>
                  <a:sym typeface="Calibri"/>
                </a:rPr>
                <a:t>Program settings</a:t>
              </a:r>
              <a:endParaRPr sz="1100" b="0" i="0" u="none" strike="noStrike" cap="none">
                <a:solidFill>
                  <a:srgbClr val="000000"/>
                </a:solidFill>
                <a:latin typeface="Arial"/>
                <a:ea typeface="Arial"/>
                <a:cs typeface="Arial"/>
                <a:sym typeface="Arial"/>
              </a:endParaRPr>
            </a:p>
          </p:txBody>
        </p:sp>
        <p:sp>
          <p:nvSpPr>
            <p:cNvPr id="516" name="Google Shape;516;p48"/>
            <p:cNvSpPr txBox="1"/>
            <p:nvPr/>
          </p:nvSpPr>
          <p:spPr>
            <a:xfrm>
              <a:off x="8553475" y="3371261"/>
              <a:ext cx="1408200" cy="369300"/>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GB" sz="1400" b="0" i="0" u="none" strike="noStrike" cap="none">
                  <a:solidFill>
                    <a:schemeClr val="dk1"/>
                  </a:solidFill>
                  <a:latin typeface="Calibri"/>
                  <a:ea typeface="Calibri"/>
                  <a:cs typeface="Calibri"/>
                  <a:sym typeface="Calibri"/>
                </a:rPr>
                <a:t>Notes or lists</a:t>
              </a:r>
              <a:endParaRPr sz="1100" b="0" i="0" u="none" strike="noStrike" cap="none">
                <a:solidFill>
                  <a:srgbClr val="000000"/>
                </a:solidFill>
                <a:latin typeface="Arial"/>
                <a:ea typeface="Arial"/>
                <a:cs typeface="Arial"/>
                <a:sym typeface="Arial"/>
              </a:endParaRPr>
            </a:p>
          </p:txBody>
        </p:sp>
        <p:sp>
          <p:nvSpPr>
            <p:cNvPr id="517" name="Google Shape;517;p48"/>
            <p:cNvSpPr/>
            <p:nvPr/>
          </p:nvSpPr>
          <p:spPr>
            <a:xfrm>
              <a:off x="4927838" y="1405332"/>
              <a:ext cx="1616700" cy="1329600"/>
            </a:xfrm>
            <a:prstGeom prst="rect">
              <a:avLst/>
            </a:prstGeom>
            <a:solidFill>
              <a:srgbClr val="595959"/>
            </a:solidFill>
            <a:ln w="12700" cap="flat" cmpd="sng">
              <a:solidFill>
                <a:schemeClr val="dk1"/>
              </a:solidFill>
              <a:prstDash val="solid"/>
              <a:miter lim="800000"/>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GB" sz="1400" b="1" i="0" u="none" strike="noStrike" cap="none">
                  <a:solidFill>
                    <a:schemeClr val="lt1"/>
                  </a:solidFill>
                  <a:latin typeface="Calibri"/>
                  <a:ea typeface="Calibri"/>
                  <a:cs typeface="Calibri"/>
                  <a:sym typeface="Calibri"/>
                </a:rPr>
                <a:t>Verbal design</a:t>
              </a: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GB" sz="1400" b="1" i="0" u="none" strike="noStrike" cap="none">
                  <a:solidFill>
                    <a:schemeClr val="lt1"/>
                  </a:solidFill>
                  <a:latin typeface="Calibri"/>
                  <a:ea typeface="Calibri"/>
                  <a:cs typeface="Calibri"/>
                  <a:sym typeface="Calibri"/>
                </a:rPr>
                <a:t>Recorded or </a:t>
              </a: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GB" sz="1400" b="1" i="0" u="none" strike="noStrike" cap="none">
                  <a:solidFill>
                    <a:schemeClr val="lt1"/>
                  </a:solidFill>
                  <a:latin typeface="Calibri"/>
                  <a:ea typeface="Calibri"/>
                  <a:cs typeface="Calibri"/>
                  <a:sym typeface="Calibri"/>
                </a:rPr>
                <a:t>not recorded</a:t>
              </a:r>
              <a:endParaRPr sz="1100" b="0" i="0" u="none" strike="noStrike" cap="none">
                <a:solidFill>
                  <a:srgbClr val="000000"/>
                </a:solidFill>
                <a:latin typeface="Arial"/>
                <a:ea typeface="Arial"/>
                <a:cs typeface="Arial"/>
                <a:sym typeface="Arial"/>
              </a:endParaRPr>
            </a:p>
          </p:txBody>
        </p:sp>
        <p:sp>
          <p:nvSpPr>
            <p:cNvPr id="518" name="Google Shape;518;p48"/>
            <p:cNvSpPr txBox="1"/>
            <p:nvPr/>
          </p:nvSpPr>
          <p:spPr>
            <a:xfrm>
              <a:off x="6755134" y="2200868"/>
              <a:ext cx="1461000" cy="369300"/>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GB" sz="1400" b="0" i="0" u="none" strike="noStrike" cap="none">
                  <a:solidFill>
                    <a:schemeClr val="dk1"/>
                  </a:solidFill>
                  <a:latin typeface="Calibri"/>
                  <a:ea typeface="Calibri"/>
                  <a:cs typeface="Calibri"/>
                  <a:sym typeface="Calibri"/>
                </a:rPr>
                <a:t>List</a:t>
              </a:r>
              <a:endParaRPr sz="1100" b="0" i="0" u="none" strike="noStrike" cap="none">
                <a:solidFill>
                  <a:srgbClr val="000000"/>
                </a:solidFill>
                <a:latin typeface="Arial"/>
                <a:ea typeface="Arial"/>
                <a:cs typeface="Arial"/>
                <a:sym typeface="Arial"/>
              </a:endParaRPr>
            </a:p>
          </p:txBody>
        </p:sp>
      </p:grpSp>
      <p:sp>
        <p:nvSpPr>
          <p:cNvPr id="519" name="Google Shape;519;p48"/>
          <p:cNvSpPr txBox="1"/>
          <p:nvPr/>
        </p:nvSpPr>
        <p:spPr>
          <a:xfrm>
            <a:off x="174500" y="4549000"/>
            <a:ext cx="2130300" cy="365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800">
                <a:solidFill>
                  <a:schemeClr val="dk2"/>
                </a:solidFill>
              </a:rPr>
              <a:t>Jane Waite, 2019</a:t>
            </a:r>
            <a:endParaRPr sz="1800">
              <a:solidFill>
                <a:schemeClr val="dk2"/>
              </a:solidFill>
            </a:endParaRPr>
          </a:p>
        </p:txBody>
      </p:sp>
      <p:sp>
        <p:nvSpPr>
          <p:cNvPr id="520" name="Google Shape;520;p48"/>
          <p:cNvSpPr/>
          <p:nvPr/>
        </p:nvSpPr>
        <p:spPr>
          <a:xfrm>
            <a:off x="6123225" y="4531175"/>
            <a:ext cx="2939100" cy="428700"/>
          </a:xfrm>
          <a:prstGeom prst="roundRect">
            <a:avLst>
              <a:gd name="adj" fmla="val 16667"/>
            </a:avLst>
          </a:prstGeom>
          <a:solidFill>
            <a:srgbClr val="DB5573">
              <a:alpha val="6962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a:t>Computational thinking and problem-solving</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24"/>
        <p:cNvGrpSpPr/>
        <p:nvPr/>
      </p:nvGrpSpPr>
      <p:grpSpPr>
        <a:xfrm>
          <a:off x="0" y="0"/>
          <a:ext cx="0" cy="0"/>
          <a:chOff x="0" y="0"/>
          <a:chExt cx="0" cy="0"/>
        </a:xfrm>
      </p:grpSpPr>
      <p:sp>
        <p:nvSpPr>
          <p:cNvPr id="525" name="Google Shape;525;p49"/>
          <p:cNvSpPr txBox="1">
            <a:spLocks noGrp="1"/>
          </p:cNvSpPr>
          <p:nvPr>
            <p:ph type="body" idx="4294967295"/>
          </p:nvPr>
        </p:nvSpPr>
        <p:spPr>
          <a:xfrm>
            <a:off x="174496" y="50896"/>
            <a:ext cx="8672100" cy="10365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GB" sz="2200">
                <a:solidFill>
                  <a:schemeClr val="accent1"/>
                </a:solidFill>
              </a:rPr>
              <a:t>Design components - pupil facing</a:t>
            </a:r>
            <a:endParaRPr sz="900">
              <a:solidFill>
                <a:schemeClr val="accent1"/>
              </a:solidFill>
              <a:highlight>
                <a:srgbClr val="FFFFFF"/>
              </a:highlight>
            </a:endParaRPr>
          </a:p>
          <a:p>
            <a:pPr marL="0" lvl="0" indent="0" algn="l" rtl="0">
              <a:spcBef>
                <a:spcPts val="1600"/>
              </a:spcBef>
              <a:spcAft>
                <a:spcPts val="1600"/>
              </a:spcAft>
              <a:buNone/>
            </a:pPr>
            <a:endParaRPr/>
          </a:p>
        </p:txBody>
      </p:sp>
      <p:grpSp>
        <p:nvGrpSpPr>
          <p:cNvPr id="526" name="Google Shape;526;p49"/>
          <p:cNvGrpSpPr/>
          <p:nvPr/>
        </p:nvGrpSpPr>
        <p:grpSpPr>
          <a:xfrm>
            <a:off x="411325" y="853950"/>
            <a:ext cx="8535902" cy="1142100"/>
            <a:chOff x="477925" y="1867850"/>
            <a:chExt cx="8535902" cy="1142100"/>
          </a:xfrm>
        </p:grpSpPr>
        <p:sp>
          <p:nvSpPr>
            <p:cNvPr id="527" name="Google Shape;527;p49"/>
            <p:cNvSpPr/>
            <p:nvPr/>
          </p:nvSpPr>
          <p:spPr>
            <a:xfrm>
              <a:off x="477925" y="1867850"/>
              <a:ext cx="8535900" cy="1142100"/>
            </a:xfrm>
            <a:prstGeom prst="rect">
              <a:avLst/>
            </a:prstGeom>
            <a:noFill/>
            <a:ln w="12700" cap="flat" cmpd="sng">
              <a:solidFill>
                <a:srgbClr val="00000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4000"/>
                <a:buFont typeface="Arial"/>
                <a:buNone/>
              </a:pPr>
              <a:r>
                <a:rPr lang="en-GB" sz="2400" b="1" i="0" u="none" strike="noStrike" cap="none">
                  <a:solidFill>
                    <a:srgbClr val="000000"/>
                  </a:solidFill>
                  <a:latin typeface="Calibri"/>
                  <a:ea typeface="Calibri"/>
                  <a:cs typeface="Calibri"/>
                  <a:sym typeface="Calibri"/>
                </a:rPr>
                <a:t>Object and data design</a:t>
              </a:r>
              <a:endParaRPr sz="5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4000"/>
                <a:buFont typeface="Arial"/>
                <a:buNone/>
              </a:pPr>
              <a:r>
                <a:rPr lang="en-GB" sz="2400" b="0" i="0" u="none" strike="noStrike" cap="none">
                  <a:solidFill>
                    <a:srgbClr val="000000"/>
                  </a:solidFill>
                  <a:latin typeface="Calibri"/>
                  <a:ea typeface="Calibri"/>
                  <a:cs typeface="Calibri"/>
                  <a:sym typeface="Calibri"/>
                </a:rPr>
                <a:t>What are the names of the objects</a:t>
              </a:r>
              <a:endParaRPr sz="5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4000"/>
                <a:buFont typeface="Arial"/>
                <a:buNone/>
              </a:pPr>
              <a:r>
                <a:rPr lang="en-GB" sz="2400" b="0" i="0" u="none" strike="noStrike" cap="none">
                  <a:solidFill>
                    <a:srgbClr val="000000"/>
                  </a:solidFill>
                  <a:latin typeface="Calibri"/>
                  <a:ea typeface="Calibri"/>
                  <a:cs typeface="Calibri"/>
                  <a:sym typeface="Calibri"/>
                </a:rPr>
                <a:t> that you need?</a:t>
              </a:r>
              <a:endParaRPr sz="2400" b="0" i="1" u="none" strike="noStrike" cap="none">
                <a:solidFill>
                  <a:srgbClr val="000000"/>
                </a:solidFill>
                <a:latin typeface="Calibri"/>
                <a:ea typeface="Calibri"/>
                <a:cs typeface="Calibri"/>
                <a:sym typeface="Calibri"/>
              </a:endParaRPr>
            </a:p>
          </p:txBody>
        </p:sp>
        <p:pic>
          <p:nvPicPr>
            <p:cNvPr id="528" name="Google Shape;528;p49" descr="Network"/>
            <p:cNvPicPr preferRelativeResize="0"/>
            <p:nvPr/>
          </p:nvPicPr>
          <p:blipFill rotWithShape="1">
            <a:blip r:embed="rId3">
              <a:alphaModFix/>
            </a:blip>
            <a:srcRect/>
            <a:stretch/>
          </p:blipFill>
          <p:spPr>
            <a:xfrm>
              <a:off x="8277446" y="1867851"/>
              <a:ext cx="736382" cy="481200"/>
            </a:xfrm>
            <a:prstGeom prst="rect">
              <a:avLst/>
            </a:prstGeom>
            <a:noFill/>
            <a:ln>
              <a:noFill/>
            </a:ln>
          </p:spPr>
        </p:pic>
      </p:grpSp>
      <p:sp>
        <p:nvSpPr>
          <p:cNvPr id="529" name="Google Shape;529;p49"/>
          <p:cNvSpPr/>
          <p:nvPr/>
        </p:nvSpPr>
        <p:spPr>
          <a:xfrm>
            <a:off x="411325" y="2252375"/>
            <a:ext cx="3994200" cy="1466400"/>
          </a:xfrm>
          <a:prstGeom prst="rect">
            <a:avLst/>
          </a:prstGeom>
          <a:noFill/>
          <a:ln w="12700" cap="flat" cmpd="sng">
            <a:solidFill>
              <a:srgbClr val="00000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4400"/>
              <a:buFont typeface="Arial"/>
              <a:buNone/>
            </a:pPr>
            <a:r>
              <a:rPr lang="en-GB" sz="2900" b="1" i="0" u="none" strike="noStrike" cap="none">
                <a:solidFill>
                  <a:srgbClr val="000000"/>
                </a:solidFill>
                <a:latin typeface="Calibri"/>
                <a:ea typeface="Calibri"/>
                <a:cs typeface="Calibri"/>
                <a:sym typeface="Calibri"/>
              </a:rPr>
              <a:t>Algorithm design</a:t>
            </a:r>
            <a:endParaRPr sz="1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4400"/>
              <a:buFont typeface="Arial"/>
              <a:buNone/>
            </a:pPr>
            <a:r>
              <a:rPr lang="en-GB" sz="2900" b="0" i="0" u="none" strike="noStrike" cap="none">
                <a:solidFill>
                  <a:srgbClr val="000000"/>
                </a:solidFill>
                <a:latin typeface="Calibri"/>
                <a:ea typeface="Calibri"/>
                <a:cs typeface="Calibri"/>
                <a:sym typeface="Calibri"/>
              </a:rPr>
              <a:t>What do the objects do?</a:t>
            </a:r>
            <a:endParaRPr sz="2900" b="1" i="0" u="none" strike="noStrike" cap="none">
              <a:solidFill>
                <a:srgbClr val="000000"/>
              </a:solidFill>
              <a:latin typeface="Calibri"/>
              <a:ea typeface="Calibri"/>
              <a:cs typeface="Calibri"/>
              <a:sym typeface="Calibri"/>
            </a:endParaRPr>
          </a:p>
        </p:txBody>
      </p:sp>
      <p:grpSp>
        <p:nvGrpSpPr>
          <p:cNvPr id="530" name="Google Shape;530;p49"/>
          <p:cNvGrpSpPr/>
          <p:nvPr/>
        </p:nvGrpSpPr>
        <p:grpSpPr>
          <a:xfrm>
            <a:off x="4626325" y="2109275"/>
            <a:ext cx="4320900" cy="1752604"/>
            <a:chOff x="4692925" y="3140450"/>
            <a:chExt cx="4320900" cy="1752604"/>
          </a:xfrm>
        </p:grpSpPr>
        <p:sp>
          <p:nvSpPr>
            <p:cNvPr id="531" name="Google Shape;531;p49"/>
            <p:cNvSpPr/>
            <p:nvPr/>
          </p:nvSpPr>
          <p:spPr>
            <a:xfrm>
              <a:off x="4692925" y="3140450"/>
              <a:ext cx="4320900" cy="1752600"/>
            </a:xfrm>
            <a:prstGeom prst="rect">
              <a:avLst/>
            </a:prstGeom>
            <a:noFill/>
            <a:ln w="12700" cap="flat" cmpd="sng">
              <a:solidFill>
                <a:srgbClr val="00000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4000"/>
                <a:buFont typeface="Arial"/>
                <a:buNone/>
              </a:pPr>
              <a:r>
                <a:rPr lang="en-GB" sz="2800" b="1" i="0" u="none" strike="noStrike" cap="none">
                  <a:solidFill>
                    <a:srgbClr val="000000"/>
                  </a:solidFill>
                  <a:latin typeface="Calibri"/>
                  <a:ea typeface="Calibri"/>
                  <a:cs typeface="Calibri"/>
                  <a:sym typeface="Calibri"/>
                </a:rPr>
                <a:t>Artwork and sounds design </a:t>
              </a:r>
              <a:endParaRPr sz="2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4000"/>
                <a:buFont typeface="Arial"/>
                <a:buNone/>
              </a:pPr>
              <a:r>
                <a:rPr lang="en-GB" sz="2800" b="0" i="0" u="none" strike="noStrike" cap="none">
                  <a:solidFill>
                    <a:srgbClr val="000000"/>
                  </a:solidFill>
                  <a:latin typeface="Calibri"/>
                  <a:ea typeface="Calibri"/>
                  <a:cs typeface="Calibri"/>
                  <a:sym typeface="Calibri"/>
                </a:rPr>
                <a:t>What do the objects  look and sound like?</a:t>
              </a:r>
              <a:endParaRPr sz="2800" b="1" i="0" u="none" strike="noStrike" cap="none">
                <a:solidFill>
                  <a:srgbClr val="000000"/>
                </a:solidFill>
                <a:latin typeface="Calibri"/>
                <a:ea typeface="Calibri"/>
                <a:cs typeface="Calibri"/>
                <a:sym typeface="Calibri"/>
              </a:endParaRPr>
            </a:p>
          </p:txBody>
        </p:sp>
        <p:pic>
          <p:nvPicPr>
            <p:cNvPr id="532" name="Google Shape;532;p49" descr="Music"/>
            <p:cNvPicPr preferRelativeResize="0"/>
            <p:nvPr/>
          </p:nvPicPr>
          <p:blipFill rotWithShape="1">
            <a:blip r:embed="rId4">
              <a:alphaModFix/>
            </a:blip>
            <a:srcRect/>
            <a:stretch/>
          </p:blipFill>
          <p:spPr>
            <a:xfrm>
              <a:off x="8191237" y="4485058"/>
              <a:ext cx="822580" cy="407996"/>
            </a:xfrm>
            <a:prstGeom prst="rect">
              <a:avLst/>
            </a:prstGeom>
            <a:noFill/>
            <a:ln>
              <a:noFill/>
            </a:ln>
          </p:spPr>
        </p:pic>
        <p:pic>
          <p:nvPicPr>
            <p:cNvPr id="533" name="Google Shape;533;p49" descr="Eye"/>
            <p:cNvPicPr preferRelativeResize="0"/>
            <p:nvPr/>
          </p:nvPicPr>
          <p:blipFill rotWithShape="1">
            <a:blip r:embed="rId5">
              <a:alphaModFix/>
            </a:blip>
            <a:srcRect/>
            <a:stretch/>
          </p:blipFill>
          <p:spPr>
            <a:xfrm>
              <a:off x="7907746" y="4203425"/>
              <a:ext cx="619926" cy="485631"/>
            </a:xfrm>
            <a:prstGeom prst="rect">
              <a:avLst/>
            </a:prstGeom>
            <a:noFill/>
            <a:ln>
              <a:noFill/>
            </a:ln>
          </p:spPr>
        </p:pic>
      </p:grpSp>
      <p:sp>
        <p:nvSpPr>
          <p:cNvPr id="534" name="Google Shape;534;p49"/>
          <p:cNvSpPr txBox="1"/>
          <p:nvPr/>
        </p:nvSpPr>
        <p:spPr>
          <a:xfrm>
            <a:off x="174500" y="4549000"/>
            <a:ext cx="2130300" cy="365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800">
                <a:solidFill>
                  <a:schemeClr val="dk2"/>
                </a:solidFill>
              </a:rPr>
              <a:t>Jane Waite, 2019</a:t>
            </a:r>
            <a:endParaRPr sz="1800">
              <a:solidFill>
                <a:schemeClr val="dk2"/>
              </a:solidFill>
            </a:endParaRPr>
          </a:p>
        </p:txBody>
      </p:sp>
      <p:sp>
        <p:nvSpPr>
          <p:cNvPr id="535" name="Google Shape;535;p49"/>
          <p:cNvSpPr/>
          <p:nvPr/>
        </p:nvSpPr>
        <p:spPr>
          <a:xfrm>
            <a:off x="6123225" y="4531175"/>
            <a:ext cx="2939100" cy="428700"/>
          </a:xfrm>
          <a:prstGeom prst="roundRect">
            <a:avLst>
              <a:gd name="adj" fmla="val 16667"/>
            </a:avLst>
          </a:prstGeom>
          <a:solidFill>
            <a:srgbClr val="DB5573">
              <a:alpha val="6962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a:t>Computational thinking and problem-solving</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540" name="Google Shape;540;p50"/>
          <p:cNvSpPr txBox="1">
            <a:spLocks noGrp="1"/>
          </p:cNvSpPr>
          <p:nvPr>
            <p:ph type="body" idx="4294967295"/>
          </p:nvPr>
        </p:nvSpPr>
        <p:spPr>
          <a:xfrm>
            <a:off x="186596" y="101646"/>
            <a:ext cx="8672100" cy="10365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GB" sz="2200">
                <a:solidFill>
                  <a:schemeClr val="accent1"/>
                </a:solidFill>
              </a:rPr>
              <a:t>Design components - teacher facing</a:t>
            </a:r>
            <a:endParaRPr sz="900">
              <a:solidFill>
                <a:schemeClr val="accent1"/>
              </a:solidFill>
              <a:highlight>
                <a:schemeClr val="lt1"/>
              </a:highlight>
            </a:endParaRPr>
          </a:p>
          <a:p>
            <a:pPr marL="0" lvl="0" indent="0" algn="l" rtl="0">
              <a:lnSpc>
                <a:spcPct val="100000"/>
              </a:lnSpc>
              <a:spcBef>
                <a:spcPts val="1600"/>
              </a:spcBef>
              <a:spcAft>
                <a:spcPts val="0"/>
              </a:spcAft>
              <a:buNone/>
            </a:pPr>
            <a:endParaRPr sz="2200" b="0">
              <a:solidFill>
                <a:srgbClr val="000000"/>
              </a:solidFill>
              <a:latin typeface="Roboto Medium"/>
              <a:ea typeface="Roboto Medium"/>
              <a:cs typeface="Roboto Medium"/>
              <a:sym typeface="Roboto Medium"/>
            </a:endParaRPr>
          </a:p>
          <a:p>
            <a:pPr marL="0" lvl="0" indent="0" algn="l" rtl="0">
              <a:spcBef>
                <a:spcPts val="1600"/>
              </a:spcBef>
              <a:spcAft>
                <a:spcPts val="1600"/>
              </a:spcAft>
              <a:buNone/>
            </a:pPr>
            <a:endParaRPr/>
          </a:p>
        </p:txBody>
      </p:sp>
      <p:pic>
        <p:nvPicPr>
          <p:cNvPr id="541" name="Google Shape;541;p50"/>
          <p:cNvPicPr preferRelativeResize="0"/>
          <p:nvPr/>
        </p:nvPicPr>
        <p:blipFill>
          <a:blip r:embed="rId3">
            <a:alphaModFix/>
          </a:blip>
          <a:stretch>
            <a:fillRect/>
          </a:stretch>
        </p:blipFill>
        <p:spPr>
          <a:xfrm>
            <a:off x="157100" y="730900"/>
            <a:ext cx="8829798" cy="3681701"/>
          </a:xfrm>
          <a:prstGeom prst="rect">
            <a:avLst/>
          </a:prstGeom>
          <a:noFill/>
          <a:ln>
            <a:noFill/>
          </a:ln>
        </p:spPr>
      </p:pic>
      <p:sp>
        <p:nvSpPr>
          <p:cNvPr id="542" name="Google Shape;542;p50"/>
          <p:cNvSpPr txBox="1"/>
          <p:nvPr/>
        </p:nvSpPr>
        <p:spPr>
          <a:xfrm>
            <a:off x="186600" y="4539050"/>
            <a:ext cx="3313500" cy="318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800">
                <a:solidFill>
                  <a:schemeClr val="dk2"/>
                </a:solidFill>
              </a:rPr>
              <a:t>Jane Waite, 2019 </a:t>
            </a:r>
            <a:endParaRPr sz="1800">
              <a:solidFill>
                <a:schemeClr val="dk2"/>
              </a:solidFill>
            </a:endParaRPr>
          </a:p>
        </p:txBody>
      </p:sp>
      <p:sp>
        <p:nvSpPr>
          <p:cNvPr id="543" name="Google Shape;543;p50"/>
          <p:cNvSpPr/>
          <p:nvPr/>
        </p:nvSpPr>
        <p:spPr>
          <a:xfrm>
            <a:off x="6123225" y="4531175"/>
            <a:ext cx="2939100" cy="428700"/>
          </a:xfrm>
          <a:prstGeom prst="roundRect">
            <a:avLst>
              <a:gd name="adj" fmla="val 16667"/>
            </a:avLst>
          </a:prstGeom>
          <a:solidFill>
            <a:srgbClr val="DB5573">
              <a:alpha val="6962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a:t>Computational thinking and problem-solving</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47"/>
        <p:cNvGrpSpPr/>
        <p:nvPr/>
      </p:nvGrpSpPr>
      <p:grpSpPr>
        <a:xfrm>
          <a:off x="0" y="0"/>
          <a:ext cx="0" cy="0"/>
          <a:chOff x="0" y="0"/>
          <a:chExt cx="0" cy="0"/>
        </a:xfrm>
      </p:grpSpPr>
      <p:sp>
        <p:nvSpPr>
          <p:cNvPr id="548" name="Google Shape;548;p51"/>
          <p:cNvSpPr txBox="1">
            <a:spLocks noGrp="1"/>
          </p:cNvSpPr>
          <p:nvPr>
            <p:ph type="body" idx="4294967295"/>
          </p:nvPr>
        </p:nvSpPr>
        <p:spPr>
          <a:xfrm>
            <a:off x="145521" y="152421"/>
            <a:ext cx="8672100" cy="10365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GB" sz="2200">
                <a:solidFill>
                  <a:schemeClr val="accent1"/>
                </a:solidFill>
              </a:rPr>
              <a:t>Design components in action</a:t>
            </a:r>
            <a:endParaRPr sz="2200">
              <a:solidFill>
                <a:schemeClr val="accent1"/>
              </a:solidFill>
            </a:endParaRPr>
          </a:p>
          <a:p>
            <a:pPr marL="0" lvl="0" indent="0" algn="l" rtl="0">
              <a:spcBef>
                <a:spcPts val="1600"/>
              </a:spcBef>
              <a:spcAft>
                <a:spcPts val="1600"/>
              </a:spcAft>
              <a:buNone/>
            </a:pPr>
            <a:endParaRPr/>
          </a:p>
        </p:txBody>
      </p:sp>
      <p:pic>
        <p:nvPicPr>
          <p:cNvPr id="549" name="Google Shape;549;p51"/>
          <p:cNvPicPr preferRelativeResize="0"/>
          <p:nvPr/>
        </p:nvPicPr>
        <p:blipFill rotWithShape="1">
          <a:blip r:embed="rId3">
            <a:alphaModFix/>
          </a:blip>
          <a:srcRect l="14642" t="14597" r="18284" b="13983"/>
          <a:stretch/>
        </p:blipFill>
        <p:spPr>
          <a:xfrm>
            <a:off x="145525" y="1082100"/>
            <a:ext cx="3014299" cy="2408350"/>
          </a:xfrm>
          <a:prstGeom prst="rect">
            <a:avLst/>
          </a:prstGeom>
          <a:noFill/>
          <a:ln>
            <a:noFill/>
          </a:ln>
        </p:spPr>
      </p:pic>
      <p:pic>
        <p:nvPicPr>
          <p:cNvPr id="550" name="Google Shape;550;p51"/>
          <p:cNvPicPr preferRelativeResize="0"/>
          <p:nvPr/>
        </p:nvPicPr>
        <p:blipFill rotWithShape="1">
          <a:blip r:embed="rId4">
            <a:alphaModFix/>
          </a:blip>
          <a:srcRect l="3689" t="6534" r="17315" b="22437"/>
          <a:stretch/>
        </p:blipFill>
        <p:spPr>
          <a:xfrm>
            <a:off x="3159825" y="669725"/>
            <a:ext cx="3269225" cy="2205500"/>
          </a:xfrm>
          <a:prstGeom prst="rect">
            <a:avLst/>
          </a:prstGeom>
          <a:noFill/>
          <a:ln>
            <a:noFill/>
          </a:ln>
        </p:spPr>
      </p:pic>
      <p:pic>
        <p:nvPicPr>
          <p:cNvPr id="551" name="Google Shape;551;p51"/>
          <p:cNvPicPr preferRelativeResize="0"/>
          <p:nvPr/>
        </p:nvPicPr>
        <p:blipFill rotWithShape="1">
          <a:blip r:embed="rId5">
            <a:alphaModFix/>
          </a:blip>
          <a:srcRect l="18160" t="7231" b="7792"/>
          <a:stretch/>
        </p:blipFill>
        <p:spPr>
          <a:xfrm>
            <a:off x="5506425" y="1752650"/>
            <a:ext cx="3352275" cy="2611701"/>
          </a:xfrm>
          <a:prstGeom prst="rect">
            <a:avLst/>
          </a:prstGeom>
          <a:noFill/>
          <a:ln>
            <a:noFill/>
          </a:ln>
        </p:spPr>
      </p:pic>
      <p:sp>
        <p:nvSpPr>
          <p:cNvPr id="552" name="Google Shape;552;p51"/>
          <p:cNvSpPr txBox="1"/>
          <p:nvPr/>
        </p:nvSpPr>
        <p:spPr>
          <a:xfrm>
            <a:off x="658475" y="3547100"/>
            <a:ext cx="20910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2000" b="1"/>
              <a:t>Object design</a:t>
            </a:r>
            <a:endParaRPr sz="2000" b="1"/>
          </a:p>
        </p:txBody>
      </p:sp>
      <p:sp>
        <p:nvSpPr>
          <p:cNvPr id="553" name="Google Shape;553;p51"/>
          <p:cNvSpPr txBox="1"/>
          <p:nvPr/>
        </p:nvSpPr>
        <p:spPr>
          <a:xfrm>
            <a:off x="3594125" y="2955050"/>
            <a:ext cx="1641000" cy="800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2000" b="1"/>
              <a:t>Algorithm design</a:t>
            </a:r>
            <a:endParaRPr sz="2000" b="1"/>
          </a:p>
        </p:txBody>
      </p:sp>
      <p:sp>
        <p:nvSpPr>
          <p:cNvPr id="554" name="Google Shape;554;p51"/>
          <p:cNvSpPr txBox="1"/>
          <p:nvPr/>
        </p:nvSpPr>
        <p:spPr>
          <a:xfrm>
            <a:off x="6622675" y="1188925"/>
            <a:ext cx="20910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2000" b="1"/>
              <a:t>Object design</a:t>
            </a:r>
            <a:endParaRPr sz="2000" b="1"/>
          </a:p>
        </p:txBody>
      </p:sp>
      <p:sp>
        <p:nvSpPr>
          <p:cNvPr id="555" name="Google Shape;555;p51"/>
          <p:cNvSpPr/>
          <p:nvPr/>
        </p:nvSpPr>
        <p:spPr>
          <a:xfrm>
            <a:off x="6123225" y="4531175"/>
            <a:ext cx="2939100" cy="428700"/>
          </a:xfrm>
          <a:prstGeom prst="roundRect">
            <a:avLst>
              <a:gd name="adj" fmla="val 16667"/>
            </a:avLst>
          </a:prstGeom>
          <a:solidFill>
            <a:srgbClr val="DB5573">
              <a:alpha val="6962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a:t>Computational thinking and problem-solving</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59"/>
        <p:cNvGrpSpPr/>
        <p:nvPr/>
      </p:nvGrpSpPr>
      <p:grpSpPr>
        <a:xfrm>
          <a:off x="0" y="0"/>
          <a:ext cx="0" cy="0"/>
          <a:chOff x="0" y="0"/>
          <a:chExt cx="0" cy="0"/>
        </a:xfrm>
      </p:grpSpPr>
      <p:sp>
        <p:nvSpPr>
          <p:cNvPr id="560" name="Google Shape;560;p52"/>
          <p:cNvSpPr txBox="1">
            <a:spLocks noGrp="1"/>
          </p:cNvSpPr>
          <p:nvPr>
            <p:ph type="body" idx="4294967295"/>
          </p:nvPr>
        </p:nvSpPr>
        <p:spPr>
          <a:xfrm>
            <a:off x="186596" y="262396"/>
            <a:ext cx="8672100" cy="10365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GB" sz="2400">
                <a:solidFill>
                  <a:schemeClr val="accent1"/>
                </a:solidFill>
              </a:rPr>
              <a:t>Components</a:t>
            </a:r>
            <a:endParaRPr sz="2400">
              <a:solidFill>
                <a:schemeClr val="accent1"/>
              </a:solidFill>
            </a:endParaRPr>
          </a:p>
        </p:txBody>
      </p:sp>
      <p:pic>
        <p:nvPicPr>
          <p:cNvPr id="561" name="Google Shape;561;p52"/>
          <p:cNvPicPr preferRelativeResize="0"/>
          <p:nvPr/>
        </p:nvPicPr>
        <p:blipFill>
          <a:blip r:embed="rId3">
            <a:alphaModFix/>
          </a:blip>
          <a:stretch>
            <a:fillRect/>
          </a:stretch>
        </p:blipFill>
        <p:spPr>
          <a:xfrm>
            <a:off x="236925" y="974191"/>
            <a:ext cx="3740669" cy="2726511"/>
          </a:xfrm>
          <a:prstGeom prst="rect">
            <a:avLst/>
          </a:prstGeom>
          <a:noFill/>
          <a:ln>
            <a:noFill/>
          </a:ln>
        </p:spPr>
      </p:pic>
      <p:pic>
        <p:nvPicPr>
          <p:cNvPr id="562" name="Google Shape;562;p52"/>
          <p:cNvPicPr preferRelativeResize="0"/>
          <p:nvPr/>
        </p:nvPicPr>
        <p:blipFill rotWithShape="1">
          <a:blip r:embed="rId4">
            <a:alphaModFix/>
          </a:blip>
          <a:srcRect r="1970" b="9934"/>
          <a:stretch/>
        </p:blipFill>
        <p:spPr>
          <a:xfrm>
            <a:off x="4030745" y="824900"/>
            <a:ext cx="3085623" cy="2067143"/>
          </a:xfrm>
          <a:prstGeom prst="rect">
            <a:avLst/>
          </a:prstGeom>
          <a:noFill/>
          <a:ln>
            <a:noFill/>
          </a:ln>
        </p:spPr>
      </p:pic>
      <p:pic>
        <p:nvPicPr>
          <p:cNvPr id="563" name="Google Shape;563;p52"/>
          <p:cNvPicPr preferRelativeResize="0"/>
          <p:nvPr/>
        </p:nvPicPr>
        <p:blipFill rotWithShape="1">
          <a:blip r:embed="rId5">
            <a:alphaModFix/>
          </a:blip>
          <a:srcRect l="11288" r="9497" b="29123"/>
          <a:stretch/>
        </p:blipFill>
        <p:spPr>
          <a:xfrm>
            <a:off x="6023192" y="2706109"/>
            <a:ext cx="2580482" cy="1683016"/>
          </a:xfrm>
          <a:prstGeom prst="rect">
            <a:avLst/>
          </a:prstGeom>
          <a:noFill/>
          <a:ln>
            <a:noFill/>
          </a:ln>
        </p:spPr>
      </p:pic>
      <p:sp>
        <p:nvSpPr>
          <p:cNvPr id="564" name="Google Shape;564;p52"/>
          <p:cNvSpPr txBox="1"/>
          <p:nvPr/>
        </p:nvSpPr>
        <p:spPr>
          <a:xfrm>
            <a:off x="2019556" y="3700703"/>
            <a:ext cx="20112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b="1">
                <a:latin typeface="Calibri"/>
                <a:ea typeface="Calibri"/>
                <a:cs typeface="Calibri"/>
                <a:sym typeface="Calibri"/>
              </a:rPr>
              <a:t>Ragging components for complexity</a:t>
            </a:r>
            <a:endParaRPr b="1">
              <a:latin typeface="Calibri"/>
              <a:ea typeface="Calibri"/>
              <a:cs typeface="Calibri"/>
              <a:sym typeface="Calibri"/>
            </a:endParaRPr>
          </a:p>
        </p:txBody>
      </p:sp>
      <p:sp>
        <p:nvSpPr>
          <p:cNvPr id="565" name="Google Shape;565;p52"/>
          <p:cNvSpPr txBox="1"/>
          <p:nvPr/>
        </p:nvSpPr>
        <p:spPr>
          <a:xfrm>
            <a:off x="7169518" y="1238860"/>
            <a:ext cx="1378500" cy="1262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b="1">
                <a:latin typeface="Calibri"/>
                <a:ea typeface="Calibri"/>
                <a:cs typeface="Calibri"/>
                <a:sym typeface="Calibri"/>
              </a:rPr>
              <a:t>component  </a:t>
            </a:r>
            <a:endParaRPr b="1">
              <a:latin typeface="Calibri"/>
              <a:ea typeface="Calibri"/>
              <a:cs typeface="Calibri"/>
              <a:sym typeface="Calibri"/>
            </a:endParaRPr>
          </a:p>
          <a:p>
            <a:pPr marL="0" lvl="0" indent="0" algn="l" rtl="0">
              <a:spcBef>
                <a:spcPts val="0"/>
              </a:spcBef>
              <a:spcAft>
                <a:spcPts val="0"/>
              </a:spcAft>
              <a:buNone/>
            </a:pPr>
            <a:r>
              <a:rPr lang="en-GB" b="1">
                <a:latin typeface="Calibri"/>
                <a:ea typeface="Calibri"/>
                <a:cs typeface="Calibri"/>
                <a:sym typeface="Calibri"/>
              </a:rPr>
              <a:t>state/costume design</a:t>
            </a:r>
            <a:endParaRPr b="1">
              <a:latin typeface="Calibri"/>
              <a:ea typeface="Calibri"/>
              <a:cs typeface="Calibri"/>
              <a:sym typeface="Calibri"/>
            </a:endParaRPr>
          </a:p>
          <a:p>
            <a:pPr marL="0" lvl="0" indent="0" algn="l" rtl="0">
              <a:spcBef>
                <a:spcPts val="0"/>
              </a:spcBef>
              <a:spcAft>
                <a:spcPts val="0"/>
              </a:spcAft>
              <a:buNone/>
            </a:pPr>
            <a:endParaRPr>
              <a:latin typeface="Calibri"/>
              <a:ea typeface="Calibri"/>
              <a:cs typeface="Calibri"/>
              <a:sym typeface="Calibri"/>
            </a:endParaRPr>
          </a:p>
          <a:p>
            <a:pPr marL="0" lvl="0" indent="0" algn="l" rtl="0">
              <a:spcBef>
                <a:spcPts val="0"/>
              </a:spcBef>
              <a:spcAft>
                <a:spcPts val="0"/>
              </a:spcAft>
              <a:buNone/>
            </a:pPr>
            <a:endParaRPr>
              <a:latin typeface="Calibri"/>
              <a:ea typeface="Calibri"/>
              <a:cs typeface="Calibri"/>
              <a:sym typeface="Calibri"/>
            </a:endParaRPr>
          </a:p>
        </p:txBody>
      </p:sp>
      <p:sp>
        <p:nvSpPr>
          <p:cNvPr id="566" name="Google Shape;566;p52"/>
          <p:cNvSpPr txBox="1"/>
          <p:nvPr/>
        </p:nvSpPr>
        <p:spPr>
          <a:xfrm>
            <a:off x="4955854" y="3131956"/>
            <a:ext cx="12354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b="1">
                <a:latin typeface="Calibri"/>
                <a:ea typeface="Calibri"/>
                <a:cs typeface="Calibri"/>
                <a:sym typeface="Calibri"/>
              </a:rPr>
              <a:t>Digital component design</a:t>
            </a:r>
            <a:endParaRPr b="1">
              <a:latin typeface="Calibri"/>
              <a:ea typeface="Calibri"/>
              <a:cs typeface="Calibri"/>
              <a:sym typeface="Calibri"/>
            </a:endParaRPr>
          </a:p>
        </p:txBody>
      </p:sp>
      <p:sp>
        <p:nvSpPr>
          <p:cNvPr id="567" name="Google Shape;567;p52"/>
          <p:cNvSpPr txBox="1"/>
          <p:nvPr/>
        </p:nvSpPr>
        <p:spPr>
          <a:xfrm>
            <a:off x="348275" y="3891075"/>
            <a:ext cx="1235400" cy="373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800">
                <a:solidFill>
                  <a:schemeClr val="dk2"/>
                </a:solidFill>
              </a:rPr>
              <a:t>Algorithm design</a:t>
            </a:r>
            <a:endParaRPr sz="1800">
              <a:solidFill>
                <a:schemeClr val="dk2"/>
              </a:solidFil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71"/>
        <p:cNvGrpSpPr/>
        <p:nvPr/>
      </p:nvGrpSpPr>
      <p:grpSpPr>
        <a:xfrm>
          <a:off x="0" y="0"/>
          <a:ext cx="0" cy="0"/>
          <a:chOff x="0" y="0"/>
          <a:chExt cx="0" cy="0"/>
        </a:xfrm>
      </p:grpSpPr>
      <p:sp>
        <p:nvSpPr>
          <p:cNvPr id="572" name="Google Shape;572;p53"/>
          <p:cNvSpPr txBox="1">
            <a:spLocks noGrp="1"/>
          </p:cNvSpPr>
          <p:nvPr>
            <p:ph type="body" idx="4294967295"/>
          </p:nvPr>
        </p:nvSpPr>
        <p:spPr>
          <a:xfrm>
            <a:off x="186596" y="262396"/>
            <a:ext cx="8672100" cy="10365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GB">
                <a:solidFill>
                  <a:schemeClr val="accent1"/>
                </a:solidFill>
              </a:rPr>
              <a:t>Components Artwork</a:t>
            </a:r>
            <a:endParaRPr>
              <a:solidFill>
                <a:schemeClr val="accent1"/>
              </a:solidFill>
            </a:endParaRPr>
          </a:p>
        </p:txBody>
      </p:sp>
      <p:pic>
        <p:nvPicPr>
          <p:cNvPr id="573" name="Google Shape;573;p53"/>
          <p:cNvPicPr preferRelativeResize="0"/>
          <p:nvPr/>
        </p:nvPicPr>
        <p:blipFill rotWithShape="1">
          <a:blip r:embed="rId3">
            <a:alphaModFix/>
          </a:blip>
          <a:srcRect r="30738" b="33346"/>
          <a:stretch/>
        </p:blipFill>
        <p:spPr>
          <a:xfrm>
            <a:off x="365300" y="1208975"/>
            <a:ext cx="4007477" cy="2893726"/>
          </a:xfrm>
          <a:prstGeom prst="rect">
            <a:avLst/>
          </a:prstGeom>
          <a:noFill/>
          <a:ln>
            <a:noFill/>
          </a:ln>
        </p:spPr>
      </p:pic>
      <p:pic>
        <p:nvPicPr>
          <p:cNvPr id="574" name="Google Shape;574;p53"/>
          <p:cNvPicPr preferRelativeResize="0"/>
          <p:nvPr/>
        </p:nvPicPr>
        <p:blipFill rotWithShape="1">
          <a:blip r:embed="rId4">
            <a:alphaModFix/>
          </a:blip>
          <a:srcRect r="65691"/>
          <a:stretch/>
        </p:blipFill>
        <p:spPr>
          <a:xfrm>
            <a:off x="4643763" y="599844"/>
            <a:ext cx="1059274" cy="3767481"/>
          </a:xfrm>
          <a:prstGeom prst="rect">
            <a:avLst/>
          </a:prstGeom>
          <a:noFill/>
          <a:ln>
            <a:noFill/>
          </a:ln>
        </p:spPr>
      </p:pic>
      <p:pic>
        <p:nvPicPr>
          <p:cNvPr id="575" name="Google Shape;575;p53"/>
          <p:cNvPicPr preferRelativeResize="0"/>
          <p:nvPr/>
        </p:nvPicPr>
        <p:blipFill>
          <a:blip r:embed="rId5">
            <a:alphaModFix/>
          </a:blip>
          <a:stretch>
            <a:fillRect/>
          </a:stretch>
        </p:blipFill>
        <p:spPr>
          <a:xfrm>
            <a:off x="5974025" y="1602850"/>
            <a:ext cx="3169975" cy="1585000"/>
          </a:xfrm>
          <a:prstGeom prst="rect">
            <a:avLst/>
          </a:prstGeom>
          <a:noFill/>
          <a:ln>
            <a:noFill/>
          </a:ln>
        </p:spPr>
      </p:pic>
      <p:sp>
        <p:nvSpPr>
          <p:cNvPr id="576" name="Google Shape;576;p53"/>
          <p:cNvSpPr txBox="1"/>
          <p:nvPr/>
        </p:nvSpPr>
        <p:spPr>
          <a:xfrm>
            <a:off x="5941550" y="3522025"/>
            <a:ext cx="2445000" cy="634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800">
                <a:solidFill>
                  <a:schemeClr val="dk2"/>
                </a:solidFill>
              </a:rPr>
              <a:t>Artwork and algorithm design</a:t>
            </a:r>
            <a:endParaRPr sz="1800">
              <a:solidFill>
                <a:schemeClr val="dk2"/>
              </a:solidFill>
            </a:endParaRPr>
          </a:p>
        </p:txBody>
      </p:sp>
      <p:sp>
        <p:nvSpPr>
          <p:cNvPr id="577" name="Google Shape;577;p53"/>
          <p:cNvSpPr/>
          <p:nvPr/>
        </p:nvSpPr>
        <p:spPr>
          <a:xfrm>
            <a:off x="6123225" y="4531175"/>
            <a:ext cx="2939100" cy="428700"/>
          </a:xfrm>
          <a:prstGeom prst="roundRect">
            <a:avLst>
              <a:gd name="adj" fmla="val 16667"/>
            </a:avLst>
          </a:prstGeom>
          <a:solidFill>
            <a:srgbClr val="DB5573">
              <a:alpha val="6962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a:t>Computational thinking and problem-solving</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82"/>
        <p:cNvGrpSpPr/>
        <p:nvPr/>
      </p:nvGrpSpPr>
      <p:grpSpPr>
        <a:xfrm>
          <a:off x="0" y="0"/>
          <a:ext cx="0" cy="0"/>
          <a:chOff x="0" y="0"/>
          <a:chExt cx="0" cy="0"/>
        </a:xfrm>
      </p:grpSpPr>
      <p:sp>
        <p:nvSpPr>
          <p:cNvPr id="583" name="Google Shape;583;p54"/>
          <p:cNvSpPr txBox="1"/>
          <p:nvPr/>
        </p:nvSpPr>
        <p:spPr>
          <a:xfrm>
            <a:off x="45553" y="-37003"/>
            <a:ext cx="7886700" cy="671700"/>
          </a:xfrm>
          <a:prstGeom prst="rect">
            <a:avLst/>
          </a:prstGeom>
          <a:noFill/>
          <a:ln>
            <a:noFill/>
          </a:ln>
        </p:spPr>
        <p:txBody>
          <a:bodyPr spcFirstLastPara="1" wrap="square" lIns="68575" tIns="34275" rIns="68575" bIns="34275" anchor="t" anchorCtr="0">
            <a:noAutofit/>
          </a:bodyPr>
          <a:lstStyle/>
          <a:p>
            <a:pPr marL="0" marR="0" lvl="0" indent="0" algn="l" rtl="0">
              <a:lnSpc>
                <a:spcPct val="90000"/>
              </a:lnSpc>
              <a:spcBef>
                <a:spcPts val="0"/>
              </a:spcBef>
              <a:spcAft>
                <a:spcPts val="0"/>
              </a:spcAft>
              <a:buClr>
                <a:schemeClr val="dk1"/>
              </a:buClr>
              <a:buSzPts val="3300"/>
              <a:buFont typeface="Calibri"/>
              <a:buNone/>
            </a:pPr>
            <a:r>
              <a:rPr lang="en-GB" sz="3300" b="0" i="0" u="none" strike="noStrike" cap="none">
                <a:solidFill>
                  <a:schemeClr val="dk1"/>
                </a:solidFill>
                <a:latin typeface="Calibri"/>
                <a:ea typeface="Calibri"/>
                <a:cs typeface="Calibri"/>
                <a:sym typeface="Calibri"/>
              </a:rPr>
              <a:t>Design formats</a:t>
            </a:r>
            <a:endParaRPr sz="3300" b="0" i="0" u="none" strike="noStrike" cap="none">
              <a:solidFill>
                <a:schemeClr val="dk1"/>
              </a:solidFill>
              <a:latin typeface="Calibri"/>
              <a:ea typeface="Calibri"/>
              <a:cs typeface="Calibri"/>
              <a:sym typeface="Calibri"/>
            </a:endParaRPr>
          </a:p>
          <a:p>
            <a:pPr marL="0" marR="0" lvl="0" indent="0" algn="l" rtl="0">
              <a:lnSpc>
                <a:spcPct val="90000"/>
              </a:lnSpc>
              <a:spcBef>
                <a:spcPts val="0"/>
              </a:spcBef>
              <a:spcAft>
                <a:spcPts val="0"/>
              </a:spcAft>
              <a:buClr>
                <a:schemeClr val="dk1"/>
              </a:buClr>
              <a:buSzPts val="3300"/>
              <a:buFont typeface="Calibri"/>
              <a:buNone/>
            </a:pPr>
            <a:endParaRPr sz="3300">
              <a:solidFill>
                <a:schemeClr val="dk1"/>
              </a:solidFill>
              <a:latin typeface="Calibri"/>
              <a:ea typeface="Calibri"/>
              <a:cs typeface="Calibri"/>
              <a:sym typeface="Calibri"/>
            </a:endParaRPr>
          </a:p>
          <a:p>
            <a:pPr marL="0" marR="0" lvl="0" indent="0" algn="l" rtl="0">
              <a:lnSpc>
                <a:spcPct val="90000"/>
              </a:lnSpc>
              <a:spcBef>
                <a:spcPts val="0"/>
              </a:spcBef>
              <a:spcAft>
                <a:spcPts val="0"/>
              </a:spcAft>
              <a:buClr>
                <a:schemeClr val="dk1"/>
              </a:buClr>
              <a:buSzPts val="3300"/>
              <a:buFont typeface="Calibri"/>
              <a:buNone/>
            </a:pPr>
            <a:r>
              <a:rPr lang="en-GB" sz="3300">
                <a:solidFill>
                  <a:schemeClr val="dk1"/>
                </a:solidFill>
                <a:latin typeface="Calibri"/>
                <a:ea typeface="Calibri"/>
                <a:cs typeface="Calibri"/>
                <a:sym typeface="Calibri"/>
              </a:rPr>
              <a:t>Storyboard</a:t>
            </a:r>
            <a:endParaRPr sz="3300">
              <a:solidFill>
                <a:schemeClr val="dk1"/>
              </a:solidFill>
              <a:latin typeface="Calibri"/>
              <a:ea typeface="Calibri"/>
              <a:cs typeface="Calibri"/>
              <a:sym typeface="Calibri"/>
            </a:endParaRPr>
          </a:p>
        </p:txBody>
      </p:sp>
      <p:pic>
        <p:nvPicPr>
          <p:cNvPr id="584" name="Google Shape;584;p54"/>
          <p:cNvPicPr preferRelativeResize="0"/>
          <p:nvPr/>
        </p:nvPicPr>
        <p:blipFill>
          <a:blip r:embed="rId3">
            <a:alphaModFix/>
          </a:blip>
          <a:stretch>
            <a:fillRect/>
          </a:stretch>
        </p:blipFill>
        <p:spPr>
          <a:xfrm>
            <a:off x="2831425" y="150647"/>
            <a:ext cx="5603092" cy="4204005"/>
          </a:xfrm>
          <a:prstGeom prst="rect">
            <a:avLst/>
          </a:prstGeom>
          <a:noFill/>
          <a:ln>
            <a:noFill/>
          </a:ln>
        </p:spPr>
      </p:pic>
      <p:sp>
        <p:nvSpPr>
          <p:cNvPr id="585" name="Google Shape;585;p54"/>
          <p:cNvSpPr/>
          <p:nvPr/>
        </p:nvSpPr>
        <p:spPr>
          <a:xfrm>
            <a:off x="6123225" y="4531175"/>
            <a:ext cx="2939100" cy="428700"/>
          </a:xfrm>
          <a:prstGeom prst="roundRect">
            <a:avLst>
              <a:gd name="adj" fmla="val 16667"/>
            </a:avLst>
          </a:prstGeom>
          <a:solidFill>
            <a:srgbClr val="DB5573">
              <a:alpha val="6962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a:t>Computational thinking and problem-solving</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p19"/>
          <p:cNvSpPr txBox="1"/>
          <p:nvPr/>
        </p:nvSpPr>
        <p:spPr>
          <a:xfrm>
            <a:off x="287600" y="254400"/>
            <a:ext cx="8528700" cy="1410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3600">
                <a:solidFill>
                  <a:schemeClr val="dk2"/>
                </a:solidFill>
              </a:rPr>
              <a:t>What are the main concepts we need to understand in programming?</a:t>
            </a:r>
            <a:endParaRPr sz="3600">
              <a:solidFill>
                <a:schemeClr val="dk2"/>
              </a:solidFill>
            </a:endParaRPr>
          </a:p>
          <a:p>
            <a:pPr marL="0" lvl="0" indent="0" algn="l" rtl="0">
              <a:spcBef>
                <a:spcPts val="0"/>
              </a:spcBef>
              <a:spcAft>
                <a:spcPts val="0"/>
              </a:spcAft>
              <a:buNone/>
            </a:pPr>
            <a:endParaRPr sz="1800">
              <a:solidFill>
                <a:schemeClr val="dk2"/>
              </a:solidFill>
            </a:endParaRPr>
          </a:p>
          <a:p>
            <a:pPr marL="0" lvl="0" indent="0" algn="l" rtl="0">
              <a:spcBef>
                <a:spcPts val="0"/>
              </a:spcBef>
              <a:spcAft>
                <a:spcPts val="0"/>
              </a:spcAft>
              <a:buNone/>
            </a:pPr>
            <a:endParaRPr sz="1800">
              <a:solidFill>
                <a:schemeClr val="dk2"/>
              </a:solidFill>
            </a:endParaRPr>
          </a:p>
        </p:txBody>
      </p:sp>
      <p:sp>
        <p:nvSpPr>
          <p:cNvPr id="100" name="Google Shape;100;p19"/>
          <p:cNvSpPr/>
          <p:nvPr/>
        </p:nvSpPr>
        <p:spPr>
          <a:xfrm>
            <a:off x="7385325" y="4458250"/>
            <a:ext cx="1716300" cy="507600"/>
          </a:xfrm>
          <a:prstGeom prst="roundRect">
            <a:avLst>
              <a:gd name="adj" fmla="val 16667"/>
            </a:avLst>
          </a:prstGeom>
          <a:solidFill>
            <a:srgbClr val="DB5573">
              <a:alpha val="6962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a:t>Concepts</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89"/>
        <p:cNvGrpSpPr/>
        <p:nvPr/>
      </p:nvGrpSpPr>
      <p:grpSpPr>
        <a:xfrm>
          <a:off x="0" y="0"/>
          <a:ext cx="0" cy="0"/>
          <a:chOff x="0" y="0"/>
          <a:chExt cx="0" cy="0"/>
        </a:xfrm>
      </p:grpSpPr>
      <p:pic>
        <p:nvPicPr>
          <p:cNvPr id="590" name="Google Shape;590;p55"/>
          <p:cNvPicPr preferRelativeResize="0"/>
          <p:nvPr/>
        </p:nvPicPr>
        <p:blipFill rotWithShape="1">
          <a:blip r:embed="rId3">
            <a:alphaModFix/>
          </a:blip>
          <a:srcRect/>
          <a:stretch/>
        </p:blipFill>
        <p:spPr>
          <a:xfrm>
            <a:off x="624500" y="203972"/>
            <a:ext cx="3682224" cy="4735565"/>
          </a:xfrm>
          <a:prstGeom prst="rect">
            <a:avLst/>
          </a:prstGeom>
          <a:noFill/>
          <a:ln>
            <a:noFill/>
          </a:ln>
        </p:spPr>
      </p:pic>
      <p:pic>
        <p:nvPicPr>
          <p:cNvPr id="591" name="Google Shape;591;p55"/>
          <p:cNvPicPr preferRelativeResize="0"/>
          <p:nvPr/>
        </p:nvPicPr>
        <p:blipFill rotWithShape="1">
          <a:blip r:embed="rId4">
            <a:alphaModFix/>
          </a:blip>
          <a:srcRect t="15038" r="24659"/>
          <a:stretch/>
        </p:blipFill>
        <p:spPr>
          <a:xfrm>
            <a:off x="4862850" y="355900"/>
            <a:ext cx="3431326" cy="2902225"/>
          </a:xfrm>
          <a:prstGeom prst="rect">
            <a:avLst/>
          </a:prstGeom>
          <a:noFill/>
          <a:ln>
            <a:noFill/>
          </a:ln>
        </p:spPr>
      </p:pic>
      <p:sp>
        <p:nvSpPr>
          <p:cNvPr id="592" name="Google Shape;592;p55"/>
          <p:cNvSpPr/>
          <p:nvPr/>
        </p:nvSpPr>
        <p:spPr>
          <a:xfrm>
            <a:off x="6123225" y="4531175"/>
            <a:ext cx="2939100" cy="428700"/>
          </a:xfrm>
          <a:prstGeom prst="roundRect">
            <a:avLst>
              <a:gd name="adj" fmla="val 16667"/>
            </a:avLst>
          </a:prstGeom>
          <a:solidFill>
            <a:srgbClr val="DB5573">
              <a:alpha val="6962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a:t>Computational thinking and problem-solving</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Shape 596"/>
        <p:cNvGrpSpPr/>
        <p:nvPr/>
      </p:nvGrpSpPr>
      <p:grpSpPr>
        <a:xfrm>
          <a:off x="0" y="0"/>
          <a:ext cx="0" cy="0"/>
          <a:chOff x="0" y="0"/>
          <a:chExt cx="0" cy="0"/>
        </a:xfrm>
      </p:grpSpPr>
      <p:graphicFrame>
        <p:nvGraphicFramePr>
          <p:cNvPr id="597" name="Google Shape;597;p56"/>
          <p:cNvGraphicFramePr/>
          <p:nvPr/>
        </p:nvGraphicFramePr>
        <p:xfrm>
          <a:off x="166293" y="441036"/>
          <a:ext cx="3000000" cy="3000000"/>
        </p:xfrm>
        <a:graphic>
          <a:graphicData uri="http://schemas.openxmlformats.org/drawingml/2006/table">
            <a:tbl>
              <a:tblPr firstRow="1" bandRow="1">
                <a:noFill/>
                <a:tableStyleId>{E6F3A6E4-46F3-48CF-8D6D-545BEC4DF190}</a:tableStyleId>
              </a:tblPr>
              <a:tblGrid>
                <a:gridCol w="2144325">
                  <a:extLst>
                    <a:ext uri="{9D8B030D-6E8A-4147-A177-3AD203B41FA5}">
                      <a16:colId xmlns:a16="http://schemas.microsoft.com/office/drawing/2014/main" val="20000"/>
                    </a:ext>
                  </a:extLst>
                </a:gridCol>
                <a:gridCol w="6363850">
                  <a:extLst>
                    <a:ext uri="{9D8B030D-6E8A-4147-A177-3AD203B41FA5}">
                      <a16:colId xmlns:a16="http://schemas.microsoft.com/office/drawing/2014/main" val="20001"/>
                    </a:ext>
                  </a:extLst>
                </a:gridCol>
              </a:tblGrid>
              <a:tr h="714425">
                <a:tc>
                  <a:txBody>
                    <a:bodyPr/>
                    <a:lstStyle/>
                    <a:p>
                      <a:pPr marL="0" marR="0" lvl="0" indent="0" algn="l" rtl="0">
                        <a:lnSpc>
                          <a:spcPct val="100000"/>
                        </a:lnSpc>
                        <a:spcBef>
                          <a:spcPts val="0"/>
                        </a:spcBef>
                        <a:spcAft>
                          <a:spcPts val="0"/>
                        </a:spcAft>
                        <a:buClr>
                          <a:schemeClr val="dk1"/>
                        </a:buClr>
                        <a:buSzPts val="1500"/>
                        <a:buFont typeface="Roboto"/>
                        <a:buNone/>
                      </a:pPr>
                      <a:r>
                        <a:rPr lang="en-GB" sz="1500" b="1">
                          <a:solidFill>
                            <a:srgbClr val="5F6062"/>
                          </a:solidFill>
                          <a:latin typeface="Roboto"/>
                          <a:ea typeface="Roboto"/>
                          <a:cs typeface="Roboto"/>
                          <a:sym typeface="Roboto"/>
                        </a:rPr>
                        <a:t>Ideas</a:t>
                      </a:r>
                      <a:r>
                        <a:rPr lang="en-GB" sz="1500" b="1" u="none" strike="noStrike" cap="none">
                          <a:solidFill>
                            <a:srgbClr val="5F6062"/>
                          </a:solidFill>
                          <a:latin typeface="Roboto"/>
                          <a:ea typeface="Roboto"/>
                          <a:cs typeface="Roboto"/>
                          <a:sym typeface="Roboto"/>
                        </a:rPr>
                        <a:t> Level</a:t>
                      </a:r>
                      <a:endParaRPr sz="1100" u="none" strike="noStrike" cap="none">
                        <a:solidFill>
                          <a:srgbClr val="5F6062"/>
                        </a:solidFill>
                      </a:endParaRPr>
                    </a:p>
                  </a:txBody>
                  <a:tcPr marL="45725" marR="45725" marT="34300" marB="34300">
                    <a:lnL w="12700" cap="flat" cmpd="sng">
                      <a:solidFill>
                        <a:srgbClr val="727472"/>
                      </a:solidFill>
                      <a:prstDash val="solid"/>
                      <a:round/>
                      <a:headEnd type="none" w="sm" len="sm"/>
                      <a:tailEnd type="none" w="sm" len="sm"/>
                    </a:lnL>
                    <a:lnR w="12700" cap="flat" cmpd="sng">
                      <a:solidFill>
                        <a:srgbClr val="727472"/>
                      </a:solidFill>
                      <a:prstDash val="solid"/>
                      <a:round/>
                      <a:headEnd type="none" w="sm" len="sm"/>
                      <a:tailEnd type="none" w="sm" len="sm"/>
                    </a:lnR>
                    <a:lnT w="12700" cap="flat" cmpd="sng">
                      <a:solidFill>
                        <a:srgbClr val="727472"/>
                      </a:solidFill>
                      <a:prstDash val="solid"/>
                      <a:round/>
                      <a:headEnd type="none" w="sm" len="sm"/>
                      <a:tailEnd type="none" w="sm" len="sm"/>
                    </a:lnT>
                    <a:lnB w="12700" cap="flat" cmpd="sng">
                      <a:solidFill>
                        <a:srgbClr val="727472"/>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chemeClr val="dk1"/>
                        </a:buClr>
                        <a:buSzPts val="1500"/>
                        <a:buFont typeface="Roboto"/>
                        <a:buNone/>
                      </a:pPr>
                      <a:r>
                        <a:rPr lang="en-GB" sz="1500" u="none" strike="noStrike" cap="none">
                          <a:solidFill>
                            <a:srgbClr val="5F6062"/>
                          </a:solidFill>
                          <a:latin typeface="Roboto"/>
                          <a:ea typeface="Roboto"/>
                          <a:cs typeface="Roboto"/>
                          <a:sym typeface="Roboto"/>
                        </a:rPr>
                        <a:t>Draw a square shape using a loop</a:t>
                      </a:r>
                      <a:r>
                        <a:rPr lang="en-GB" sz="1500" u="none" strike="noStrike" cap="none">
                          <a:latin typeface="Roboto"/>
                          <a:ea typeface="Roboto"/>
                          <a:cs typeface="Roboto"/>
                          <a:sym typeface="Roboto"/>
                        </a:rPr>
                        <a:t>.</a:t>
                      </a:r>
                      <a:br>
                        <a:rPr lang="en-GB" sz="1500" u="none" strike="noStrike" cap="none">
                          <a:latin typeface="Roboto"/>
                          <a:ea typeface="Roboto"/>
                          <a:cs typeface="Roboto"/>
                          <a:sym typeface="Roboto"/>
                        </a:rPr>
                      </a:br>
                      <a:r>
                        <a:rPr lang="en-GB" sz="1500" b="1" i="1" u="none" strike="noStrike" cap="none">
                          <a:solidFill>
                            <a:srgbClr val="DDA93E"/>
                          </a:solidFill>
                          <a:latin typeface="Arial"/>
                          <a:ea typeface="Arial"/>
                          <a:cs typeface="Arial"/>
                          <a:sym typeface="Arial"/>
                        </a:rPr>
                        <a:t>A pictorial representation is very useful for many projects.</a:t>
                      </a:r>
                      <a:endParaRPr sz="1100" u="none" strike="noStrike" cap="none"/>
                    </a:p>
                  </a:txBody>
                  <a:tcPr marL="45725" marR="45725" marT="34300" marB="34300">
                    <a:lnL w="12700" cap="flat" cmpd="sng">
                      <a:solidFill>
                        <a:srgbClr val="727472"/>
                      </a:solidFill>
                      <a:prstDash val="solid"/>
                      <a:round/>
                      <a:headEnd type="none" w="sm" len="sm"/>
                      <a:tailEnd type="none" w="sm" len="sm"/>
                    </a:lnL>
                    <a:lnR w="12700" cap="flat" cmpd="sng">
                      <a:solidFill>
                        <a:srgbClr val="727472"/>
                      </a:solidFill>
                      <a:prstDash val="solid"/>
                      <a:round/>
                      <a:headEnd type="none" w="sm" len="sm"/>
                      <a:tailEnd type="none" w="sm" len="sm"/>
                    </a:lnR>
                    <a:lnT w="12700" cap="flat" cmpd="sng">
                      <a:solidFill>
                        <a:srgbClr val="727472"/>
                      </a:solidFill>
                      <a:prstDash val="solid"/>
                      <a:round/>
                      <a:headEnd type="none" w="sm" len="sm"/>
                      <a:tailEnd type="none" w="sm" len="sm"/>
                    </a:lnT>
                    <a:lnB w="12700" cap="flat" cmpd="sng">
                      <a:solidFill>
                        <a:srgbClr val="727472"/>
                      </a:solidFill>
                      <a:prstDash val="solid"/>
                      <a:round/>
                      <a:headEnd type="none" w="sm" len="sm"/>
                      <a:tailEnd type="none" w="sm" len="sm"/>
                    </a:lnB>
                    <a:solidFill>
                      <a:srgbClr val="FFFFFF"/>
                    </a:solidFill>
                  </a:tcPr>
                </a:tc>
                <a:extLst>
                  <a:ext uri="{0D108BD9-81ED-4DB2-BD59-A6C34878D82A}">
                    <a16:rowId xmlns:a16="http://schemas.microsoft.com/office/drawing/2014/main" val="10000"/>
                  </a:ext>
                </a:extLst>
              </a:tr>
              <a:tr h="1623300">
                <a:tc>
                  <a:txBody>
                    <a:bodyPr/>
                    <a:lstStyle/>
                    <a:p>
                      <a:pPr marL="0" marR="0" lvl="0" indent="0" algn="l" rtl="0">
                        <a:lnSpc>
                          <a:spcPct val="100000"/>
                        </a:lnSpc>
                        <a:spcBef>
                          <a:spcPts val="0"/>
                        </a:spcBef>
                        <a:spcAft>
                          <a:spcPts val="0"/>
                        </a:spcAft>
                        <a:buClr>
                          <a:schemeClr val="dk1"/>
                        </a:buClr>
                        <a:buSzPts val="1500"/>
                        <a:buFont typeface="Roboto"/>
                        <a:buNone/>
                      </a:pPr>
                      <a:r>
                        <a:rPr lang="en-GB" sz="1500" b="1" u="none" strike="noStrike" cap="none">
                          <a:solidFill>
                            <a:srgbClr val="5F6062"/>
                          </a:solidFill>
                          <a:latin typeface="Roboto"/>
                          <a:ea typeface="Roboto"/>
                          <a:cs typeface="Roboto"/>
                          <a:sym typeface="Roboto"/>
                        </a:rPr>
                        <a:t>Design Level </a:t>
                      </a:r>
                      <a:r>
                        <a:rPr lang="en-GB" sz="1500" u="none" strike="noStrike" cap="none">
                          <a:solidFill>
                            <a:srgbClr val="5F6062"/>
                          </a:solidFill>
                          <a:latin typeface="Roboto"/>
                          <a:ea typeface="Roboto"/>
                          <a:cs typeface="Roboto"/>
                          <a:sym typeface="Roboto"/>
                        </a:rPr>
                        <a:t>(algorithm &amp; objects)</a:t>
                      </a:r>
                      <a:endParaRPr sz="1100" u="none" strike="noStrike" cap="none">
                        <a:solidFill>
                          <a:srgbClr val="5F6062"/>
                        </a:solidFill>
                        <a:latin typeface="Roboto"/>
                        <a:ea typeface="Roboto"/>
                        <a:cs typeface="Roboto"/>
                        <a:sym typeface="Roboto"/>
                      </a:endParaRPr>
                    </a:p>
                    <a:p>
                      <a:pPr marL="0" marR="0" lvl="0" indent="0" algn="l" rtl="0">
                        <a:lnSpc>
                          <a:spcPct val="100000"/>
                        </a:lnSpc>
                        <a:spcBef>
                          <a:spcPts val="0"/>
                        </a:spcBef>
                        <a:spcAft>
                          <a:spcPts val="0"/>
                        </a:spcAft>
                        <a:buClr>
                          <a:srgbClr val="DDA93E"/>
                        </a:buClr>
                        <a:buSzPts val="1500"/>
                        <a:buFont typeface="Roboto"/>
                        <a:buNone/>
                      </a:pPr>
                      <a:r>
                        <a:rPr lang="en-GB" sz="1500" b="1" u="none" strike="noStrike" cap="none">
                          <a:solidFill>
                            <a:srgbClr val="DDA93E"/>
                          </a:solidFill>
                          <a:latin typeface="Roboto"/>
                          <a:ea typeface="Roboto"/>
                          <a:cs typeface="Roboto"/>
                          <a:sym typeface="Roboto"/>
                        </a:rPr>
                        <a:t>Language a human will understand, code agnostic</a:t>
                      </a:r>
                      <a:endParaRPr sz="1100" b="1" u="none" strike="noStrike" cap="none"/>
                    </a:p>
                  </a:txBody>
                  <a:tcPr marL="45725" marR="45725" marT="34300" marB="34300">
                    <a:lnL w="12700" cap="flat" cmpd="sng">
                      <a:solidFill>
                        <a:srgbClr val="727472"/>
                      </a:solidFill>
                      <a:prstDash val="solid"/>
                      <a:round/>
                      <a:headEnd type="none" w="sm" len="sm"/>
                      <a:tailEnd type="none" w="sm" len="sm"/>
                    </a:lnL>
                    <a:lnR w="12700" cap="flat" cmpd="sng">
                      <a:solidFill>
                        <a:srgbClr val="727472"/>
                      </a:solidFill>
                      <a:prstDash val="solid"/>
                      <a:round/>
                      <a:headEnd type="none" w="sm" len="sm"/>
                      <a:tailEnd type="none" w="sm" len="sm"/>
                    </a:lnR>
                    <a:lnT w="12700" cap="flat" cmpd="sng">
                      <a:solidFill>
                        <a:srgbClr val="727472"/>
                      </a:solidFill>
                      <a:prstDash val="solid"/>
                      <a:round/>
                      <a:headEnd type="none" w="sm" len="sm"/>
                      <a:tailEnd type="none" w="sm" len="sm"/>
                    </a:lnT>
                    <a:lnB w="12700" cap="flat" cmpd="sng">
                      <a:solidFill>
                        <a:srgbClr val="727472"/>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chemeClr val="dk1"/>
                        </a:buClr>
                        <a:buSzPts val="1500"/>
                        <a:buFont typeface="Roboto"/>
                        <a:buNone/>
                      </a:pPr>
                      <a:r>
                        <a:rPr lang="en-GB" sz="1500" u="none" strike="noStrike" cap="none">
                          <a:solidFill>
                            <a:srgbClr val="5F6062"/>
                          </a:solidFill>
                          <a:latin typeface="Roboto"/>
                          <a:ea typeface="Roboto"/>
                          <a:cs typeface="Roboto"/>
                          <a:sym typeface="Roboto"/>
                        </a:rPr>
                        <a:t>One character to draw the shapes (objects). Use clear to remove previous drawing (initialisation)</a:t>
                      </a:r>
                      <a:br>
                        <a:rPr lang="en-GB" sz="1500" u="none" strike="noStrike" cap="none">
                          <a:solidFill>
                            <a:srgbClr val="5F6062"/>
                          </a:solidFill>
                          <a:latin typeface="Roboto"/>
                          <a:ea typeface="Roboto"/>
                          <a:cs typeface="Roboto"/>
                          <a:sym typeface="Roboto"/>
                        </a:rPr>
                      </a:br>
                      <a:r>
                        <a:rPr lang="en-GB" sz="1500" u="none" strike="noStrike" cap="none">
                          <a:solidFill>
                            <a:srgbClr val="5F6062"/>
                          </a:solidFill>
                          <a:latin typeface="Roboto"/>
                          <a:ea typeface="Roboto"/>
                          <a:cs typeface="Roboto"/>
                          <a:sym typeface="Roboto"/>
                        </a:rPr>
                        <a:t>Start drawing</a:t>
                      </a:r>
                      <a:br>
                        <a:rPr lang="en-GB" sz="1500" u="none" strike="noStrike" cap="none">
                          <a:solidFill>
                            <a:srgbClr val="5F6062"/>
                          </a:solidFill>
                          <a:latin typeface="Roboto"/>
                          <a:ea typeface="Roboto"/>
                          <a:cs typeface="Roboto"/>
                          <a:sym typeface="Roboto"/>
                        </a:rPr>
                      </a:br>
                      <a:r>
                        <a:rPr lang="en-GB" sz="1500">
                          <a:solidFill>
                            <a:srgbClr val="5F6062"/>
                          </a:solidFill>
                          <a:latin typeface="Roboto"/>
                          <a:ea typeface="Roboto"/>
                          <a:cs typeface="Roboto"/>
                          <a:sym typeface="Roboto"/>
                        </a:rPr>
                        <a:t>Do</a:t>
                      </a:r>
                      <a:r>
                        <a:rPr lang="en-GB" sz="1500" u="none" strike="noStrike" cap="none">
                          <a:solidFill>
                            <a:srgbClr val="5F6062"/>
                          </a:solidFill>
                          <a:latin typeface="Roboto"/>
                          <a:ea typeface="Roboto"/>
                          <a:cs typeface="Roboto"/>
                          <a:sym typeface="Roboto"/>
                        </a:rPr>
                        <a:t> 4 times</a:t>
                      </a:r>
                      <a:br>
                        <a:rPr lang="en-GB" sz="1500" u="none" strike="noStrike" cap="none">
                          <a:solidFill>
                            <a:srgbClr val="5F6062"/>
                          </a:solidFill>
                          <a:latin typeface="Roboto"/>
                          <a:ea typeface="Roboto"/>
                          <a:cs typeface="Roboto"/>
                          <a:sym typeface="Roboto"/>
                        </a:rPr>
                      </a:br>
                      <a:r>
                        <a:rPr lang="en-GB" sz="1500" u="none" strike="noStrike" cap="none">
                          <a:solidFill>
                            <a:srgbClr val="5F6062"/>
                          </a:solidFill>
                          <a:latin typeface="Roboto"/>
                          <a:ea typeface="Roboto"/>
                          <a:cs typeface="Roboto"/>
                          <a:sym typeface="Roboto"/>
                        </a:rPr>
                        <a:t>         walk 4 steps</a:t>
                      </a:r>
                      <a:br>
                        <a:rPr lang="en-GB" sz="1500" u="none" strike="noStrike" cap="none">
                          <a:solidFill>
                            <a:srgbClr val="5F6062"/>
                          </a:solidFill>
                          <a:latin typeface="Roboto"/>
                          <a:ea typeface="Roboto"/>
                          <a:cs typeface="Roboto"/>
                          <a:sym typeface="Roboto"/>
                        </a:rPr>
                      </a:br>
                      <a:r>
                        <a:rPr lang="en-GB" sz="1500" u="none" strike="noStrike" cap="none">
                          <a:solidFill>
                            <a:srgbClr val="5F6062"/>
                          </a:solidFill>
                          <a:latin typeface="Roboto"/>
                          <a:ea typeface="Roboto"/>
                          <a:cs typeface="Roboto"/>
                          <a:sym typeface="Roboto"/>
                        </a:rPr>
                        <a:t>         quarter turn to the right</a:t>
                      </a:r>
                      <a:br>
                        <a:rPr lang="en-GB" sz="1500" u="none" strike="noStrike" cap="none">
                          <a:solidFill>
                            <a:srgbClr val="5F6062"/>
                          </a:solidFill>
                          <a:latin typeface="Roboto"/>
                          <a:ea typeface="Roboto"/>
                          <a:cs typeface="Roboto"/>
                          <a:sym typeface="Roboto"/>
                        </a:rPr>
                      </a:br>
                      <a:r>
                        <a:rPr lang="en-GB" sz="1500" u="none" strike="noStrike" cap="none">
                          <a:solidFill>
                            <a:srgbClr val="5F6062"/>
                          </a:solidFill>
                          <a:latin typeface="Roboto"/>
                          <a:ea typeface="Roboto"/>
                          <a:cs typeface="Roboto"/>
                          <a:sym typeface="Roboto"/>
                        </a:rPr>
                        <a:t>Stop drawing (algorithm)</a:t>
                      </a:r>
                      <a:endParaRPr sz="1100" u="none" strike="noStrike" cap="none">
                        <a:solidFill>
                          <a:srgbClr val="5F6062"/>
                        </a:solidFill>
                      </a:endParaRPr>
                    </a:p>
                  </a:txBody>
                  <a:tcPr marL="45725" marR="45725" marT="34300" marB="34300">
                    <a:lnL w="12700" cap="flat" cmpd="sng">
                      <a:solidFill>
                        <a:srgbClr val="727472"/>
                      </a:solidFill>
                      <a:prstDash val="solid"/>
                      <a:round/>
                      <a:headEnd type="none" w="sm" len="sm"/>
                      <a:tailEnd type="none" w="sm" len="sm"/>
                    </a:lnL>
                    <a:lnR w="12700" cap="flat" cmpd="sng">
                      <a:solidFill>
                        <a:srgbClr val="727472"/>
                      </a:solidFill>
                      <a:prstDash val="solid"/>
                      <a:round/>
                      <a:headEnd type="none" w="sm" len="sm"/>
                      <a:tailEnd type="none" w="sm" len="sm"/>
                    </a:lnR>
                    <a:lnT w="12700" cap="flat" cmpd="sng">
                      <a:solidFill>
                        <a:srgbClr val="727472"/>
                      </a:solidFill>
                      <a:prstDash val="solid"/>
                      <a:round/>
                      <a:headEnd type="none" w="sm" len="sm"/>
                      <a:tailEnd type="none" w="sm" len="sm"/>
                    </a:lnT>
                    <a:lnB w="12700" cap="flat" cmpd="sng">
                      <a:solidFill>
                        <a:srgbClr val="727472"/>
                      </a:solidFill>
                      <a:prstDash val="solid"/>
                      <a:round/>
                      <a:headEnd type="none" w="sm" len="sm"/>
                      <a:tailEnd type="none" w="sm" len="sm"/>
                    </a:lnB>
                    <a:solidFill>
                      <a:srgbClr val="FFFFFF"/>
                    </a:solidFill>
                  </a:tcPr>
                </a:tc>
                <a:extLst>
                  <a:ext uri="{0D108BD9-81ED-4DB2-BD59-A6C34878D82A}">
                    <a16:rowId xmlns:a16="http://schemas.microsoft.com/office/drawing/2014/main" val="10001"/>
                  </a:ext>
                </a:extLst>
              </a:tr>
              <a:tr h="1229550">
                <a:tc>
                  <a:txBody>
                    <a:bodyPr/>
                    <a:lstStyle/>
                    <a:p>
                      <a:pPr marL="0" marR="0" lvl="0" indent="0" algn="l" rtl="0">
                        <a:lnSpc>
                          <a:spcPct val="100000"/>
                        </a:lnSpc>
                        <a:spcBef>
                          <a:spcPts val="0"/>
                        </a:spcBef>
                        <a:spcAft>
                          <a:spcPts val="0"/>
                        </a:spcAft>
                        <a:buClr>
                          <a:schemeClr val="dk1"/>
                        </a:buClr>
                        <a:buSzPts val="1500"/>
                        <a:buFont typeface="Roboto"/>
                        <a:buNone/>
                      </a:pPr>
                      <a:r>
                        <a:rPr lang="en-GB" sz="1500" b="1" u="none" strike="noStrike" cap="none">
                          <a:solidFill>
                            <a:srgbClr val="5F6062"/>
                          </a:solidFill>
                          <a:latin typeface="Roboto"/>
                          <a:ea typeface="Roboto"/>
                          <a:cs typeface="Roboto"/>
                          <a:sym typeface="Roboto"/>
                        </a:rPr>
                        <a:t>Code Level</a:t>
                      </a:r>
                      <a:endParaRPr sz="1100" u="none" strike="noStrike" cap="none">
                        <a:solidFill>
                          <a:srgbClr val="5F6062"/>
                        </a:solidFill>
                      </a:endParaRPr>
                    </a:p>
                  </a:txBody>
                  <a:tcPr marL="45725" marR="45725" marT="34300" marB="34300">
                    <a:lnL w="12700" cap="flat" cmpd="sng">
                      <a:solidFill>
                        <a:srgbClr val="727472"/>
                      </a:solidFill>
                      <a:prstDash val="solid"/>
                      <a:round/>
                      <a:headEnd type="none" w="sm" len="sm"/>
                      <a:tailEnd type="none" w="sm" len="sm"/>
                    </a:lnL>
                    <a:lnR w="12700" cap="flat" cmpd="sng">
                      <a:solidFill>
                        <a:srgbClr val="727472"/>
                      </a:solidFill>
                      <a:prstDash val="solid"/>
                      <a:round/>
                      <a:headEnd type="none" w="sm" len="sm"/>
                      <a:tailEnd type="none" w="sm" len="sm"/>
                    </a:lnR>
                    <a:lnT w="12700" cap="flat" cmpd="sng">
                      <a:solidFill>
                        <a:srgbClr val="727472"/>
                      </a:solidFill>
                      <a:prstDash val="solid"/>
                      <a:round/>
                      <a:headEnd type="none" w="sm" len="sm"/>
                      <a:tailEnd type="none" w="sm" len="sm"/>
                    </a:lnT>
                    <a:lnB w="12700" cap="flat" cmpd="sng">
                      <a:solidFill>
                        <a:srgbClr val="727472"/>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800"/>
                        <a:buFont typeface="Roboto"/>
                        <a:buNone/>
                      </a:pPr>
                      <a:endParaRPr sz="800" u="none" strike="noStrike" cap="none"/>
                    </a:p>
                    <a:p>
                      <a:pPr marL="0" marR="0" lvl="0" indent="0" algn="l" rtl="0">
                        <a:lnSpc>
                          <a:spcPct val="100000"/>
                        </a:lnSpc>
                        <a:spcBef>
                          <a:spcPts val="0"/>
                        </a:spcBef>
                        <a:spcAft>
                          <a:spcPts val="0"/>
                        </a:spcAft>
                        <a:buClr>
                          <a:schemeClr val="dk1"/>
                        </a:buClr>
                        <a:buSzPts val="800"/>
                        <a:buFont typeface="Roboto"/>
                        <a:buNone/>
                      </a:pPr>
                      <a:endParaRPr sz="800" u="none" strike="noStrike" cap="none"/>
                    </a:p>
                    <a:p>
                      <a:pPr marL="0" marR="0" lvl="0" indent="0" algn="l" rtl="0">
                        <a:lnSpc>
                          <a:spcPct val="100000"/>
                        </a:lnSpc>
                        <a:spcBef>
                          <a:spcPts val="0"/>
                        </a:spcBef>
                        <a:spcAft>
                          <a:spcPts val="0"/>
                        </a:spcAft>
                        <a:buClr>
                          <a:schemeClr val="dk1"/>
                        </a:buClr>
                        <a:buSzPts val="800"/>
                        <a:buFont typeface="Roboto"/>
                        <a:buNone/>
                      </a:pPr>
                      <a:endParaRPr sz="800" u="none" strike="noStrike" cap="none"/>
                    </a:p>
                  </a:txBody>
                  <a:tcPr marL="45725" marR="45725" marT="34300" marB="34300">
                    <a:lnL w="12700" cap="flat" cmpd="sng">
                      <a:solidFill>
                        <a:srgbClr val="727472"/>
                      </a:solidFill>
                      <a:prstDash val="solid"/>
                      <a:round/>
                      <a:headEnd type="none" w="sm" len="sm"/>
                      <a:tailEnd type="none" w="sm" len="sm"/>
                    </a:lnL>
                    <a:lnR w="12700" cap="flat" cmpd="sng">
                      <a:solidFill>
                        <a:srgbClr val="727472"/>
                      </a:solidFill>
                      <a:prstDash val="solid"/>
                      <a:round/>
                      <a:headEnd type="none" w="sm" len="sm"/>
                      <a:tailEnd type="none" w="sm" len="sm"/>
                    </a:lnR>
                    <a:lnT w="12700" cap="flat" cmpd="sng">
                      <a:solidFill>
                        <a:srgbClr val="727472"/>
                      </a:solidFill>
                      <a:prstDash val="solid"/>
                      <a:round/>
                      <a:headEnd type="none" w="sm" len="sm"/>
                      <a:tailEnd type="none" w="sm" len="sm"/>
                    </a:lnT>
                    <a:lnB w="12700" cap="flat" cmpd="sng">
                      <a:solidFill>
                        <a:srgbClr val="727472"/>
                      </a:solidFill>
                      <a:prstDash val="solid"/>
                      <a:round/>
                      <a:headEnd type="none" w="sm" len="sm"/>
                      <a:tailEnd type="none" w="sm" len="sm"/>
                    </a:lnB>
                  </a:tcPr>
                </a:tc>
                <a:extLst>
                  <a:ext uri="{0D108BD9-81ED-4DB2-BD59-A6C34878D82A}">
                    <a16:rowId xmlns:a16="http://schemas.microsoft.com/office/drawing/2014/main" val="10002"/>
                  </a:ext>
                </a:extLst>
              </a:tr>
              <a:tr h="738875">
                <a:tc>
                  <a:txBody>
                    <a:bodyPr/>
                    <a:lstStyle/>
                    <a:p>
                      <a:pPr marL="0" marR="0" lvl="0" indent="0" algn="l" rtl="0">
                        <a:lnSpc>
                          <a:spcPct val="100000"/>
                        </a:lnSpc>
                        <a:spcBef>
                          <a:spcPts val="0"/>
                        </a:spcBef>
                        <a:spcAft>
                          <a:spcPts val="0"/>
                        </a:spcAft>
                        <a:buClr>
                          <a:schemeClr val="dk1"/>
                        </a:buClr>
                        <a:buSzPts val="1500"/>
                        <a:buFont typeface="Roboto"/>
                        <a:buNone/>
                      </a:pPr>
                      <a:r>
                        <a:rPr lang="en-GB" sz="1500" b="1" u="none" strike="noStrike" cap="none">
                          <a:solidFill>
                            <a:srgbClr val="5F6062"/>
                          </a:solidFill>
                          <a:latin typeface="Roboto"/>
                          <a:ea typeface="Roboto"/>
                          <a:cs typeface="Roboto"/>
                          <a:sym typeface="Roboto"/>
                        </a:rPr>
                        <a:t>Running the code, evaluation and refinement</a:t>
                      </a:r>
                      <a:endParaRPr sz="1100" u="none" strike="noStrike" cap="none">
                        <a:solidFill>
                          <a:srgbClr val="5F6062"/>
                        </a:solidFill>
                      </a:endParaRPr>
                    </a:p>
                  </a:txBody>
                  <a:tcPr marL="45725" marR="45725" marT="34300" marB="34300">
                    <a:lnL w="12700" cap="flat" cmpd="sng">
                      <a:solidFill>
                        <a:srgbClr val="727472"/>
                      </a:solidFill>
                      <a:prstDash val="solid"/>
                      <a:round/>
                      <a:headEnd type="none" w="sm" len="sm"/>
                      <a:tailEnd type="none" w="sm" len="sm"/>
                    </a:lnL>
                    <a:lnR w="12700" cap="flat" cmpd="sng">
                      <a:solidFill>
                        <a:srgbClr val="727472"/>
                      </a:solidFill>
                      <a:prstDash val="solid"/>
                      <a:round/>
                      <a:headEnd type="none" w="sm" len="sm"/>
                      <a:tailEnd type="none" w="sm" len="sm"/>
                    </a:lnR>
                    <a:lnT w="12700" cap="flat" cmpd="sng">
                      <a:solidFill>
                        <a:srgbClr val="727472"/>
                      </a:solidFill>
                      <a:prstDash val="solid"/>
                      <a:round/>
                      <a:headEnd type="none" w="sm" len="sm"/>
                      <a:tailEnd type="none" w="sm" len="sm"/>
                    </a:lnT>
                    <a:lnB w="12700" cap="flat" cmpd="sng">
                      <a:solidFill>
                        <a:srgbClr val="727472"/>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chemeClr val="dk1"/>
                        </a:buClr>
                        <a:buSzPts val="1500"/>
                        <a:buFont typeface="Roboto"/>
                        <a:buNone/>
                      </a:pPr>
                      <a:r>
                        <a:rPr lang="en-GB" sz="1500" u="none" strike="noStrike" cap="none">
                          <a:solidFill>
                            <a:srgbClr val="5F6062"/>
                          </a:solidFill>
                        </a:rPr>
                        <a:t>I needed to put a wait block in so I could see it as it drew on screen</a:t>
                      </a:r>
                      <a:r>
                        <a:rPr lang="en-GB" sz="1500" u="none" strike="noStrike" cap="none"/>
                        <a:t>. </a:t>
                      </a:r>
                      <a:r>
                        <a:rPr lang="en-GB" sz="1500" b="1" u="none" strike="noStrike" cap="none">
                          <a:solidFill>
                            <a:srgbClr val="DDA93E"/>
                          </a:solidFill>
                        </a:rPr>
                        <a:t>What did we learn, change, adapt when we ran the code?</a:t>
                      </a:r>
                      <a:endParaRPr sz="1100" u="none" strike="noStrike" cap="none"/>
                    </a:p>
                  </a:txBody>
                  <a:tcPr marL="45725" marR="45725" marT="34300" marB="34300">
                    <a:lnL w="12700" cap="flat" cmpd="sng">
                      <a:solidFill>
                        <a:srgbClr val="727472"/>
                      </a:solidFill>
                      <a:prstDash val="solid"/>
                      <a:round/>
                      <a:headEnd type="none" w="sm" len="sm"/>
                      <a:tailEnd type="none" w="sm" len="sm"/>
                    </a:lnL>
                    <a:lnR w="12700" cap="flat" cmpd="sng">
                      <a:solidFill>
                        <a:srgbClr val="727472"/>
                      </a:solidFill>
                      <a:prstDash val="solid"/>
                      <a:round/>
                      <a:headEnd type="none" w="sm" len="sm"/>
                      <a:tailEnd type="none" w="sm" len="sm"/>
                    </a:lnR>
                    <a:lnT w="12700" cap="flat" cmpd="sng">
                      <a:solidFill>
                        <a:srgbClr val="727472"/>
                      </a:solidFill>
                      <a:prstDash val="solid"/>
                      <a:round/>
                      <a:headEnd type="none" w="sm" len="sm"/>
                      <a:tailEnd type="none" w="sm" len="sm"/>
                    </a:lnT>
                    <a:lnB w="12700" cap="flat" cmpd="sng">
                      <a:solidFill>
                        <a:srgbClr val="727472"/>
                      </a:solidFill>
                      <a:prstDash val="solid"/>
                      <a:round/>
                      <a:headEnd type="none" w="sm" len="sm"/>
                      <a:tailEnd type="none" w="sm" len="sm"/>
                    </a:lnB>
                    <a:solidFill>
                      <a:srgbClr val="FFFFFF"/>
                    </a:solidFill>
                  </a:tcPr>
                </a:tc>
                <a:extLst>
                  <a:ext uri="{0D108BD9-81ED-4DB2-BD59-A6C34878D82A}">
                    <a16:rowId xmlns:a16="http://schemas.microsoft.com/office/drawing/2014/main" val="10003"/>
                  </a:ext>
                </a:extLst>
              </a:tr>
            </a:tbl>
          </a:graphicData>
        </a:graphic>
      </p:graphicFrame>
      <p:pic>
        <p:nvPicPr>
          <p:cNvPr id="598" name="Google Shape;598;p56" descr="Scratch code blocks "/>
          <p:cNvPicPr preferRelativeResize="0"/>
          <p:nvPr/>
        </p:nvPicPr>
        <p:blipFill rotWithShape="1">
          <a:blip r:embed="rId3">
            <a:alphaModFix/>
          </a:blip>
          <a:srcRect/>
          <a:stretch/>
        </p:blipFill>
        <p:spPr>
          <a:xfrm>
            <a:off x="2433219" y="2854205"/>
            <a:ext cx="1334551" cy="1162058"/>
          </a:xfrm>
          <a:prstGeom prst="rect">
            <a:avLst/>
          </a:prstGeom>
          <a:noFill/>
          <a:ln>
            <a:noFill/>
          </a:ln>
        </p:spPr>
      </p:pic>
      <p:sp>
        <p:nvSpPr>
          <p:cNvPr id="599" name="Google Shape;599;p56"/>
          <p:cNvSpPr txBox="1"/>
          <p:nvPr/>
        </p:nvSpPr>
        <p:spPr>
          <a:xfrm>
            <a:off x="296390" y="4841708"/>
            <a:ext cx="6127800" cy="246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3C4043"/>
              </a:buClr>
              <a:buSzPts val="1400"/>
              <a:buFont typeface="Roboto"/>
              <a:buNone/>
            </a:pPr>
            <a:r>
              <a:rPr lang="en-GB" sz="1600" b="0" i="1" u="none" strike="noStrike" cap="none">
                <a:solidFill>
                  <a:srgbClr val="3C4043"/>
                </a:solidFill>
                <a:latin typeface="Roboto"/>
                <a:ea typeface="Roboto"/>
                <a:cs typeface="Roboto"/>
                <a:sym typeface="Roboto"/>
              </a:rPr>
              <a:t>based on the work of Waite, Maton, Curzon and Tuttiett (2019)</a:t>
            </a:r>
            <a:endParaRPr sz="1600" b="0" i="0" u="none" strike="noStrike" cap="none">
              <a:solidFill>
                <a:srgbClr val="000000"/>
              </a:solidFill>
              <a:latin typeface="Arial"/>
              <a:ea typeface="Arial"/>
              <a:cs typeface="Arial"/>
              <a:sym typeface="Arial"/>
            </a:endParaRPr>
          </a:p>
        </p:txBody>
      </p:sp>
      <p:sp>
        <p:nvSpPr>
          <p:cNvPr id="600" name="Google Shape;600;p56"/>
          <p:cNvSpPr txBox="1"/>
          <p:nvPr/>
        </p:nvSpPr>
        <p:spPr>
          <a:xfrm>
            <a:off x="119775" y="-82325"/>
            <a:ext cx="8811300" cy="67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2100"/>
              <a:buFont typeface="Roboto"/>
              <a:buNone/>
            </a:pPr>
            <a:r>
              <a:rPr lang="en-GB" sz="3200">
                <a:solidFill>
                  <a:schemeClr val="accent1"/>
                </a:solidFill>
                <a:latin typeface="Roboto"/>
                <a:ea typeface="Roboto"/>
                <a:cs typeface="Roboto"/>
                <a:sym typeface="Roboto"/>
              </a:rPr>
              <a:t>The four levels of programming planning</a:t>
            </a:r>
            <a:endParaRPr/>
          </a:p>
        </p:txBody>
      </p:sp>
      <p:sp>
        <p:nvSpPr>
          <p:cNvPr id="601" name="Google Shape;601;p56"/>
          <p:cNvSpPr/>
          <p:nvPr/>
        </p:nvSpPr>
        <p:spPr>
          <a:xfrm>
            <a:off x="6088225" y="4738200"/>
            <a:ext cx="2842800" cy="349800"/>
          </a:xfrm>
          <a:prstGeom prst="roundRect">
            <a:avLst>
              <a:gd name="adj" fmla="val 16667"/>
            </a:avLst>
          </a:prstGeom>
          <a:solidFill>
            <a:srgbClr val="DB5573">
              <a:alpha val="69620"/>
            </a:srgbClr>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b="1"/>
              <a:t>Building programming knowledge</a:t>
            </a:r>
            <a:endParaRPr sz="1200" b="1"/>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605"/>
        <p:cNvGrpSpPr/>
        <p:nvPr/>
      </p:nvGrpSpPr>
      <p:grpSpPr>
        <a:xfrm>
          <a:off x="0" y="0"/>
          <a:ext cx="0" cy="0"/>
          <a:chOff x="0" y="0"/>
          <a:chExt cx="0" cy="0"/>
        </a:xfrm>
      </p:grpSpPr>
      <p:sp>
        <p:nvSpPr>
          <p:cNvPr id="606" name="Google Shape;606;p57"/>
          <p:cNvSpPr/>
          <p:nvPr/>
        </p:nvSpPr>
        <p:spPr>
          <a:xfrm>
            <a:off x="172688" y="1026388"/>
            <a:ext cx="8798700" cy="675900"/>
          </a:xfrm>
          <a:prstGeom prst="rect">
            <a:avLst/>
          </a:prstGeom>
          <a:solidFill>
            <a:schemeClr val="accent3"/>
          </a:solidFill>
          <a:ln w="25400" cap="flat" cmpd="sng">
            <a:solidFill>
              <a:srgbClr val="980253"/>
            </a:solidFill>
            <a:prstDash val="solid"/>
            <a:round/>
            <a:headEnd type="none" w="sm" len="sm"/>
            <a:tailEnd type="none" w="sm" len="sm"/>
          </a:ln>
        </p:spPr>
        <p:txBody>
          <a:bodyPr spcFirstLastPara="1" wrap="square" lIns="68575" tIns="34275" rIns="68575" bIns="34275" anchor="ctr" anchorCtr="0">
            <a:noAutofit/>
          </a:bodyPr>
          <a:lstStyle/>
          <a:p>
            <a:pPr marL="0" lvl="0" indent="0" algn="ctr" rtl="0">
              <a:spcBef>
                <a:spcPts val="0"/>
              </a:spcBef>
              <a:spcAft>
                <a:spcPts val="0"/>
              </a:spcAft>
              <a:buClr>
                <a:schemeClr val="dk1"/>
              </a:buClr>
              <a:buSzPts val="3000"/>
              <a:buFont typeface="Arial"/>
              <a:buNone/>
            </a:pPr>
            <a:r>
              <a:rPr lang="en-GB" sz="2900">
                <a:solidFill>
                  <a:schemeClr val="lt1"/>
                </a:solidFill>
              </a:rPr>
              <a:t>Worked examples </a:t>
            </a:r>
            <a:endParaRPr sz="2900" b="0" i="0" u="none" strike="noStrike" cap="none">
              <a:solidFill>
                <a:schemeClr val="lt1"/>
              </a:solidFill>
              <a:latin typeface="Arial"/>
              <a:ea typeface="Arial"/>
              <a:cs typeface="Arial"/>
              <a:sym typeface="Arial"/>
            </a:endParaRPr>
          </a:p>
        </p:txBody>
      </p:sp>
      <p:sp>
        <p:nvSpPr>
          <p:cNvPr id="607" name="Google Shape;607;p57"/>
          <p:cNvSpPr/>
          <p:nvPr/>
        </p:nvSpPr>
        <p:spPr>
          <a:xfrm>
            <a:off x="172688" y="246150"/>
            <a:ext cx="8798700" cy="675900"/>
          </a:xfrm>
          <a:prstGeom prst="rect">
            <a:avLst/>
          </a:prstGeom>
          <a:solidFill>
            <a:schemeClr val="accent3"/>
          </a:solidFill>
          <a:ln w="25400" cap="flat" cmpd="sng">
            <a:solidFill>
              <a:srgbClr val="980253"/>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3000"/>
              <a:buFont typeface="Arial"/>
              <a:buNone/>
            </a:pPr>
            <a:r>
              <a:rPr lang="en-GB" sz="3000">
                <a:solidFill>
                  <a:schemeClr val="lt1"/>
                </a:solidFill>
              </a:rPr>
              <a:t>Concepts and constructs</a:t>
            </a:r>
            <a:endParaRPr sz="3000" b="0" i="0" u="none" strike="noStrike" cap="none">
              <a:solidFill>
                <a:schemeClr val="lt1"/>
              </a:solidFill>
              <a:latin typeface="Arial"/>
              <a:ea typeface="Arial"/>
              <a:cs typeface="Arial"/>
              <a:sym typeface="Arial"/>
            </a:endParaRPr>
          </a:p>
        </p:txBody>
      </p:sp>
      <p:sp>
        <p:nvSpPr>
          <p:cNvPr id="608" name="Google Shape;608;p57"/>
          <p:cNvSpPr/>
          <p:nvPr/>
        </p:nvSpPr>
        <p:spPr>
          <a:xfrm>
            <a:off x="172688" y="2580216"/>
            <a:ext cx="8798700" cy="675900"/>
          </a:xfrm>
          <a:prstGeom prst="rect">
            <a:avLst/>
          </a:prstGeom>
          <a:solidFill>
            <a:schemeClr val="accent3"/>
          </a:solidFill>
          <a:ln w="25400" cap="flat" cmpd="sng">
            <a:solidFill>
              <a:srgbClr val="980253"/>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3000"/>
              <a:buFont typeface="Arial"/>
              <a:buNone/>
            </a:pPr>
            <a:r>
              <a:rPr lang="en-GB" sz="3000">
                <a:solidFill>
                  <a:schemeClr val="lt1"/>
                </a:solidFill>
              </a:rPr>
              <a:t>Designing   </a:t>
            </a:r>
            <a:endParaRPr sz="3000" b="0" i="0" u="none" strike="noStrike" cap="none">
              <a:solidFill>
                <a:schemeClr val="lt1"/>
              </a:solidFill>
              <a:latin typeface="Arial"/>
              <a:ea typeface="Arial"/>
              <a:cs typeface="Arial"/>
              <a:sym typeface="Arial"/>
            </a:endParaRPr>
          </a:p>
        </p:txBody>
      </p:sp>
      <p:sp>
        <p:nvSpPr>
          <p:cNvPr id="609" name="Google Shape;609;p57"/>
          <p:cNvSpPr/>
          <p:nvPr/>
        </p:nvSpPr>
        <p:spPr>
          <a:xfrm>
            <a:off x="172688" y="3368127"/>
            <a:ext cx="8798700" cy="675900"/>
          </a:xfrm>
          <a:prstGeom prst="rect">
            <a:avLst/>
          </a:prstGeom>
          <a:solidFill>
            <a:schemeClr val="accent1"/>
          </a:solidFill>
          <a:ln w="25400" cap="flat" cmpd="sng">
            <a:solidFill>
              <a:srgbClr val="980253"/>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3000"/>
              <a:buFont typeface="Arial"/>
              <a:buNone/>
            </a:pPr>
            <a:r>
              <a:rPr lang="en-GB" sz="3000">
                <a:solidFill>
                  <a:schemeClr val="lt1"/>
                </a:solidFill>
              </a:rPr>
              <a:t>Supportive frameworks</a:t>
            </a:r>
            <a:endParaRPr sz="3000" b="0" i="0" u="none" strike="noStrike" cap="none">
              <a:solidFill>
                <a:schemeClr val="lt1"/>
              </a:solidFill>
              <a:latin typeface="Arial"/>
              <a:ea typeface="Arial"/>
              <a:cs typeface="Arial"/>
              <a:sym typeface="Arial"/>
            </a:endParaRPr>
          </a:p>
        </p:txBody>
      </p:sp>
      <p:sp>
        <p:nvSpPr>
          <p:cNvPr id="610" name="Google Shape;610;p57"/>
          <p:cNvSpPr/>
          <p:nvPr/>
        </p:nvSpPr>
        <p:spPr>
          <a:xfrm>
            <a:off x="172688" y="1806618"/>
            <a:ext cx="8798700" cy="675900"/>
          </a:xfrm>
          <a:prstGeom prst="rect">
            <a:avLst/>
          </a:prstGeom>
          <a:solidFill>
            <a:schemeClr val="accent3"/>
          </a:solidFill>
          <a:ln w="25400" cap="flat" cmpd="sng">
            <a:solidFill>
              <a:srgbClr val="980253"/>
            </a:solidFill>
            <a:prstDash val="solid"/>
            <a:round/>
            <a:headEnd type="none" w="sm" len="sm"/>
            <a:tailEnd type="none" w="sm" len="sm"/>
          </a:ln>
        </p:spPr>
        <p:txBody>
          <a:bodyPr spcFirstLastPara="1" wrap="square" lIns="68575" tIns="34275" rIns="68575" bIns="34275" anchor="ctr" anchorCtr="0">
            <a:noAutofit/>
          </a:bodyPr>
          <a:lstStyle/>
          <a:p>
            <a:pPr marL="0" lvl="0" indent="0" algn="ctr" rtl="0">
              <a:spcBef>
                <a:spcPts val="0"/>
              </a:spcBef>
              <a:spcAft>
                <a:spcPts val="0"/>
              </a:spcAft>
              <a:buClr>
                <a:schemeClr val="dk1"/>
              </a:buClr>
              <a:buSzPts val="3000"/>
              <a:buFont typeface="Arial"/>
              <a:buNone/>
            </a:pPr>
            <a:r>
              <a:rPr lang="en-GB" sz="2900">
                <a:solidFill>
                  <a:schemeClr val="lt1"/>
                </a:solidFill>
              </a:rPr>
              <a:t>Code reading and comprehension</a:t>
            </a:r>
            <a:endParaRPr sz="2900" b="0" i="0" u="none" strike="noStrike" cap="none">
              <a:solidFill>
                <a:schemeClr val="lt1"/>
              </a:solidFill>
              <a:latin typeface="Arial"/>
              <a:ea typeface="Arial"/>
              <a:cs typeface="Arial"/>
              <a:sym typeface="Aria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615"/>
        <p:cNvGrpSpPr/>
        <p:nvPr/>
      </p:nvGrpSpPr>
      <p:grpSpPr>
        <a:xfrm>
          <a:off x="0" y="0"/>
          <a:ext cx="0" cy="0"/>
          <a:chOff x="0" y="0"/>
          <a:chExt cx="0" cy="0"/>
        </a:xfrm>
      </p:grpSpPr>
      <p:sp>
        <p:nvSpPr>
          <p:cNvPr id="616" name="Google Shape;616;p58"/>
          <p:cNvSpPr/>
          <p:nvPr/>
        </p:nvSpPr>
        <p:spPr>
          <a:xfrm>
            <a:off x="357094" y="23588"/>
            <a:ext cx="8340900" cy="1212600"/>
          </a:xfrm>
          <a:prstGeom prst="rightArrow">
            <a:avLst>
              <a:gd name="adj1" fmla="val 50000"/>
              <a:gd name="adj2" fmla="val 50000"/>
            </a:avLst>
          </a:prstGeom>
          <a:solidFill>
            <a:schemeClr val="accent4"/>
          </a:solidFill>
          <a:ln w="19050"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GB" sz="1400" b="1" i="0" u="none" strike="noStrike" cap="none">
                <a:solidFill>
                  <a:srgbClr val="000000"/>
                </a:solidFill>
              </a:rPr>
              <a:t>Code reading</a:t>
            </a:r>
            <a:endParaRPr sz="1400" b="1" i="0" u="none" strike="noStrike" cap="none">
              <a:solidFill>
                <a:srgbClr val="000000"/>
              </a:solidFill>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617" name="Google Shape;617;p58"/>
          <p:cNvSpPr/>
          <p:nvPr/>
        </p:nvSpPr>
        <p:spPr>
          <a:xfrm>
            <a:off x="1794619" y="323681"/>
            <a:ext cx="6975000" cy="1212600"/>
          </a:xfrm>
          <a:prstGeom prst="rightArrow">
            <a:avLst>
              <a:gd name="adj1" fmla="val 50000"/>
              <a:gd name="adj2" fmla="val 50000"/>
            </a:avLst>
          </a:prstGeom>
          <a:solidFill>
            <a:schemeClr val="accent4"/>
          </a:solidFill>
          <a:ln w="19050"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GB" sz="1400" b="1" i="0" u="none" strike="noStrike" cap="none">
                <a:solidFill>
                  <a:srgbClr val="000000"/>
                </a:solidFill>
              </a:rPr>
              <a:t>Live coding</a:t>
            </a:r>
            <a:endParaRPr sz="1400" b="1" i="0" u="none" strike="noStrike" cap="none">
              <a:solidFill>
                <a:srgbClr val="000000"/>
              </a:solidFill>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618" name="Google Shape;618;p58"/>
          <p:cNvSpPr/>
          <p:nvPr/>
        </p:nvSpPr>
        <p:spPr>
          <a:xfrm>
            <a:off x="3232144" y="731363"/>
            <a:ext cx="5537400" cy="1212600"/>
          </a:xfrm>
          <a:prstGeom prst="rightArrow">
            <a:avLst>
              <a:gd name="adj1" fmla="val 50000"/>
              <a:gd name="adj2" fmla="val 50000"/>
            </a:avLst>
          </a:prstGeom>
          <a:solidFill>
            <a:schemeClr val="accent4"/>
          </a:solidFill>
          <a:ln w="19050"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GB" sz="1400" b="1" i="0" u="none" strike="noStrike" cap="none">
                <a:solidFill>
                  <a:srgbClr val="000000"/>
                </a:solidFill>
              </a:rPr>
              <a:t>Worked high quality examples</a:t>
            </a:r>
            <a:endParaRPr sz="1400" b="1" i="0" u="none" strike="noStrike" cap="none">
              <a:solidFill>
                <a:srgbClr val="000000"/>
              </a:solidFill>
            </a:endParaRPr>
          </a:p>
        </p:txBody>
      </p:sp>
      <p:sp>
        <p:nvSpPr>
          <p:cNvPr id="619" name="Google Shape;619;p58"/>
          <p:cNvSpPr/>
          <p:nvPr/>
        </p:nvSpPr>
        <p:spPr>
          <a:xfrm>
            <a:off x="4669669" y="1236113"/>
            <a:ext cx="4100100" cy="1212600"/>
          </a:xfrm>
          <a:prstGeom prst="rightArrow">
            <a:avLst>
              <a:gd name="adj1" fmla="val 50000"/>
              <a:gd name="adj2" fmla="val 50000"/>
            </a:avLst>
          </a:prstGeom>
          <a:solidFill>
            <a:schemeClr val="accent4"/>
          </a:solidFill>
          <a:ln w="19050"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GB" b="1"/>
              <a:t>Metacognitive - </a:t>
            </a:r>
            <a:r>
              <a:rPr lang="en-GB" sz="1400" b="1" i="0" u="none" strike="noStrike" cap="none">
                <a:solidFill>
                  <a:srgbClr val="000000"/>
                </a:solidFill>
              </a:rPr>
              <a:t>Use-Modify-Create</a:t>
            </a:r>
            <a:r>
              <a:rPr lang="en-GB" b="1"/>
              <a:t> (TIPP&amp;SEE)</a:t>
            </a:r>
            <a:endParaRPr sz="1400" b="1" i="0" u="none" strike="noStrike" cap="none">
              <a:solidFill>
                <a:srgbClr val="000000"/>
              </a:solidFill>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620" name="Google Shape;620;p58"/>
          <p:cNvSpPr/>
          <p:nvPr/>
        </p:nvSpPr>
        <p:spPr>
          <a:xfrm>
            <a:off x="6278944" y="1663313"/>
            <a:ext cx="2490600" cy="1212600"/>
          </a:xfrm>
          <a:prstGeom prst="rightArrow">
            <a:avLst>
              <a:gd name="adj1" fmla="val 50000"/>
              <a:gd name="adj2" fmla="val 50000"/>
            </a:avLst>
          </a:prstGeom>
          <a:solidFill>
            <a:schemeClr val="accent4"/>
          </a:solidFill>
          <a:ln w="19050"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GB" sz="1200" b="1" i="0" u="none" strike="noStrike" cap="none">
                <a:solidFill>
                  <a:srgbClr val="000000"/>
                </a:solidFill>
              </a:rPr>
              <a:t>PRIMM (predict, run, investigate, modify, make)</a:t>
            </a:r>
            <a:endParaRPr sz="1200" b="1" i="0" u="none" strike="noStrike" cap="none">
              <a:solidFill>
                <a:srgbClr val="000000"/>
              </a:solidFill>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621" name="Google Shape;621;p58"/>
          <p:cNvSpPr txBox="1"/>
          <p:nvPr/>
        </p:nvSpPr>
        <p:spPr>
          <a:xfrm>
            <a:off x="357094" y="923175"/>
            <a:ext cx="1437600" cy="2678400"/>
          </a:xfrm>
          <a:prstGeom prst="rect">
            <a:avLst/>
          </a:prstGeom>
          <a:noFill/>
          <a:ln w="19050" cap="flat" cmpd="sng">
            <a:solidFill>
              <a:srgbClr val="000000"/>
            </a:solidFill>
            <a:prstDash val="solid"/>
            <a:round/>
            <a:headEnd type="none" w="sm" len="sm"/>
            <a:tailEnd type="none" w="sm" len="sm"/>
          </a:ln>
        </p:spPr>
        <p:txBody>
          <a:bodyPr spcFirstLastPara="1" wrap="square" lIns="68575" tIns="68575" rIns="68575" bIns="6857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Arial"/>
                <a:ea typeface="Arial"/>
                <a:cs typeface="Arial"/>
                <a:sym typeface="Arial"/>
              </a:rPr>
              <a:t>Scaffolds and supports the understand of code</a:t>
            </a: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Arial"/>
                <a:ea typeface="Arial"/>
                <a:cs typeface="Arial"/>
                <a:sym typeface="Arial"/>
              </a:rPr>
              <a:t>Learners must read code before they can write code</a:t>
            </a: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Arial"/>
                <a:ea typeface="Arial"/>
                <a:cs typeface="Arial"/>
                <a:sym typeface="Arial"/>
              </a:rPr>
              <a:t>Builds understanding of the concepts and constructs of sequence, selection and repetition.</a:t>
            </a: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622" name="Google Shape;622;p58"/>
          <p:cNvSpPr txBox="1"/>
          <p:nvPr/>
        </p:nvSpPr>
        <p:spPr>
          <a:xfrm>
            <a:off x="1794619" y="1238269"/>
            <a:ext cx="1437600" cy="2001000"/>
          </a:xfrm>
          <a:prstGeom prst="rect">
            <a:avLst/>
          </a:prstGeom>
          <a:noFill/>
          <a:ln w="19050" cap="flat" cmpd="sng">
            <a:solidFill>
              <a:srgbClr val="000000"/>
            </a:solidFill>
            <a:prstDash val="solid"/>
            <a:round/>
            <a:headEnd type="none" w="sm" len="sm"/>
            <a:tailEnd type="none" w="sm" len="sm"/>
          </a:ln>
        </p:spPr>
        <p:txBody>
          <a:bodyPr spcFirstLastPara="1" wrap="square" lIns="68575" tIns="68575" rIns="68575" bIns="6857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Arial"/>
                <a:ea typeface="Arial"/>
                <a:cs typeface="Arial"/>
                <a:sym typeface="Arial"/>
              </a:rPr>
              <a:t>Teacher or learner demonstrates the implementation of design to programming</a:t>
            </a: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Arial"/>
                <a:ea typeface="Arial"/>
                <a:cs typeface="Arial"/>
                <a:sym typeface="Arial"/>
              </a:rPr>
              <a:t>As they are doing this they talk through their decision making aloud. </a:t>
            </a: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623" name="Google Shape;623;p58"/>
          <p:cNvSpPr txBox="1"/>
          <p:nvPr/>
        </p:nvSpPr>
        <p:spPr>
          <a:xfrm>
            <a:off x="3232144" y="1663313"/>
            <a:ext cx="1437600" cy="1831800"/>
          </a:xfrm>
          <a:prstGeom prst="rect">
            <a:avLst/>
          </a:prstGeom>
          <a:noFill/>
          <a:ln w="19050" cap="flat" cmpd="sng">
            <a:solidFill>
              <a:srgbClr val="000000"/>
            </a:solidFill>
            <a:prstDash val="solid"/>
            <a:round/>
            <a:headEnd type="none" w="sm" len="sm"/>
            <a:tailEnd type="none" w="sm" len="sm"/>
          </a:ln>
        </p:spPr>
        <p:txBody>
          <a:bodyPr spcFirstLastPara="1" wrap="square" lIns="68575" tIns="68575" rIns="68575" bIns="6857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Arial"/>
                <a:ea typeface="Arial"/>
                <a:cs typeface="Arial"/>
                <a:sym typeface="Arial"/>
              </a:rPr>
              <a:t>Learners look at code snippets and examples of each concept</a:t>
            </a: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Arial"/>
                <a:ea typeface="Arial"/>
                <a:cs typeface="Arial"/>
                <a:sym typeface="Arial"/>
              </a:rPr>
              <a:t>Looking different problems or goals and multiple solutions to these. </a:t>
            </a: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624" name="Google Shape;624;p58"/>
          <p:cNvSpPr txBox="1"/>
          <p:nvPr/>
        </p:nvSpPr>
        <p:spPr>
          <a:xfrm>
            <a:off x="4700119" y="2158969"/>
            <a:ext cx="1578900" cy="2890200"/>
          </a:xfrm>
          <a:prstGeom prst="rect">
            <a:avLst/>
          </a:prstGeom>
          <a:noFill/>
          <a:ln w="19050" cap="flat" cmpd="sng">
            <a:solidFill>
              <a:srgbClr val="000000"/>
            </a:solidFill>
            <a:prstDash val="solid"/>
            <a:round/>
            <a:headEnd type="none" w="sm" len="sm"/>
            <a:tailEnd type="none" w="sm" len="sm"/>
          </a:ln>
        </p:spPr>
        <p:txBody>
          <a:bodyPr spcFirstLastPara="1" wrap="square" lIns="68575" tIns="68575" rIns="68575" bIns="68575" anchor="t" anchorCtr="0">
            <a:normAutofit lnSpcReduction="10000"/>
          </a:bodyPr>
          <a:lstStyle/>
          <a:p>
            <a:pPr marL="0" marR="0" lvl="0" indent="0" algn="l" rtl="0">
              <a:lnSpc>
                <a:spcPct val="100000"/>
              </a:lnSpc>
              <a:spcBef>
                <a:spcPts val="0"/>
              </a:spcBef>
              <a:spcAft>
                <a:spcPts val="0"/>
              </a:spcAft>
              <a:buClr>
                <a:srgbClr val="000000"/>
              </a:buClr>
              <a:buSzPts val="1100"/>
              <a:buFont typeface="Arial"/>
              <a:buNone/>
            </a:pPr>
            <a:r>
              <a:rPr lang="en-GB" sz="1100" b="1" i="0" u="none" strike="noStrike" cap="none">
                <a:solidFill>
                  <a:srgbClr val="000000"/>
                </a:solidFill>
              </a:rPr>
              <a:t>Use stage</a:t>
            </a:r>
            <a:r>
              <a:rPr lang="en-GB" sz="1100" b="0" i="0" u="none" strike="noStrike" cap="none">
                <a:solidFill>
                  <a:srgbClr val="000000"/>
                </a:solidFill>
                <a:latin typeface="Arial"/>
                <a:ea typeface="Arial"/>
                <a:cs typeface="Arial"/>
                <a:sym typeface="Arial"/>
              </a:rPr>
              <a:t> - learners explore a completed programming project.</a:t>
            </a: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Arial"/>
                <a:ea typeface="Arial"/>
                <a:cs typeface="Arial"/>
                <a:sym typeface="Arial"/>
              </a:rPr>
              <a:t>Have activities and questioning linked to it</a:t>
            </a: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GB" sz="1100" b="1" i="0" u="none" strike="noStrike" cap="none">
                <a:solidFill>
                  <a:srgbClr val="000000"/>
                </a:solidFill>
              </a:rPr>
              <a:t>Modify stage</a:t>
            </a:r>
            <a:r>
              <a:rPr lang="en-GB" sz="1100" b="0" i="0" u="none" strike="noStrike" cap="none">
                <a:solidFill>
                  <a:srgbClr val="000000"/>
                </a:solidFill>
                <a:latin typeface="Arial"/>
                <a:ea typeface="Arial"/>
                <a:cs typeface="Arial"/>
                <a:sym typeface="Arial"/>
              </a:rPr>
              <a:t> - learners begin to change the existing program. Have activities linked to it</a:t>
            </a: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GB" sz="1100" b="1" i="0" u="none" strike="noStrike" cap="none">
                <a:solidFill>
                  <a:srgbClr val="000000"/>
                </a:solidFill>
              </a:rPr>
              <a:t>Create stage</a:t>
            </a:r>
            <a:r>
              <a:rPr lang="en-GB" sz="1100" b="0" i="0" u="none" strike="noStrike" cap="none">
                <a:solidFill>
                  <a:srgbClr val="000000"/>
                </a:solidFill>
                <a:latin typeface="Arial"/>
                <a:ea typeface="Arial"/>
                <a:cs typeface="Arial"/>
                <a:sym typeface="Arial"/>
              </a:rPr>
              <a:t> - Create their own project using the concepts and techniques they have used in the preceding phases.</a:t>
            </a:r>
            <a:endParaRPr sz="1100" b="0" i="0" u="none" strike="noStrike" cap="none">
              <a:solidFill>
                <a:srgbClr val="000000"/>
              </a:solidFill>
              <a:latin typeface="Arial"/>
              <a:ea typeface="Arial"/>
              <a:cs typeface="Arial"/>
              <a:sym typeface="Arial"/>
            </a:endParaRPr>
          </a:p>
        </p:txBody>
      </p:sp>
      <p:sp>
        <p:nvSpPr>
          <p:cNvPr id="625" name="Google Shape;625;p58"/>
          <p:cNvSpPr txBox="1"/>
          <p:nvPr/>
        </p:nvSpPr>
        <p:spPr>
          <a:xfrm>
            <a:off x="6309394" y="2558738"/>
            <a:ext cx="1837200" cy="2401200"/>
          </a:xfrm>
          <a:prstGeom prst="rect">
            <a:avLst/>
          </a:prstGeom>
          <a:noFill/>
          <a:ln w="19050" cap="flat" cmpd="sng">
            <a:solidFill>
              <a:srgbClr val="000000"/>
            </a:solidFill>
            <a:prstDash val="solid"/>
            <a:round/>
            <a:headEnd type="none" w="sm" len="sm"/>
            <a:tailEnd type="none" w="sm" len="sm"/>
          </a:ln>
        </p:spPr>
        <p:txBody>
          <a:bodyPr spcFirstLastPara="1" wrap="square" lIns="68575" tIns="68575" rIns="68575" bIns="68575" anchor="t" anchorCtr="0">
            <a:normAutofit lnSpcReduction="10000"/>
          </a:bodyPr>
          <a:lstStyle/>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Arial"/>
                <a:ea typeface="Arial"/>
                <a:cs typeface="Arial"/>
                <a:sym typeface="Arial"/>
              </a:rPr>
              <a:t>Combines the code reading and the </a:t>
            </a: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GB" sz="1100" i="0" u="none" strike="noStrike" cap="none">
                <a:solidFill>
                  <a:srgbClr val="000000"/>
                </a:solidFill>
              </a:rPr>
              <a:t>Use-Modify-Create</a:t>
            </a:r>
            <a:endParaRPr sz="1100"/>
          </a:p>
          <a:p>
            <a:pPr marL="0" marR="0" lvl="0" indent="0" algn="l" rtl="0">
              <a:lnSpc>
                <a:spcPct val="100000"/>
              </a:lnSpc>
              <a:spcBef>
                <a:spcPts val="0"/>
              </a:spcBef>
              <a:spcAft>
                <a:spcPts val="0"/>
              </a:spcAft>
              <a:buClr>
                <a:srgbClr val="000000"/>
              </a:buClr>
              <a:buSzPts val="1100"/>
              <a:buFont typeface="Arial"/>
              <a:buNone/>
            </a:pPr>
            <a:endParaRPr sz="1100"/>
          </a:p>
          <a:p>
            <a:pPr marL="0" marR="0" lvl="0" indent="0" algn="l" rtl="0">
              <a:lnSpc>
                <a:spcPct val="100000"/>
              </a:lnSpc>
              <a:spcBef>
                <a:spcPts val="0"/>
              </a:spcBef>
              <a:spcAft>
                <a:spcPts val="0"/>
              </a:spcAft>
              <a:buClr>
                <a:srgbClr val="000000"/>
              </a:buClr>
              <a:buSzPts val="1100"/>
              <a:buFont typeface="Arial"/>
              <a:buNone/>
            </a:pPr>
            <a:endParaRPr sz="1100" b="1"/>
          </a:p>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Arial"/>
                <a:ea typeface="Arial"/>
                <a:cs typeface="Arial"/>
                <a:sym typeface="Arial"/>
              </a:rPr>
              <a:t>Carefully ordered sequence of instructional phases that introduce a programming concepts or set of concepts</a:t>
            </a: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Arial"/>
                <a:ea typeface="Arial"/>
                <a:cs typeface="Arial"/>
                <a:sym typeface="Arial"/>
              </a:rPr>
              <a:t>More information at  </a:t>
            </a: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GB" sz="1100" b="0" i="0" u="sng" strike="noStrike" cap="none">
                <a:solidFill>
                  <a:schemeClr val="hlink"/>
                </a:solidFill>
                <a:latin typeface="Arial"/>
                <a:ea typeface="Arial"/>
                <a:cs typeface="Arial"/>
                <a:sym typeface="Arial"/>
                <a:hlinkClick r:id="rId3"/>
              </a:rPr>
              <a:t>https://blog.teachcomputing.org/using-primm-to-structure-programming-lessons/</a:t>
            </a:r>
            <a:r>
              <a:rPr lang="en-GB" sz="1100" b="0" i="0" u="none" strike="noStrike" cap="none">
                <a:solidFill>
                  <a:srgbClr val="000000"/>
                </a:solidFill>
                <a:latin typeface="Arial"/>
                <a:ea typeface="Arial"/>
                <a:cs typeface="Arial"/>
                <a:sym typeface="Arial"/>
              </a:rPr>
              <a:t> </a:t>
            </a:r>
            <a:endParaRPr sz="1100" b="0" i="0" u="none" strike="noStrike" cap="none">
              <a:solidFill>
                <a:srgbClr val="000000"/>
              </a:solidFill>
              <a:latin typeface="Arial"/>
              <a:ea typeface="Arial"/>
              <a:cs typeface="Arial"/>
              <a:sym typeface="Arial"/>
            </a:endParaRPr>
          </a:p>
        </p:txBody>
      </p:sp>
      <p:sp>
        <p:nvSpPr>
          <p:cNvPr id="626" name="Google Shape;626;p58"/>
          <p:cNvSpPr txBox="1"/>
          <p:nvPr/>
        </p:nvSpPr>
        <p:spPr>
          <a:xfrm>
            <a:off x="66800" y="4485924"/>
            <a:ext cx="2894100" cy="507900"/>
          </a:xfrm>
          <a:prstGeom prst="rect">
            <a:avLst/>
          </a:prstGeom>
          <a:noFill/>
          <a:ln>
            <a:noFill/>
          </a:ln>
        </p:spPr>
        <p:txBody>
          <a:bodyPr spcFirstLastPara="1" wrap="square" lIns="68575" tIns="68575" rIns="68575" bIns="68575"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GB" sz="1200" b="0" i="0" u="none" strike="noStrike" cap="none">
                <a:solidFill>
                  <a:schemeClr val="accent1"/>
                </a:solidFill>
                <a:latin typeface="Calibri"/>
                <a:ea typeface="Calibri"/>
                <a:cs typeface="Calibri"/>
                <a:sym typeface="Calibri"/>
              </a:rPr>
              <a:t>Adapted from Jane Waite and Shuchi Grover 2020</a:t>
            </a:r>
            <a:endParaRPr sz="1200" b="0" i="0" u="none" strike="noStrike" cap="none">
              <a:solidFill>
                <a:schemeClr val="accent1"/>
              </a:solidFill>
              <a:latin typeface="Calibri"/>
              <a:ea typeface="Calibri"/>
              <a:cs typeface="Calibri"/>
              <a:sym typeface="Calibri"/>
            </a:endParaRPr>
          </a:p>
        </p:txBody>
      </p:sp>
      <p:sp>
        <p:nvSpPr>
          <p:cNvPr id="627" name="Google Shape;627;p58"/>
          <p:cNvSpPr txBox="1"/>
          <p:nvPr/>
        </p:nvSpPr>
        <p:spPr>
          <a:xfrm>
            <a:off x="224756" y="0"/>
            <a:ext cx="6518100" cy="384900"/>
          </a:xfrm>
          <a:prstGeom prst="rect">
            <a:avLst/>
          </a:prstGeom>
          <a:noFill/>
          <a:ln>
            <a:noFill/>
          </a:ln>
        </p:spPr>
        <p:txBody>
          <a:bodyPr spcFirstLastPara="1" wrap="square" lIns="68575" tIns="68575" rIns="68575" bIns="6857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GB" sz="1600" b="1" i="0" u="none" strike="noStrike" cap="none">
                <a:solidFill>
                  <a:schemeClr val="accent1"/>
                </a:solidFill>
                <a:latin typeface="Roboto"/>
                <a:ea typeface="Roboto"/>
                <a:cs typeface="Roboto"/>
                <a:sym typeface="Roboto"/>
              </a:rPr>
              <a:t>Strategies for </a:t>
            </a:r>
            <a:r>
              <a:rPr lang="en-GB" sz="1600" b="1">
                <a:solidFill>
                  <a:schemeClr val="accent1"/>
                </a:solidFill>
                <a:latin typeface="Roboto"/>
                <a:ea typeface="Roboto"/>
                <a:cs typeface="Roboto"/>
                <a:sym typeface="Roboto"/>
              </a:rPr>
              <a:t>scaffolding</a:t>
            </a:r>
            <a:r>
              <a:rPr lang="en-GB" sz="1600" b="1" i="0" u="none" strike="noStrike" cap="none">
                <a:solidFill>
                  <a:schemeClr val="accent1"/>
                </a:solidFill>
                <a:latin typeface="Roboto"/>
                <a:ea typeface="Roboto"/>
                <a:cs typeface="Roboto"/>
                <a:sym typeface="Roboto"/>
              </a:rPr>
              <a:t> in learning programming. </a:t>
            </a:r>
            <a:endParaRPr sz="1600" b="1" i="0" u="none" strike="noStrike" cap="none">
              <a:solidFill>
                <a:schemeClr val="accent1"/>
              </a:solidFill>
              <a:latin typeface="Roboto"/>
              <a:ea typeface="Roboto"/>
              <a:cs typeface="Roboto"/>
              <a:sym typeface="Roboto"/>
            </a:endParaRPr>
          </a:p>
        </p:txBody>
      </p:sp>
      <p:pic>
        <p:nvPicPr>
          <p:cNvPr id="628" name="Google Shape;628;p58"/>
          <p:cNvPicPr preferRelativeResize="0"/>
          <p:nvPr/>
        </p:nvPicPr>
        <p:blipFill rotWithShape="1">
          <a:blip r:embed="rId4">
            <a:alphaModFix/>
          </a:blip>
          <a:srcRect/>
          <a:stretch/>
        </p:blipFill>
        <p:spPr>
          <a:xfrm>
            <a:off x="3262524" y="4185800"/>
            <a:ext cx="1437599" cy="850250"/>
          </a:xfrm>
          <a:prstGeom prst="rect">
            <a:avLst/>
          </a:prstGeom>
          <a:noFill/>
          <a:ln>
            <a:noFill/>
          </a:ln>
        </p:spPr>
      </p:pic>
      <p:pic>
        <p:nvPicPr>
          <p:cNvPr id="629" name="Google Shape;629;p58"/>
          <p:cNvPicPr preferRelativeResize="0"/>
          <p:nvPr/>
        </p:nvPicPr>
        <p:blipFill>
          <a:blip r:embed="rId5">
            <a:alphaModFix/>
          </a:blip>
          <a:stretch>
            <a:fillRect/>
          </a:stretch>
        </p:blipFill>
        <p:spPr>
          <a:xfrm>
            <a:off x="8176975" y="4138764"/>
            <a:ext cx="928875" cy="944311"/>
          </a:xfrm>
          <a:prstGeom prst="rect">
            <a:avLst/>
          </a:prstGeom>
          <a:noFill/>
          <a:ln>
            <a:noFill/>
          </a:ln>
        </p:spPr>
      </p:pic>
      <p:pic>
        <p:nvPicPr>
          <p:cNvPr id="630" name="Google Shape;630;p58"/>
          <p:cNvPicPr preferRelativeResize="0"/>
          <p:nvPr/>
        </p:nvPicPr>
        <p:blipFill>
          <a:blip r:embed="rId6">
            <a:alphaModFix/>
          </a:blip>
          <a:stretch>
            <a:fillRect/>
          </a:stretch>
        </p:blipFill>
        <p:spPr>
          <a:xfrm>
            <a:off x="8176978" y="2847075"/>
            <a:ext cx="928875" cy="1291691"/>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634"/>
        <p:cNvGrpSpPr/>
        <p:nvPr/>
      </p:nvGrpSpPr>
      <p:grpSpPr>
        <a:xfrm>
          <a:off x="0" y="0"/>
          <a:ext cx="0" cy="0"/>
          <a:chOff x="0" y="0"/>
          <a:chExt cx="0" cy="0"/>
        </a:xfrm>
      </p:grpSpPr>
      <p:pic>
        <p:nvPicPr>
          <p:cNvPr id="635" name="Google Shape;635;p59"/>
          <p:cNvPicPr preferRelativeResize="0"/>
          <p:nvPr/>
        </p:nvPicPr>
        <p:blipFill>
          <a:blip r:embed="rId3">
            <a:alphaModFix/>
          </a:blip>
          <a:stretch>
            <a:fillRect/>
          </a:stretch>
        </p:blipFill>
        <p:spPr>
          <a:xfrm>
            <a:off x="3637650" y="270700"/>
            <a:ext cx="5212925" cy="2935350"/>
          </a:xfrm>
          <a:prstGeom prst="rect">
            <a:avLst/>
          </a:prstGeom>
          <a:noFill/>
          <a:ln>
            <a:noFill/>
          </a:ln>
        </p:spPr>
      </p:pic>
      <p:sp>
        <p:nvSpPr>
          <p:cNvPr id="636" name="Google Shape;636;p59"/>
          <p:cNvSpPr txBox="1"/>
          <p:nvPr/>
        </p:nvSpPr>
        <p:spPr>
          <a:xfrm>
            <a:off x="262250" y="4500575"/>
            <a:ext cx="1759500" cy="456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800" u="sng">
                <a:solidFill>
                  <a:schemeClr val="hlink"/>
                </a:solidFill>
                <a:hlinkClick r:id="rId4"/>
              </a:rPr>
              <a:t>Lee et al, 2011</a:t>
            </a:r>
            <a:endParaRPr sz="1800">
              <a:solidFill>
                <a:schemeClr val="dk2"/>
              </a:solidFill>
            </a:endParaRPr>
          </a:p>
        </p:txBody>
      </p:sp>
      <p:sp>
        <p:nvSpPr>
          <p:cNvPr id="637" name="Google Shape;637;p59"/>
          <p:cNvSpPr txBox="1"/>
          <p:nvPr/>
        </p:nvSpPr>
        <p:spPr>
          <a:xfrm>
            <a:off x="414525" y="50650"/>
            <a:ext cx="3147000" cy="3527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800">
                <a:solidFill>
                  <a:schemeClr val="accent1"/>
                </a:solidFill>
              </a:rPr>
              <a:t>Scaffolding, use by example approach</a:t>
            </a:r>
            <a:endParaRPr sz="1800">
              <a:solidFill>
                <a:schemeClr val="accent1"/>
              </a:solidFill>
            </a:endParaRPr>
          </a:p>
          <a:p>
            <a:pPr marL="0" lvl="0" indent="0" algn="l" rtl="0">
              <a:spcBef>
                <a:spcPts val="0"/>
              </a:spcBef>
              <a:spcAft>
                <a:spcPts val="0"/>
              </a:spcAft>
              <a:buNone/>
            </a:pPr>
            <a:endParaRPr sz="1800">
              <a:solidFill>
                <a:schemeClr val="dk2"/>
              </a:solidFill>
            </a:endParaRPr>
          </a:p>
          <a:p>
            <a:pPr marL="457200" lvl="0" indent="-342900" algn="l" rtl="0">
              <a:spcBef>
                <a:spcPts val="0"/>
              </a:spcBef>
              <a:spcAft>
                <a:spcPts val="0"/>
              </a:spcAft>
              <a:buClr>
                <a:schemeClr val="dk2"/>
              </a:buClr>
              <a:buSzPts val="1800"/>
              <a:buAutoNum type="arabicPeriod"/>
            </a:pPr>
            <a:r>
              <a:rPr lang="en-GB" sz="1800">
                <a:solidFill>
                  <a:schemeClr val="dk2"/>
                </a:solidFill>
              </a:rPr>
              <a:t>Students are given example code or product to </a:t>
            </a:r>
            <a:r>
              <a:rPr lang="en-GB" sz="1800" b="1">
                <a:solidFill>
                  <a:schemeClr val="dk2"/>
                </a:solidFill>
              </a:rPr>
              <a:t>use</a:t>
            </a:r>
            <a:endParaRPr sz="1800" b="1">
              <a:solidFill>
                <a:schemeClr val="dk2"/>
              </a:solidFill>
            </a:endParaRPr>
          </a:p>
          <a:p>
            <a:pPr marL="457200" lvl="0" indent="-342900" algn="l" rtl="0">
              <a:spcBef>
                <a:spcPts val="0"/>
              </a:spcBef>
              <a:spcAft>
                <a:spcPts val="0"/>
              </a:spcAft>
              <a:buClr>
                <a:schemeClr val="dk2"/>
              </a:buClr>
              <a:buSzPts val="1800"/>
              <a:buAutoNum type="arabicPeriod"/>
            </a:pPr>
            <a:r>
              <a:rPr lang="en-GB" sz="1800">
                <a:solidFill>
                  <a:schemeClr val="dk2"/>
                </a:solidFill>
              </a:rPr>
              <a:t>Now the students are ask to make small </a:t>
            </a:r>
            <a:r>
              <a:rPr lang="en-GB" sz="1800" b="1">
                <a:solidFill>
                  <a:schemeClr val="dk2"/>
                </a:solidFill>
              </a:rPr>
              <a:t>modifications </a:t>
            </a:r>
            <a:r>
              <a:rPr lang="en-GB" sz="1800">
                <a:solidFill>
                  <a:schemeClr val="dk2"/>
                </a:solidFill>
              </a:rPr>
              <a:t>the code</a:t>
            </a:r>
            <a:endParaRPr sz="1800">
              <a:solidFill>
                <a:schemeClr val="dk2"/>
              </a:solidFill>
            </a:endParaRPr>
          </a:p>
          <a:p>
            <a:pPr marL="457200" lvl="0" indent="-342900" algn="l" rtl="0">
              <a:spcBef>
                <a:spcPts val="0"/>
              </a:spcBef>
              <a:spcAft>
                <a:spcPts val="0"/>
              </a:spcAft>
              <a:buClr>
                <a:schemeClr val="dk2"/>
              </a:buClr>
              <a:buSzPts val="1800"/>
              <a:buAutoNum type="arabicPeriod"/>
            </a:pPr>
            <a:r>
              <a:rPr lang="en-GB" sz="1800">
                <a:solidFill>
                  <a:schemeClr val="dk2"/>
                </a:solidFill>
              </a:rPr>
              <a:t>Finally, students </a:t>
            </a:r>
            <a:r>
              <a:rPr lang="en-GB" sz="1800" b="1">
                <a:solidFill>
                  <a:schemeClr val="dk2"/>
                </a:solidFill>
              </a:rPr>
              <a:t>create </a:t>
            </a:r>
            <a:r>
              <a:rPr lang="en-GB" sz="1800">
                <a:solidFill>
                  <a:schemeClr val="dk2"/>
                </a:solidFill>
              </a:rPr>
              <a:t>a new product using the concepts and techniques from the previous stages</a:t>
            </a:r>
            <a:endParaRPr sz="1800">
              <a:solidFill>
                <a:schemeClr val="dk2"/>
              </a:solidFill>
            </a:endParaRPr>
          </a:p>
          <a:p>
            <a:pPr marL="0" lvl="0" indent="0" algn="l" rtl="0">
              <a:spcBef>
                <a:spcPts val="0"/>
              </a:spcBef>
              <a:spcAft>
                <a:spcPts val="0"/>
              </a:spcAft>
              <a:buNone/>
            </a:pPr>
            <a:endParaRPr sz="1800">
              <a:solidFill>
                <a:schemeClr val="dk2"/>
              </a:solidFill>
            </a:endParaRPr>
          </a:p>
          <a:p>
            <a:pPr marL="0" lvl="0" indent="0" algn="l" rtl="0">
              <a:spcBef>
                <a:spcPts val="0"/>
              </a:spcBef>
              <a:spcAft>
                <a:spcPts val="0"/>
              </a:spcAft>
              <a:buNone/>
            </a:pPr>
            <a:endParaRPr sz="1800">
              <a:solidFill>
                <a:schemeClr val="dk2"/>
              </a:solidFill>
            </a:endParaRPr>
          </a:p>
          <a:p>
            <a:pPr marL="0" lvl="0" indent="0" algn="l" rtl="0">
              <a:spcBef>
                <a:spcPts val="0"/>
              </a:spcBef>
              <a:spcAft>
                <a:spcPts val="0"/>
              </a:spcAft>
              <a:buNone/>
            </a:pPr>
            <a:r>
              <a:rPr lang="en-GB" sz="1800">
                <a:solidFill>
                  <a:schemeClr val="dk2"/>
                </a:solidFill>
              </a:rPr>
              <a:t> </a:t>
            </a:r>
            <a:endParaRPr sz="1800">
              <a:solidFill>
                <a:schemeClr val="dk2"/>
              </a:solidFill>
            </a:endParaRPr>
          </a:p>
        </p:txBody>
      </p:sp>
      <p:sp>
        <p:nvSpPr>
          <p:cNvPr id="638" name="Google Shape;638;p59"/>
          <p:cNvSpPr txBox="1"/>
          <p:nvPr/>
        </p:nvSpPr>
        <p:spPr>
          <a:xfrm>
            <a:off x="3904938" y="3299100"/>
            <a:ext cx="4830600" cy="1099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300">
                <a:solidFill>
                  <a:schemeClr val="dk2"/>
                </a:solidFill>
              </a:rPr>
              <a:t>Moving through this progression, it is important to maintain a level of challenge and pace that supports growth while limiting anxiety. Conversely, boredom will set in if challenges don’t keep pace with growing skills</a:t>
            </a:r>
            <a:endParaRPr sz="1300">
              <a:solidFill>
                <a:schemeClr val="dk2"/>
              </a:solidFill>
            </a:endParaRPr>
          </a:p>
          <a:p>
            <a:pPr marL="0" lvl="0" indent="0" algn="l" rtl="0">
              <a:spcBef>
                <a:spcPts val="0"/>
              </a:spcBef>
              <a:spcAft>
                <a:spcPts val="0"/>
              </a:spcAft>
              <a:buNone/>
            </a:pPr>
            <a:endParaRPr sz="1300">
              <a:solidFill>
                <a:schemeClr val="dk2"/>
              </a:solidFill>
            </a:endParaRPr>
          </a:p>
          <a:p>
            <a:pPr marL="0" lvl="0" indent="0" algn="l" rtl="0">
              <a:spcBef>
                <a:spcPts val="0"/>
              </a:spcBef>
              <a:spcAft>
                <a:spcPts val="0"/>
              </a:spcAft>
              <a:buNone/>
            </a:pPr>
            <a:r>
              <a:rPr lang="en-GB" sz="1300" b="1">
                <a:solidFill>
                  <a:schemeClr val="dk2"/>
                </a:solidFill>
              </a:rPr>
              <a:t>Transition back and forth from users to modifiers to creators.</a:t>
            </a:r>
            <a:endParaRPr sz="1300" b="1">
              <a:solidFill>
                <a:schemeClr val="dk2"/>
              </a:solidFil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642"/>
        <p:cNvGrpSpPr/>
        <p:nvPr/>
      </p:nvGrpSpPr>
      <p:grpSpPr>
        <a:xfrm>
          <a:off x="0" y="0"/>
          <a:ext cx="0" cy="0"/>
          <a:chOff x="0" y="0"/>
          <a:chExt cx="0" cy="0"/>
        </a:xfrm>
      </p:grpSpPr>
      <p:grpSp>
        <p:nvGrpSpPr>
          <p:cNvPr id="643" name="Google Shape;643;p60"/>
          <p:cNvGrpSpPr/>
          <p:nvPr/>
        </p:nvGrpSpPr>
        <p:grpSpPr>
          <a:xfrm>
            <a:off x="710665" y="1323175"/>
            <a:ext cx="4881389" cy="731700"/>
            <a:chOff x="710674" y="1323164"/>
            <a:chExt cx="7300911" cy="731700"/>
          </a:xfrm>
        </p:grpSpPr>
        <p:sp>
          <p:nvSpPr>
            <p:cNvPr id="644" name="Google Shape;644;p60"/>
            <p:cNvSpPr txBox="1"/>
            <p:nvPr/>
          </p:nvSpPr>
          <p:spPr>
            <a:xfrm>
              <a:off x="710674" y="1373350"/>
              <a:ext cx="2004300" cy="629700"/>
            </a:xfrm>
            <a:prstGeom prst="rect">
              <a:avLst/>
            </a:prstGeom>
            <a:noFill/>
            <a:ln>
              <a:noFill/>
            </a:ln>
          </p:spPr>
          <p:txBody>
            <a:bodyPr spcFirstLastPara="1" wrap="square" lIns="91425" tIns="45700" rIns="91425" bIns="45700" anchor="ctr" anchorCtr="0">
              <a:noAutofit/>
            </a:bodyPr>
            <a:lstStyle/>
            <a:p>
              <a:pPr marL="0" lvl="0" indent="0" algn="r" rtl="0">
                <a:lnSpc>
                  <a:spcPct val="90000"/>
                </a:lnSpc>
                <a:spcBef>
                  <a:spcPts val="0"/>
                </a:spcBef>
                <a:spcAft>
                  <a:spcPts val="0"/>
                </a:spcAft>
                <a:buNone/>
              </a:pPr>
              <a:r>
                <a:rPr lang="en-GB" sz="4400">
                  <a:solidFill>
                    <a:srgbClr val="085631"/>
                  </a:solidFill>
                  <a:latin typeface="Roboto Medium"/>
                  <a:ea typeface="Roboto Medium"/>
                  <a:cs typeface="Roboto Medium"/>
                  <a:sym typeface="Roboto Medium"/>
                </a:rPr>
                <a:t>I do </a:t>
              </a:r>
              <a:endParaRPr sz="4400">
                <a:solidFill>
                  <a:srgbClr val="085631"/>
                </a:solidFill>
                <a:latin typeface="Roboto Medium"/>
                <a:ea typeface="Roboto Medium"/>
                <a:cs typeface="Roboto Medium"/>
                <a:sym typeface="Roboto Medium"/>
              </a:endParaRPr>
            </a:p>
          </p:txBody>
        </p:sp>
        <p:sp>
          <p:nvSpPr>
            <p:cNvPr id="645" name="Google Shape;645;p60"/>
            <p:cNvSpPr/>
            <p:nvPr/>
          </p:nvSpPr>
          <p:spPr>
            <a:xfrm>
              <a:off x="2789785" y="1323164"/>
              <a:ext cx="5221800" cy="731700"/>
            </a:xfrm>
            <a:prstGeom prst="rect">
              <a:avLst/>
            </a:prstGeom>
            <a:solidFill>
              <a:srgbClr val="085631"/>
            </a:solidFill>
            <a:ln>
              <a:noFill/>
            </a:ln>
          </p:spPr>
          <p:txBody>
            <a:bodyPr spcFirstLastPara="1" wrap="square" lIns="91425" tIns="45700" rIns="91425" bIns="45700" anchor="ctr" anchorCtr="0">
              <a:noAutofit/>
            </a:bodyPr>
            <a:lstStyle/>
            <a:p>
              <a:pPr marL="0" lvl="0" indent="0" algn="l" rtl="0">
                <a:spcBef>
                  <a:spcPts val="0"/>
                </a:spcBef>
                <a:spcAft>
                  <a:spcPts val="0"/>
                </a:spcAft>
                <a:buNone/>
              </a:pPr>
              <a:endParaRPr/>
            </a:p>
          </p:txBody>
        </p:sp>
        <p:sp>
          <p:nvSpPr>
            <p:cNvPr id="646" name="Google Shape;646;p60"/>
            <p:cNvSpPr txBox="1"/>
            <p:nvPr/>
          </p:nvSpPr>
          <p:spPr>
            <a:xfrm>
              <a:off x="2914389" y="1407440"/>
              <a:ext cx="4765800" cy="575400"/>
            </a:xfrm>
            <a:prstGeom prst="rect">
              <a:avLst/>
            </a:prstGeom>
            <a:noFill/>
            <a:ln>
              <a:noFill/>
            </a:ln>
          </p:spPr>
          <p:txBody>
            <a:bodyPr spcFirstLastPara="1" wrap="square" lIns="91425" tIns="45700" rIns="91425" bIns="45700" anchor="ctr" anchorCtr="0">
              <a:noAutofit/>
            </a:bodyPr>
            <a:lstStyle/>
            <a:p>
              <a:pPr marL="0" lvl="0" indent="0" algn="l" rtl="0">
                <a:lnSpc>
                  <a:spcPct val="115000"/>
                </a:lnSpc>
                <a:spcBef>
                  <a:spcPts val="0"/>
                </a:spcBef>
                <a:spcAft>
                  <a:spcPts val="0"/>
                </a:spcAft>
                <a:buNone/>
              </a:pPr>
              <a:r>
                <a:rPr lang="en-GB" sz="1200">
                  <a:solidFill>
                    <a:srgbClr val="FFFFFF"/>
                  </a:solidFill>
                  <a:latin typeface="Roboto"/>
                  <a:ea typeface="Roboto"/>
                  <a:cs typeface="Roboto"/>
                  <a:sym typeface="Roboto"/>
                </a:rPr>
                <a:t>Direct instruction / explicit modelling</a:t>
              </a:r>
              <a:endParaRPr sz="1200">
                <a:solidFill>
                  <a:srgbClr val="FFFFFF"/>
                </a:solidFill>
                <a:latin typeface="Roboto"/>
                <a:ea typeface="Roboto"/>
                <a:cs typeface="Roboto"/>
                <a:sym typeface="Roboto"/>
              </a:endParaRPr>
            </a:p>
          </p:txBody>
        </p:sp>
      </p:grpSp>
      <p:grpSp>
        <p:nvGrpSpPr>
          <p:cNvPr id="647" name="Google Shape;647;p60"/>
          <p:cNvGrpSpPr/>
          <p:nvPr/>
        </p:nvGrpSpPr>
        <p:grpSpPr>
          <a:xfrm>
            <a:off x="634476" y="2207525"/>
            <a:ext cx="5845489" cy="731700"/>
            <a:chOff x="609874" y="2207525"/>
            <a:chExt cx="7040213" cy="731700"/>
          </a:xfrm>
        </p:grpSpPr>
        <p:sp>
          <p:nvSpPr>
            <p:cNvPr id="648" name="Google Shape;648;p60"/>
            <p:cNvSpPr txBox="1"/>
            <p:nvPr/>
          </p:nvSpPr>
          <p:spPr>
            <a:xfrm>
              <a:off x="609874" y="2257725"/>
              <a:ext cx="2105400" cy="629700"/>
            </a:xfrm>
            <a:prstGeom prst="rect">
              <a:avLst/>
            </a:prstGeom>
            <a:noFill/>
            <a:ln>
              <a:noFill/>
            </a:ln>
          </p:spPr>
          <p:txBody>
            <a:bodyPr spcFirstLastPara="1" wrap="square" lIns="91425" tIns="45700" rIns="91425" bIns="45700" anchor="ctr" anchorCtr="0">
              <a:noAutofit/>
            </a:bodyPr>
            <a:lstStyle/>
            <a:p>
              <a:pPr marL="0" lvl="0" indent="0" algn="r" rtl="0">
                <a:lnSpc>
                  <a:spcPct val="90000"/>
                </a:lnSpc>
                <a:spcBef>
                  <a:spcPts val="0"/>
                </a:spcBef>
                <a:spcAft>
                  <a:spcPts val="0"/>
                </a:spcAft>
                <a:buNone/>
              </a:pPr>
              <a:r>
                <a:rPr lang="en-GB" sz="4400">
                  <a:solidFill>
                    <a:srgbClr val="0B7140"/>
                  </a:solidFill>
                  <a:latin typeface="Roboto Medium"/>
                  <a:ea typeface="Roboto Medium"/>
                  <a:cs typeface="Roboto Medium"/>
                  <a:sym typeface="Roboto Medium"/>
                </a:rPr>
                <a:t>We do</a:t>
              </a:r>
              <a:endParaRPr sz="4400">
                <a:solidFill>
                  <a:srgbClr val="0B7140"/>
                </a:solidFill>
                <a:latin typeface="Roboto Medium"/>
                <a:ea typeface="Roboto Medium"/>
                <a:cs typeface="Roboto Medium"/>
                <a:sym typeface="Roboto Medium"/>
              </a:endParaRPr>
            </a:p>
          </p:txBody>
        </p:sp>
        <p:sp>
          <p:nvSpPr>
            <p:cNvPr id="649" name="Google Shape;649;p60"/>
            <p:cNvSpPr/>
            <p:nvPr/>
          </p:nvSpPr>
          <p:spPr>
            <a:xfrm>
              <a:off x="2789787" y="2207525"/>
              <a:ext cx="4860300" cy="731700"/>
            </a:xfrm>
            <a:prstGeom prst="rect">
              <a:avLst/>
            </a:prstGeom>
            <a:solidFill>
              <a:srgbClr val="0B7140"/>
            </a:solidFill>
            <a:ln>
              <a:noFill/>
            </a:ln>
          </p:spPr>
          <p:txBody>
            <a:bodyPr spcFirstLastPara="1" wrap="square" lIns="91425" tIns="45700" rIns="91425" bIns="45700" anchor="ctr" anchorCtr="0">
              <a:noAutofit/>
            </a:bodyPr>
            <a:lstStyle/>
            <a:p>
              <a:pPr marL="0" lvl="0" indent="0" algn="l" rtl="0">
                <a:spcBef>
                  <a:spcPts val="0"/>
                </a:spcBef>
                <a:spcAft>
                  <a:spcPts val="0"/>
                </a:spcAft>
                <a:buNone/>
              </a:pPr>
              <a:endParaRPr/>
            </a:p>
          </p:txBody>
        </p:sp>
        <p:sp>
          <p:nvSpPr>
            <p:cNvPr id="650" name="Google Shape;650;p60"/>
            <p:cNvSpPr txBox="1"/>
            <p:nvPr/>
          </p:nvSpPr>
          <p:spPr>
            <a:xfrm>
              <a:off x="2914387" y="2414096"/>
              <a:ext cx="4373100" cy="330600"/>
            </a:xfrm>
            <a:prstGeom prst="rect">
              <a:avLst/>
            </a:prstGeom>
            <a:noFill/>
            <a:ln>
              <a:noFill/>
            </a:ln>
          </p:spPr>
          <p:txBody>
            <a:bodyPr spcFirstLastPara="1" wrap="square" lIns="91425" tIns="45700" rIns="91425" bIns="45700" anchor="ctr" anchorCtr="0">
              <a:noAutofit/>
            </a:bodyPr>
            <a:lstStyle/>
            <a:p>
              <a:pPr marL="0" lvl="0" indent="0" algn="l" rtl="0">
                <a:lnSpc>
                  <a:spcPct val="115000"/>
                </a:lnSpc>
                <a:spcBef>
                  <a:spcPts val="0"/>
                </a:spcBef>
                <a:spcAft>
                  <a:spcPts val="0"/>
                </a:spcAft>
                <a:buNone/>
              </a:pPr>
              <a:r>
                <a:rPr lang="en-GB" sz="1200">
                  <a:solidFill>
                    <a:srgbClr val="FFFFFF"/>
                  </a:solidFill>
                  <a:latin typeface="Roboto"/>
                  <a:ea typeface="Roboto"/>
                  <a:cs typeface="Roboto"/>
                  <a:sym typeface="Roboto"/>
                </a:rPr>
                <a:t>Guided practice / scaffolding</a:t>
              </a:r>
              <a:endParaRPr sz="1200">
                <a:solidFill>
                  <a:srgbClr val="FFFFFF"/>
                </a:solidFill>
                <a:latin typeface="Roboto"/>
                <a:ea typeface="Roboto"/>
                <a:cs typeface="Roboto"/>
                <a:sym typeface="Roboto"/>
              </a:endParaRPr>
            </a:p>
          </p:txBody>
        </p:sp>
      </p:grpSp>
      <p:grpSp>
        <p:nvGrpSpPr>
          <p:cNvPr id="651" name="Google Shape;651;p60"/>
          <p:cNvGrpSpPr/>
          <p:nvPr/>
        </p:nvGrpSpPr>
        <p:grpSpPr>
          <a:xfrm>
            <a:off x="422975" y="3088625"/>
            <a:ext cx="6446057" cy="731700"/>
            <a:chOff x="755105" y="3088625"/>
            <a:chExt cx="6532283" cy="731700"/>
          </a:xfrm>
        </p:grpSpPr>
        <p:sp>
          <p:nvSpPr>
            <p:cNvPr id="652" name="Google Shape;652;p60"/>
            <p:cNvSpPr txBox="1"/>
            <p:nvPr/>
          </p:nvSpPr>
          <p:spPr>
            <a:xfrm>
              <a:off x="755105" y="3138825"/>
              <a:ext cx="1959900" cy="629700"/>
            </a:xfrm>
            <a:prstGeom prst="rect">
              <a:avLst/>
            </a:prstGeom>
            <a:noFill/>
            <a:ln>
              <a:noFill/>
            </a:ln>
          </p:spPr>
          <p:txBody>
            <a:bodyPr spcFirstLastPara="1" wrap="square" lIns="91425" tIns="45700" rIns="91425" bIns="45700" anchor="ctr" anchorCtr="0">
              <a:noAutofit/>
            </a:bodyPr>
            <a:lstStyle/>
            <a:p>
              <a:pPr marL="0" lvl="0" indent="0" algn="r" rtl="0">
                <a:lnSpc>
                  <a:spcPct val="90000"/>
                </a:lnSpc>
                <a:spcBef>
                  <a:spcPts val="0"/>
                </a:spcBef>
                <a:spcAft>
                  <a:spcPts val="0"/>
                </a:spcAft>
                <a:buNone/>
              </a:pPr>
              <a:r>
                <a:rPr lang="en-GB" sz="4400">
                  <a:solidFill>
                    <a:srgbClr val="0B7743"/>
                  </a:solidFill>
                  <a:latin typeface="Roboto Medium"/>
                  <a:ea typeface="Roboto Medium"/>
                  <a:cs typeface="Roboto Medium"/>
                  <a:sym typeface="Roboto Medium"/>
                </a:rPr>
                <a:t>You do</a:t>
              </a:r>
              <a:endParaRPr sz="4400">
                <a:solidFill>
                  <a:srgbClr val="0B7743"/>
                </a:solidFill>
                <a:latin typeface="Roboto Medium"/>
                <a:ea typeface="Roboto Medium"/>
                <a:cs typeface="Roboto Medium"/>
                <a:sym typeface="Roboto Medium"/>
              </a:endParaRPr>
            </a:p>
          </p:txBody>
        </p:sp>
        <p:sp>
          <p:nvSpPr>
            <p:cNvPr id="653" name="Google Shape;653;p60"/>
            <p:cNvSpPr/>
            <p:nvPr/>
          </p:nvSpPr>
          <p:spPr>
            <a:xfrm>
              <a:off x="2789787" y="3088625"/>
              <a:ext cx="4497600" cy="731700"/>
            </a:xfrm>
            <a:prstGeom prst="rect">
              <a:avLst/>
            </a:prstGeom>
            <a:solidFill>
              <a:srgbClr val="0B7743"/>
            </a:solidFill>
            <a:ln>
              <a:noFill/>
            </a:ln>
          </p:spPr>
          <p:txBody>
            <a:bodyPr spcFirstLastPara="1" wrap="square" lIns="91425" tIns="45700" rIns="91425" bIns="45700" anchor="ctr" anchorCtr="0">
              <a:noAutofit/>
            </a:bodyPr>
            <a:lstStyle/>
            <a:p>
              <a:pPr marL="0" lvl="0" indent="0" algn="l" rtl="0">
                <a:spcBef>
                  <a:spcPts val="0"/>
                </a:spcBef>
                <a:spcAft>
                  <a:spcPts val="0"/>
                </a:spcAft>
                <a:buNone/>
              </a:pPr>
              <a:endParaRPr/>
            </a:p>
          </p:txBody>
        </p:sp>
        <p:sp>
          <p:nvSpPr>
            <p:cNvPr id="654" name="Google Shape;654;p60"/>
            <p:cNvSpPr txBox="1"/>
            <p:nvPr/>
          </p:nvSpPr>
          <p:spPr>
            <a:xfrm>
              <a:off x="2914388" y="3295180"/>
              <a:ext cx="3849900" cy="330600"/>
            </a:xfrm>
            <a:prstGeom prst="rect">
              <a:avLst/>
            </a:prstGeom>
            <a:noFill/>
            <a:ln>
              <a:noFill/>
            </a:ln>
          </p:spPr>
          <p:txBody>
            <a:bodyPr spcFirstLastPara="1" wrap="square" lIns="91425" tIns="45700" rIns="91425" bIns="45700" anchor="ctr" anchorCtr="0">
              <a:noAutofit/>
            </a:bodyPr>
            <a:lstStyle/>
            <a:p>
              <a:pPr marL="0" lvl="0" indent="0" algn="l" rtl="0">
                <a:lnSpc>
                  <a:spcPct val="115000"/>
                </a:lnSpc>
                <a:spcBef>
                  <a:spcPts val="0"/>
                </a:spcBef>
                <a:spcAft>
                  <a:spcPts val="0"/>
                </a:spcAft>
                <a:buNone/>
              </a:pPr>
              <a:r>
                <a:rPr lang="en-GB" sz="1200">
                  <a:solidFill>
                    <a:srgbClr val="FFFFFF"/>
                  </a:solidFill>
                  <a:latin typeface="Roboto"/>
                  <a:ea typeface="Roboto"/>
                  <a:cs typeface="Roboto"/>
                  <a:sym typeface="Roboto"/>
                </a:rPr>
                <a:t>Independent practice / problems / creative work</a:t>
              </a:r>
              <a:endParaRPr sz="1200">
                <a:solidFill>
                  <a:srgbClr val="FFFFFF"/>
                </a:solidFill>
                <a:latin typeface="Roboto"/>
                <a:ea typeface="Roboto"/>
                <a:cs typeface="Roboto"/>
                <a:sym typeface="Roboto"/>
              </a:endParaRPr>
            </a:p>
          </p:txBody>
        </p:sp>
      </p:grpSp>
      <p:sp>
        <p:nvSpPr>
          <p:cNvPr id="655" name="Google Shape;655;p60"/>
          <p:cNvSpPr txBox="1"/>
          <p:nvPr/>
        </p:nvSpPr>
        <p:spPr>
          <a:xfrm>
            <a:off x="5693546" y="1374186"/>
            <a:ext cx="1504800" cy="6297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None/>
            </a:pPr>
            <a:r>
              <a:rPr lang="en-GB" sz="4400">
                <a:solidFill>
                  <a:srgbClr val="085631"/>
                </a:solidFill>
                <a:latin typeface="Roboto Medium"/>
                <a:ea typeface="Roboto Medium"/>
                <a:cs typeface="Roboto Medium"/>
                <a:sym typeface="Roboto Medium"/>
              </a:rPr>
              <a:t>Use</a:t>
            </a:r>
            <a:endParaRPr sz="4400">
              <a:solidFill>
                <a:srgbClr val="085631"/>
              </a:solidFill>
              <a:latin typeface="Roboto Medium"/>
              <a:ea typeface="Roboto Medium"/>
              <a:cs typeface="Roboto Medium"/>
              <a:sym typeface="Roboto Medium"/>
            </a:endParaRPr>
          </a:p>
        </p:txBody>
      </p:sp>
      <p:sp>
        <p:nvSpPr>
          <p:cNvPr id="656" name="Google Shape;656;p60"/>
          <p:cNvSpPr txBox="1"/>
          <p:nvPr/>
        </p:nvSpPr>
        <p:spPr>
          <a:xfrm>
            <a:off x="6581952" y="2231400"/>
            <a:ext cx="2169600" cy="6297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None/>
            </a:pPr>
            <a:r>
              <a:rPr lang="en-GB" sz="4400">
                <a:solidFill>
                  <a:srgbClr val="085631"/>
                </a:solidFill>
                <a:latin typeface="Roboto Medium"/>
                <a:ea typeface="Roboto Medium"/>
                <a:cs typeface="Roboto Medium"/>
                <a:sym typeface="Roboto Medium"/>
              </a:rPr>
              <a:t>Modify</a:t>
            </a:r>
            <a:endParaRPr sz="4400">
              <a:solidFill>
                <a:srgbClr val="085631"/>
              </a:solidFill>
              <a:latin typeface="Roboto Medium"/>
              <a:ea typeface="Roboto Medium"/>
              <a:cs typeface="Roboto Medium"/>
              <a:sym typeface="Roboto Medium"/>
            </a:endParaRPr>
          </a:p>
        </p:txBody>
      </p:sp>
      <p:sp>
        <p:nvSpPr>
          <p:cNvPr id="657" name="Google Shape;657;p60"/>
          <p:cNvSpPr txBox="1"/>
          <p:nvPr/>
        </p:nvSpPr>
        <p:spPr>
          <a:xfrm>
            <a:off x="6869027" y="3139625"/>
            <a:ext cx="2169600" cy="6297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None/>
            </a:pPr>
            <a:r>
              <a:rPr lang="en-GB" sz="4400">
                <a:solidFill>
                  <a:srgbClr val="085631"/>
                </a:solidFill>
                <a:latin typeface="Roboto Medium"/>
                <a:ea typeface="Roboto Medium"/>
                <a:cs typeface="Roboto Medium"/>
                <a:sym typeface="Roboto Medium"/>
              </a:rPr>
              <a:t>Create</a:t>
            </a:r>
            <a:endParaRPr sz="4400">
              <a:solidFill>
                <a:srgbClr val="085631"/>
              </a:solidFill>
              <a:latin typeface="Roboto Medium"/>
              <a:ea typeface="Roboto Medium"/>
              <a:cs typeface="Roboto Medium"/>
              <a:sym typeface="Roboto Medium"/>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661"/>
        <p:cNvGrpSpPr/>
        <p:nvPr/>
      </p:nvGrpSpPr>
      <p:grpSpPr>
        <a:xfrm>
          <a:off x="0" y="0"/>
          <a:ext cx="0" cy="0"/>
          <a:chOff x="0" y="0"/>
          <a:chExt cx="0" cy="0"/>
        </a:xfrm>
      </p:grpSpPr>
      <p:pic>
        <p:nvPicPr>
          <p:cNvPr id="662" name="Google Shape;662;p61"/>
          <p:cNvPicPr preferRelativeResize="0"/>
          <p:nvPr/>
        </p:nvPicPr>
        <p:blipFill>
          <a:blip r:embed="rId3">
            <a:alphaModFix/>
          </a:blip>
          <a:stretch>
            <a:fillRect/>
          </a:stretch>
        </p:blipFill>
        <p:spPr>
          <a:xfrm>
            <a:off x="152400" y="152400"/>
            <a:ext cx="8839202" cy="4327000"/>
          </a:xfrm>
          <a:prstGeom prst="rect">
            <a:avLst/>
          </a:prstGeom>
          <a:noFill/>
          <a:ln>
            <a:noFill/>
          </a:ln>
        </p:spPr>
      </p:pic>
      <p:sp>
        <p:nvSpPr>
          <p:cNvPr id="663" name="Google Shape;663;p61"/>
          <p:cNvSpPr txBox="1"/>
          <p:nvPr/>
        </p:nvSpPr>
        <p:spPr>
          <a:xfrm>
            <a:off x="201700" y="4479400"/>
            <a:ext cx="8592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u="sng">
                <a:solidFill>
                  <a:schemeClr val="hlink"/>
                </a:solidFill>
                <a:hlinkClick r:id="rId4"/>
              </a:rPr>
              <a:t>https://www.raspberrypi.org/app/uploads/2022/08/Teaching_Programming_with_PRIMM-1.pdf</a:t>
            </a:r>
            <a:r>
              <a:rPr lang="en-GB"/>
              <a:t> </a:t>
            </a:r>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667"/>
        <p:cNvGrpSpPr/>
        <p:nvPr/>
      </p:nvGrpSpPr>
      <p:grpSpPr>
        <a:xfrm>
          <a:off x="0" y="0"/>
          <a:ext cx="0" cy="0"/>
          <a:chOff x="0" y="0"/>
          <a:chExt cx="0" cy="0"/>
        </a:xfrm>
      </p:grpSpPr>
      <p:sp>
        <p:nvSpPr>
          <p:cNvPr id="668" name="Google Shape;668;p6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69" name="Google Shape;669;p62"/>
          <p:cNvSpPr txBox="1">
            <a:spLocks noGrp="1"/>
          </p:cNvSpPr>
          <p:nvPr>
            <p:ph type="body" idx="1"/>
          </p:nvPr>
        </p:nvSpPr>
        <p:spPr>
          <a:xfrm>
            <a:off x="311700" y="1152475"/>
            <a:ext cx="8520600" cy="36261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670" name="Google Shape;670;p62"/>
          <p:cNvPicPr preferRelativeResize="0"/>
          <p:nvPr/>
        </p:nvPicPr>
        <p:blipFill>
          <a:blip r:embed="rId3">
            <a:alphaModFix/>
          </a:blip>
          <a:stretch>
            <a:fillRect/>
          </a:stretch>
        </p:blipFill>
        <p:spPr>
          <a:xfrm>
            <a:off x="0" y="930397"/>
            <a:ext cx="9143999" cy="3282705"/>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674"/>
        <p:cNvGrpSpPr/>
        <p:nvPr/>
      </p:nvGrpSpPr>
      <p:grpSpPr>
        <a:xfrm>
          <a:off x="0" y="0"/>
          <a:ext cx="0" cy="0"/>
          <a:chOff x="0" y="0"/>
          <a:chExt cx="0" cy="0"/>
        </a:xfrm>
      </p:grpSpPr>
      <p:pic>
        <p:nvPicPr>
          <p:cNvPr id="675" name="Google Shape;675;p63"/>
          <p:cNvPicPr preferRelativeResize="0"/>
          <p:nvPr/>
        </p:nvPicPr>
        <p:blipFill>
          <a:blip r:embed="rId3">
            <a:alphaModFix/>
          </a:blip>
          <a:stretch>
            <a:fillRect/>
          </a:stretch>
        </p:blipFill>
        <p:spPr>
          <a:xfrm>
            <a:off x="169375" y="440025"/>
            <a:ext cx="4762500" cy="3457575"/>
          </a:xfrm>
          <a:prstGeom prst="rect">
            <a:avLst/>
          </a:prstGeom>
          <a:noFill/>
          <a:ln>
            <a:noFill/>
          </a:ln>
        </p:spPr>
      </p:pic>
      <p:pic>
        <p:nvPicPr>
          <p:cNvPr id="676" name="Google Shape;676;p63"/>
          <p:cNvPicPr preferRelativeResize="0"/>
          <p:nvPr/>
        </p:nvPicPr>
        <p:blipFill>
          <a:blip r:embed="rId4">
            <a:alphaModFix/>
          </a:blip>
          <a:stretch>
            <a:fillRect/>
          </a:stretch>
        </p:blipFill>
        <p:spPr>
          <a:xfrm>
            <a:off x="5024925" y="947650"/>
            <a:ext cx="3941300" cy="2325373"/>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pic>
        <p:nvPicPr>
          <p:cNvPr id="105" name="Google Shape;105;p20" title="Programming Concepts.png"/>
          <p:cNvPicPr preferRelativeResize="0"/>
          <p:nvPr/>
        </p:nvPicPr>
        <p:blipFill rotWithShape="1">
          <a:blip r:embed="rId3">
            <a:alphaModFix/>
          </a:blip>
          <a:srcRect l="11889" r="8638"/>
          <a:stretch/>
        </p:blipFill>
        <p:spPr>
          <a:xfrm>
            <a:off x="1021438" y="0"/>
            <a:ext cx="7101125" cy="5143500"/>
          </a:xfrm>
          <a:prstGeom prst="rect">
            <a:avLst/>
          </a:prstGeom>
          <a:noFill/>
          <a:ln>
            <a:noFill/>
          </a:ln>
        </p:spPr>
      </p:pic>
      <p:sp>
        <p:nvSpPr>
          <p:cNvPr id="106" name="Google Shape;106;p20"/>
          <p:cNvSpPr/>
          <p:nvPr/>
        </p:nvSpPr>
        <p:spPr>
          <a:xfrm>
            <a:off x="7385325" y="4458250"/>
            <a:ext cx="1716300" cy="507600"/>
          </a:xfrm>
          <a:prstGeom prst="roundRect">
            <a:avLst>
              <a:gd name="adj" fmla="val 16667"/>
            </a:avLst>
          </a:prstGeom>
          <a:solidFill>
            <a:srgbClr val="DB5573">
              <a:alpha val="6962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a:t>Concepts</a:t>
            </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pic>
        <p:nvPicPr>
          <p:cNvPr id="111" name="Google Shape;111;p21"/>
          <p:cNvPicPr preferRelativeResize="0"/>
          <p:nvPr/>
        </p:nvPicPr>
        <p:blipFill rotWithShape="1">
          <a:blip r:embed="rId3">
            <a:alphaModFix/>
          </a:blip>
          <a:srcRect l="9230" r="9230"/>
          <a:stretch/>
        </p:blipFill>
        <p:spPr>
          <a:xfrm>
            <a:off x="1021438" y="0"/>
            <a:ext cx="7101125" cy="5143500"/>
          </a:xfrm>
          <a:prstGeom prst="rect">
            <a:avLst/>
          </a:prstGeom>
          <a:noFill/>
          <a:ln>
            <a:noFill/>
          </a:ln>
        </p:spPr>
      </p:pic>
      <p:sp>
        <p:nvSpPr>
          <p:cNvPr id="112" name="Google Shape;112;p21"/>
          <p:cNvSpPr/>
          <p:nvPr/>
        </p:nvSpPr>
        <p:spPr>
          <a:xfrm>
            <a:off x="7385325" y="4458250"/>
            <a:ext cx="1716300" cy="507600"/>
          </a:xfrm>
          <a:prstGeom prst="roundRect">
            <a:avLst>
              <a:gd name="adj" fmla="val 16667"/>
            </a:avLst>
          </a:prstGeom>
          <a:solidFill>
            <a:srgbClr val="DB5573">
              <a:alpha val="6962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a:t>Concepts</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pic>
        <p:nvPicPr>
          <p:cNvPr id="117" name="Google Shape;117;p22"/>
          <p:cNvPicPr preferRelativeResize="0"/>
          <p:nvPr/>
        </p:nvPicPr>
        <p:blipFill>
          <a:blip r:embed="rId3">
            <a:alphaModFix/>
          </a:blip>
          <a:stretch>
            <a:fillRect/>
          </a:stretch>
        </p:blipFill>
        <p:spPr>
          <a:xfrm>
            <a:off x="1268375" y="57375"/>
            <a:ext cx="6451601" cy="4838701"/>
          </a:xfrm>
          <a:prstGeom prst="rect">
            <a:avLst/>
          </a:prstGeom>
          <a:noFill/>
          <a:ln>
            <a:noFill/>
          </a:ln>
        </p:spPr>
      </p:pic>
      <p:sp>
        <p:nvSpPr>
          <p:cNvPr id="118" name="Google Shape;118;p22"/>
          <p:cNvSpPr/>
          <p:nvPr/>
        </p:nvSpPr>
        <p:spPr>
          <a:xfrm>
            <a:off x="7613725" y="4619000"/>
            <a:ext cx="1472100" cy="363900"/>
          </a:xfrm>
          <a:prstGeom prst="roundRect">
            <a:avLst>
              <a:gd name="adj" fmla="val 16667"/>
            </a:avLst>
          </a:prstGeom>
          <a:solidFill>
            <a:srgbClr val="DB5573">
              <a:alpha val="6962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a:t>Constructs</a:t>
            </a: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p23"/>
          <p:cNvSpPr txBox="1">
            <a:spLocks noGrp="1"/>
          </p:cNvSpPr>
          <p:nvPr>
            <p:ph type="title"/>
          </p:nvPr>
        </p:nvSpPr>
        <p:spPr>
          <a:xfrm>
            <a:off x="266775" y="0"/>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92730"/>
              <a:buNone/>
            </a:pPr>
            <a:r>
              <a:rPr lang="en-GB"/>
              <a:t>Semantic Waves in Sequence construct  (</a:t>
            </a:r>
            <a:r>
              <a:rPr lang="en-GB" sz="2750" u="sng">
                <a:solidFill>
                  <a:schemeClr val="hlink"/>
                </a:solidFill>
                <a:highlight>
                  <a:srgbClr val="FFFFFF"/>
                </a:highlight>
                <a:hlinkClick r:id="rId3"/>
              </a:rPr>
              <a:t>Karl Maton</a:t>
            </a:r>
            <a:r>
              <a:rPr lang="en-GB" sz="3355"/>
              <a:t>)</a:t>
            </a:r>
            <a:endParaRPr sz="3355"/>
          </a:p>
        </p:txBody>
      </p:sp>
      <p:cxnSp>
        <p:nvCxnSpPr>
          <p:cNvPr id="124" name="Google Shape;124;p23"/>
          <p:cNvCxnSpPr/>
          <p:nvPr/>
        </p:nvCxnSpPr>
        <p:spPr>
          <a:xfrm flipH="1">
            <a:off x="1407188" y="1109741"/>
            <a:ext cx="9300" cy="3935400"/>
          </a:xfrm>
          <a:prstGeom prst="straightConnector1">
            <a:avLst/>
          </a:prstGeom>
          <a:noFill/>
          <a:ln w="28575" cap="flat" cmpd="sng">
            <a:solidFill>
              <a:schemeClr val="dk2"/>
            </a:solidFill>
            <a:prstDash val="solid"/>
            <a:round/>
            <a:headEnd type="triangle" w="med" len="med"/>
            <a:tailEnd type="none" w="sm" len="sm"/>
          </a:ln>
        </p:spPr>
      </p:cxnSp>
      <p:cxnSp>
        <p:nvCxnSpPr>
          <p:cNvPr id="125" name="Google Shape;125;p23"/>
          <p:cNvCxnSpPr/>
          <p:nvPr/>
        </p:nvCxnSpPr>
        <p:spPr>
          <a:xfrm>
            <a:off x="1407347" y="5028216"/>
            <a:ext cx="7067700" cy="25500"/>
          </a:xfrm>
          <a:prstGeom prst="straightConnector1">
            <a:avLst/>
          </a:prstGeom>
          <a:noFill/>
          <a:ln w="28575" cap="flat" cmpd="sng">
            <a:solidFill>
              <a:schemeClr val="dk2"/>
            </a:solidFill>
            <a:prstDash val="solid"/>
            <a:round/>
            <a:headEnd type="none" w="sm" len="sm"/>
            <a:tailEnd type="triangle" w="med" len="med"/>
          </a:ln>
        </p:spPr>
      </p:cxnSp>
      <p:cxnSp>
        <p:nvCxnSpPr>
          <p:cNvPr id="126" name="Google Shape;126;p23"/>
          <p:cNvCxnSpPr/>
          <p:nvPr/>
        </p:nvCxnSpPr>
        <p:spPr>
          <a:xfrm rot="10800000" flipH="1">
            <a:off x="1141836" y="1634354"/>
            <a:ext cx="7095300" cy="25500"/>
          </a:xfrm>
          <a:prstGeom prst="straightConnector1">
            <a:avLst/>
          </a:prstGeom>
          <a:noFill/>
          <a:ln w="9525" cap="flat" cmpd="sng">
            <a:solidFill>
              <a:schemeClr val="dk2"/>
            </a:solidFill>
            <a:prstDash val="lgDash"/>
            <a:round/>
            <a:headEnd type="none" w="sm" len="sm"/>
            <a:tailEnd type="none" w="sm" len="sm"/>
          </a:ln>
        </p:spPr>
      </p:cxnSp>
      <p:sp>
        <p:nvSpPr>
          <p:cNvPr id="127" name="Google Shape;127;p23"/>
          <p:cNvSpPr txBox="1"/>
          <p:nvPr/>
        </p:nvSpPr>
        <p:spPr>
          <a:xfrm>
            <a:off x="277862" y="1143597"/>
            <a:ext cx="1117200" cy="923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GB" sz="1200" b="0" i="0" u="none" strike="noStrike" cap="none">
                <a:solidFill>
                  <a:srgbClr val="000000"/>
                </a:solidFill>
                <a:latin typeface="Arial"/>
                <a:ea typeface="Arial"/>
                <a:cs typeface="Arial"/>
                <a:sym typeface="Arial"/>
              </a:rPr>
              <a:t>Technical language (abstract &amp; complex)</a:t>
            </a:r>
            <a:endParaRPr sz="1200" b="0" i="0" u="none" strike="noStrike" cap="none">
              <a:solidFill>
                <a:srgbClr val="000000"/>
              </a:solidFill>
              <a:latin typeface="Arial"/>
              <a:ea typeface="Arial"/>
              <a:cs typeface="Arial"/>
              <a:sym typeface="Arial"/>
            </a:endParaRPr>
          </a:p>
        </p:txBody>
      </p:sp>
      <p:cxnSp>
        <p:nvCxnSpPr>
          <p:cNvPr id="128" name="Google Shape;128;p23"/>
          <p:cNvCxnSpPr/>
          <p:nvPr/>
        </p:nvCxnSpPr>
        <p:spPr>
          <a:xfrm>
            <a:off x="1123524" y="4655859"/>
            <a:ext cx="7113600" cy="3000"/>
          </a:xfrm>
          <a:prstGeom prst="straightConnector1">
            <a:avLst/>
          </a:prstGeom>
          <a:noFill/>
          <a:ln w="9525" cap="flat" cmpd="sng">
            <a:solidFill>
              <a:schemeClr val="dk2"/>
            </a:solidFill>
            <a:prstDash val="lgDash"/>
            <a:round/>
            <a:headEnd type="none" w="sm" len="sm"/>
            <a:tailEnd type="none" w="sm" len="sm"/>
          </a:ln>
        </p:spPr>
      </p:cxnSp>
      <p:sp>
        <p:nvSpPr>
          <p:cNvPr id="129" name="Google Shape;129;p23"/>
          <p:cNvSpPr txBox="1"/>
          <p:nvPr/>
        </p:nvSpPr>
        <p:spPr>
          <a:xfrm>
            <a:off x="277850" y="4209578"/>
            <a:ext cx="1117200" cy="738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GB" sz="1200" b="0" i="0" u="none" strike="noStrike" cap="none">
                <a:solidFill>
                  <a:srgbClr val="000000"/>
                </a:solidFill>
                <a:latin typeface="Arial"/>
                <a:ea typeface="Arial"/>
                <a:cs typeface="Arial"/>
                <a:sym typeface="Arial"/>
              </a:rPr>
              <a:t>Everyday concept &amp; language  </a:t>
            </a:r>
            <a:endParaRPr sz="1200" b="0" i="0" u="none" strike="noStrike" cap="none">
              <a:solidFill>
                <a:srgbClr val="000000"/>
              </a:solidFill>
              <a:latin typeface="Arial"/>
              <a:ea typeface="Arial"/>
              <a:cs typeface="Arial"/>
              <a:sym typeface="Arial"/>
            </a:endParaRPr>
          </a:p>
        </p:txBody>
      </p:sp>
      <p:sp>
        <p:nvSpPr>
          <p:cNvPr id="130" name="Google Shape;130;p23"/>
          <p:cNvSpPr/>
          <p:nvPr/>
        </p:nvSpPr>
        <p:spPr>
          <a:xfrm>
            <a:off x="1586667" y="1253617"/>
            <a:ext cx="6646498" cy="3647663"/>
          </a:xfrm>
          <a:custGeom>
            <a:avLst/>
            <a:gdLst/>
            <a:ahLst/>
            <a:cxnLst/>
            <a:rect l="l" t="t" r="r" b="b"/>
            <a:pathLst>
              <a:path w="221513" h="129499" extrusionOk="0">
                <a:moveTo>
                  <a:pt x="0" y="10433"/>
                </a:moveTo>
                <a:cubicBezTo>
                  <a:pt x="2546" y="10433"/>
                  <a:pt x="11081" y="9385"/>
                  <a:pt x="15274" y="10433"/>
                </a:cubicBezTo>
                <a:cubicBezTo>
                  <a:pt x="19467" y="11481"/>
                  <a:pt x="21113" y="12030"/>
                  <a:pt x="25156" y="16722"/>
                </a:cubicBezTo>
                <a:cubicBezTo>
                  <a:pt x="29199" y="21414"/>
                  <a:pt x="35788" y="31496"/>
                  <a:pt x="39531" y="38583"/>
                </a:cubicBezTo>
                <a:cubicBezTo>
                  <a:pt x="43275" y="45671"/>
                  <a:pt x="45321" y="53357"/>
                  <a:pt x="47617" y="59247"/>
                </a:cubicBezTo>
                <a:cubicBezTo>
                  <a:pt x="49913" y="65137"/>
                  <a:pt x="51460" y="69480"/>
                  <a:pt x="53307" y="73922"/>
                </a:cubicBezTo>
                <a:cubicBezTo>
                  <a:pt x="55154" y="78364"/>
                  <a:pt x="56901" y="82058"/>
                  <a:pt x="58698" y="85901"/>
                </a:cubicBezTo>
                <a:cubicBezTo>
                  <a:pt x="60495" y="89744"/>
                  <a:pt x="61942" y="92988"/>
                  <a:pt x="64088" y="96981"/>
                </a:cubicBezTo>
                <a:cubicBezTo>
                  <a:pt x="66234" y="100974"/>
                  <a:pt x="69429" y="106465"/>
                  <a:pt x="71575" y="109859"/>
                </a:cubicBezTo>
                <a:cubicBezTo>
                  <a:pt x="73721" y="113253"/>
                  <a:pt x="74970" y="114551"/>
                  <a:pt x="76966" y="117346"/>
                </a:cubicBezTo>
                <a:cubicBezTo>
                  <a:pt x="78963" y="120141"/>
                  <a:pt x="80010" y="124633"/>
                  <a:pt x="83554" y="126629"/>
                </a:cubicBezTo>
                <a:cubicBezTo>
                  <a:pt x="87098" y="128626"/>
                  <a:pt x="92190" y="129026"/>
                  <a:pt x="98229" y="129325"/>
                </a:cubicBezTo>
                <a:cubicBezTo>
                  <a:pt x="104269" y="129625"/>
                  <a:pt x="114451" y="129424"/>
                  <a:pt x="119791" y="128426"/>
                </a:cubicBezTo>
                <a:cubicBezTo>
                  <a:pt x="125132" y="127428"/>
                  <a:pt x="126179" y="126280"/>
                  <a:pt x="130272" y="123335"/>
                </a:cubicBezTo>
                <a:cubicBezTo>
                  <a:pt x="134365" y="120390"/>
                  <a:pt x="141104" y="114401"/>
                  <a:pt x="144348" y="110757"/>
                </a:cubicBezTo>
                <a:cubicBezTo>
                  <a:pt x="147592" y="107113"/>
                  <a:pt x="148141" y="105217"/>
                  <a:pt x="149738" y="101473"/>
                </a:cubicBezTo>
                <a:cubicBezTo>
                  <a:pt x="151335" y="97730"/>
                  <a:pt x="152134" y="92988"/>
                  <a:pt x="153931" y="88296"/>
                </a:cubicBezTo>
                <a:cubicBezTo>
                  <a:pt x="155728" y="83604"/>
                  <a:pt x="158524" y="79113"/>
                  <a:pt x="160520" y="73323"/>
                </a:cubicBezTo>
                <a:cubicBezTo>
                  <a:pt x="162517" y="67533"/>
                  <a:pt x="164413" y="59597"/>
                  <a:pt x="165910" y="53557"/>
                </a:cubicBezTo>
                <a:cubicBezTo>
                  <a:pt x="167407" y="47518"/>
                  <a:pt x="168256" y="42876"/>
                  <a:pt x="169504" y="37086"/>
                </a:cubicBezTo>
                <a:cubicBezTo>
                  <a:pt x="170752" y="31296"/>
                  <a:pt x="171850" y="23759"/>
                  <a:pt x="173397" y="18818"/>
                </a:cubicBezTo>
                <a:cubicBezTo>
                  <a:pt x="174944" y="13877"/>
                  <a:pt x="176442" y="10283"/>
                  <a:pt x="178788" y="7438"/>
                </a:cubicBezTo>
                <a:cubicBezTo>
                  <a:pt x="181134" y="4593"/>
                  <a:pt x="181233" y="2946"/>
                  <a:pt x="187472" y="1748"/>
                </a:cubicBezTo>
                <a:cubicBezTo>
                  <a:pt x="193711" y="550"/>
                  <a:pt x="210931" y="500"/>
                  <a:pt x="216222" y="250"/>
                </a:cubicBezTo>
                <a:cubicBezTo>
                  <a:pt x="221513" y="0"/>
                  <a:pt x="218718" y="250"/>
                  <a:pt x="219217" y="250"/>
                </a:cubicBezTo>
              </a:path>
            </a:pathLst>
          </a:custGeom>
          <a:no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23"/>
          <p:cNvSpPr txBox="1"/>
          <p:nvPr/>
        </p:nvSpPr>
        <p:spPr>
          <a:xfrm>
            <a:off x="3829275" y="4209575"/>
            <a:ext cx="1198200" cy="3078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GB" sz="800"/>
              <a:t>It’s like building Lego</a:t>
            </a:r>
            <a:endParaRPr sz="800" b="0" i="0" u="none" strike="noStrike" cap="none">
              <a:solidFill>
                <a:srgbClr val="000000"/>
              </a:solidFill>
              <a:latin typeface="Arial"/>
              <a:ea typeface="Arial"/>
              <a:cs typeface="Arial"/>
              <a:sym typeface="Arial"/>
            </a:endParaRPr>
          </a:p>
        </p:txBody>
      </p:sp>
      <p:cxnSp>
        <p:nvCxnSpPr>
          <p:cNvPr id="132" name="Google Shape;132;p23"/>
          <p:cNvCxnSpPr/>
          <p:nvPr/>
        </p:nvCxnSpPr>
        <p:spPr>
          <a:xfrm>
            <a:off x="4677981" y="4544627"/>
            <a:ext cx="6900" cy="297300"/>
          </a:xfrm>
          <a:prstGeom prst="straightConnector1">
            <a:avLst/>
          </a:prstGeom>
          <a:noFill/>
          <a:ln w="19050" cap="flat" cmpd="sng">
            <a:solidFill>
              <a:schemeClr val="dk2"/>
            </a:solidFill>
            <a:prstDash val="solid"/>
            <a:round/>
            <a:headEnd type="none" w="sm" len="sm"/>
            <a:tailEnd type="triangle" w="med" len="med"/>
          </a:ln>
        </p:spPr>
      </p:cxnSp>
      <p:sp>
        <p:nvSpPr>
          <p:cNvPr id="133" name="Google Shape;133;p23"/>
          <p:cNvSpPr txBox="1"/>
          <p:nvPr/>
        </p:nvSpPr>
        <p:spPr>
          <a:xfrm>
            <a:off x="1498877" y="770675"/>
            <a:ext cx="1932000" cy="523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Arial"/>
                <a:ea typeface="Arial"/>
                <a:cs typeface="Arial"/>
                <a:sym typeface="Arial"/>
              </a:rPr>
              <a:t>LO:- To use </a:t>
            </a:r>
            <a:r>
              <a:rPr lang="en-GB" sz="1100"/>
              <a:t>a sequence </a:t>
            </a:r>
            <a:r>
              <a:rPr lang="en-GB" sz="1100" b="0" i="0" u="none" strike="noStrike" cap="none">
                <a:solidFill>
                  <a:srgbClr val="000000"/>
                </a:solidFill>
                <a:latin typeface="Arial"/>
                <a:ea typeface="Arial"/>
                <a:cs typeface="Arial"/>
                <a:sym typeface="Arial"/>
              </a:rPr>
              <a:t>construct in our code</a:t>
            </a:r>
            <a:endParaRPr sz="1100" b="0" i="0" u="none" strike="noStrike" cap="none">
              <a:solidFill>
                <a:srgbClr val="000000"/>
              </a:solidFill>
              <a:latin typeface="Arial"/>
              <a:ea typeface="Arial"/>
              <a:cs typeface="Arial"/>
              <a:sym typeface="Arial"/>
            </a:endParaRPr>
          </a:p>
        </p:txBody>
      </p:sp>
      <p:cxnSp>
        <p:nvCxnSpPr>
          <p:cNvPr id="134" name="Google Shape;134;p23"/>
          <p:cNvCxnSpPr/>
          <p:nvPr/>
        </p:nvCxnSpPr>
        <p:spPr>
          <a:xfrm flipH="1">
            <a:off x="2316275" y="1356163"/>
            <a:ext cx="179700" cy="239700"/>
          </a:xfrm>
          <a:prstGeom prst="straightConnector1">
            <a:avLst/>
          </a:prstGeom>
          <a:noFill/>
          <a:ln w="9525" cap="flat" cmpd="sng">
            <a:solidFill>
              <a:schemeClr val="dk2"/>
            </a:solidFill>
            <a:prstDash val="solid"/>
            <a:round/>
            <a:headEnd type="none" w="sm" len="sm"/>
            <a:tailEnd type="triangle" w="med" len="med"/>
          </a:ln>
        </p:spPr>
      </p:cxnSp>
      <p:sp>
        <p:nvSpPr>
          <p:cNvPr id="135" name="Google Shape;135;p23"/>
          <p:cNvSpPr txBox="1"/>
          <p:nvPr/>
        </p:nvSpPr>
        <p:spPr>
          <a:xfrm>
            <a:off x="3039188" y="2644813"/>
            <a:ext cx="2007900" cy="554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GB" sz="800"/>
              <a:t>A sequence means one thing after another. These are often called algorithms</a:t>
            </a:r>
            <a:endParaRPr sz="600" b="0" i="0" u="none" strike="noStrike" cap="none">
              <a:solidFill>
                <a:srgbClr val="000000"/>
              </a:solidFill>
              <a:latin typeface="Arial"/>
              <a:ea typeface="Arial"/>
              <a:cs typeface="Arial"/>
              <a:sym typeface="Arial"/>
            </a:endParaRPr>
          </a:p>
        </p:txBody>
      </p:sp>
      <p:sp>
        <p:nvSpPr>
          <p:cNvPr id="136" name="Google Shape;136;p23"/>
          <p:cNvSpPr txBox="1"/>
          <p:nvPr/>
        </p:nvSpPr>
        <p:spPr>
          <a:xfrm>
            <a:off x="8632275" y="4610750"/>
            <a:ext cx="9288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7" name="Google Shape;137;p23"/>
          <p:cNvSpPr txBox="1"/>
          <p:nvPr/>
        </p:nvSpPr>
        <p:spPr>
          <a:xfrm>
            <a:off x="2368076" y="1615013"/>
            <a:ext cx="2164800" cy="323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GB" sz="900"/>
              <a:t>These blocks are in a sequence</a:t>
            </a:r>
            <a:endParaRPr sz="900"/>
          </a:p>
        </p:txBody>
      </p:sp>
      <p:sp>
        <p:nvSpPr>
          <p:cNvPr id="138" name="Google Shape;138;p23"/>
          <p:cNvSpPr txBox="1"/>
          <p:nvPr/>
        </p:nvSpPr>
        <p:spPr>
          <a:xfrm rot="4037101">
            <a:off x="2150940" y="2919310"/>
            <a:ext cx="1278786" cy="492416"/>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GB" sz="1000" b="0" i="0" u="none" strike="noStrike" cap="none">
                <a:solidFill>
                  <a:srgbClr val="000000"/>
                </a:solidFill>
                <a:latin typeface="Arial"/>
                <a:ea typeface="Arial"/>
                <a:cs typeface="Arial"/>
                <a:sym typeface="Arial"/>
              </a:rPr>
              <a:t>Unpacking making concrete</a:t>
            </a:r>
            <a:endParaRPr sz="1000" b="0" i="0" u="none" strike="noStrike" cap="none">
              <a:solidFill>
                <a:srgbClr val="000000"/>
              </a:solidFill>
              <a:latin typeface="Arial"/>
              <a:ea typeface="Arial"/>
              <a:cs typeface="Arial"/>
              <a:sym typeface="Arial"/>
            </a:endParaRPr>
          </a:p>
        </p:txBody>
      </p:sp>
      <p:sp>
        <p:nvSpPr>
          <p:cNvPr id="139" name="Google Shape;139;p23"/>
          <p:cNvSpPr txBox="1"/>
          <p:nvPr/>
        </p:nvSpPr>
        <p:spPr>
          <a:xfrm>
            <a:off x="6515127" y="2731100"/>
            <a:ext cx="1932000" cy="431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GB" sz="800"/>
              <a:t>Identify the use of sequence code in a full program.</a:t>
            </a:r>
            <a:endParaRPr sz="800" b="0" i="0" u="none" strike="noStrike" cap="none">
              <a:solidFill>
                <a:srgbClr val="000000"/>
              </a:solidFill>
              <a:latin typeface="Arial"/>
              <a:ea typeface="Arial"/>
              <a:cs typeface="Arial"/>
              <a:sym typeface="Arial"/>
            </a:endParaRPr>
          </a:p>
        </p:txBody>
      </p:sp>
      <p:cxnSp>
        <p:nvCxnSpPr>
          <p:cNvPr id="140" name="Google Shape;140;p23"/>
          <p:cNvCxnSpPr/>
          <p:nvPr/>
        </p:nvCxnSpPr>
        <p:spPr>
          <a:xfrm>
            <a:off x="2807600" y="2677675"/>
            <a:ext cx="306900" cy="733800"/>
          </a:xfrm>
          <a:prstGeom prst="straightConnector1">
            <a:avLst/>
          </a:prstGeom>
          <a:noFill/>
          <a:ln w="28575" cap="flat" cmpd="sng">
            <a:solidFill>
              <a:schemeClr val="dk2"/>
            </a:solidFill>
            <a:prstDash val="solid"/>
            <a:round/>
            <a:headEnd type="none" w="sm" len="sm"/>
            <a:tailEnd type="triangle" w="med" len="med"/>
          </a:ln>
        </p:spPr>
      </p:cxnSp>
      <p:cxnSp>
        <p:nvCxnSpPr>
          <p:cNvPr id="141" name="Google Shape;141;p23"/>
          <p:cNvCxnSpPr/>
          <p:nvPr/>
        </p:nvCxnSpPr>
        <p:spPr>
          <a:xfrm>
            <a:off x="5084931" y="4544627"/>
            <a:ext cx="6900" cy="297300"/>
          </a:xfrm>
          <a:prstGeom prst="straightConnector1">
            <a:avLst/>
          </a:prstGeom>
          <a:noFill/>
          <a:ln w="19050" cap="flat" cmpd="sng">
            <a:solidFill>
              <a:schemeClr val="dk2"/>
            </a:solidFill>
            <a:prstDash val="solid"/>
            <a:round/>
            <a:headEnd type="none" w="sm" len="sm"/>
            <a:tailEnd type="triangle" w="med" len="med"/>
          </a:ln>
        </p:spPr>
      </p:cxnSp>
      <p:sp>
        <p:nvSpPr>
          <p:cNvPr id="142" name="Google Shape;142;p23"/>
          <p:cNvSpPr txBox="1"/>
          <p:nvPr/>
        </p:nvSpPr>
        <p:spPr>
          <a:xfrm>
            <a:off x="6305127" y="3373400"/>
            <a:ext cx="1932000" cy="554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GB" sz="800"/>
              <a:t>We often use sequences of instructions at the start of a program to initialise it.</a:t>
            </a:r>
            <a:endParaRPr sz="800" b="0" i="0" u="none" strike="noStrike" cap="none">
              <a:solidFill>
                <a:srgbClr val="000000"/>
              </a:solidFill>
              <a:latin typeface="Arial"/>
              <a:ea typeface="Arial"/>
              <a:cs typeface="Arial"/>
              <a:sym typeface="Arial"/>
            </a:endParaRPr>
          </a:p>
        </p:txBody>
      </p:sp>
      <p:sp>
        <p:nvSpPr>
          <p:cNvPr id="143" name="Google Shape;143;p23"/>
          <p:cNvSpPr txBox="1"/>
          <p:nvPr/>
        </p:nvSpPr>
        <p:spPr>
          <a:xfrm>
            <a:off x="6128375" y="3892588"/>
            <a:ext cx="1856400" cy="431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GB" sz="800"/>
              <a:t>To make sequences we need to snap the program blocks together</a:t>
            </a:r>
            <a:endParaRPr sz="800" b="0" i="0" u="none" strike="noStrike" cap="none">
              <a:solidFill>
                <a:srgbClr val="000000"/>
              </a:solidFill>
              <a:latin typeface="Arial"/>
              <a:ea typeface="Arial"/>
              <a:cs typeface="Arial"/>
              <a:sym typeface="Arial"/>
            </a:endParaRPr>
          </a:p>
        </p:txBody>
      </p:sp>
      <p:sp>
        <p:nvSpPr>
          <p:cNvPr id="144" name="Google Shape;144;p23"/>
          <p:cNvSpPr txBox="1"/>
          <p:nvPr/>
        </p:nvSpPr>
        <p:spPr>
          <a:xfrm>
            <a:off x="6402452" y="757175"/>
            <a:ext cx="1932000" cy="523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GB" sz="1100"/>
              <a:t>Sequence code can be used to draw a square.</a:t>
            </a:r>
            <a:endParaRPr sz="1100" b="0" i="0" u="none" strike="noStrike" cap="none">
              <a:solidFill>
                <a:srgbClr val="000000"/>
              </a:solidFill>
              <a:latin typeface="Arial"/>
              <a:ea typeface="Arial"/>
              <a:cs typeface="Arial"/>
              <a:sym typeface="Arial"/>
            </a:endParaRPr>
          </a:p>
        </p:txBody>
      </p:sp>
      <p:sp>
        <p:nvSpPr>
          <p:cNvPr id="145" name="Google Shape;145;p23"/>
          <p:cNvSpPr txBox="1"/>
          <p:nvPr/>
        </p:nvSpPr>
        <p:spPr>
          <a:xfrm rot="-4253863">
            <a:off x="5557421" y="2629465"/>
            <a:ext cx="1278817" cy="492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GB" sz="1000" b="0" i="0" u="none" strike="noStrike" cap="none">
                <a:solidFill>
                  <a:srgbClr val="000000"/>
                </a:solidFill>
                <a:latin typeface="Arial"/>
                <a:ea typeface="Arial"/>
                <a:cs typeface="Arial"/>
                <a:sym typeface="Arial"/>
              </a:rPr>
              <a:t>Repacking linking back to abstract</a:t>
            </a:r>
            <a:endParaRPr sz="1000" b="0" i="0" u="none" strike="noStrike" cap="none">
              <a:solidFill>
                <a:srgbClr val="000000"/>
              </a:solidFill>
              <a:latin typeface="Arial"/>
              <a:ea typeface="Arial"/>
              <a:cs typeface="Arial"/>
              <a:sym typeface="Arial"/>
            </a:endParaRPr>
          </a:p>
        </p:txBody>
      </p:sp>
      <p:cxnSp>
        <p:nvCxnSpPr>
          <p:cNvPr id="146" name="Google Shape;146;p23"/>
          <p:cNvCxnSpPr/>
          <p:nvPr/>
        </p:nvCxnSpPr>
        <p:spPr>
          <a:xfrm rot="10800000" flipH="1">
            <a:off x="6266525" y="2771300"/>
            <a:ext cx="193200" cy="563100"/>
          </a:xfrm>
          <a:prstGeom prst="straightConnector1">
            <a:avLst/>
          </a:prstGeom>
          <a:noFill/>
          <a:ln w="28575" cap="flat" cmpd="sng">
            <a:solidFill>
              <a:schemeClr val="dk2"/>
            </a:solidFill>
            <a:prstDash val="solid"/>
            <a:round/>
            <a:headEnd type="none" w="sm" len="sm"/>
            <a:tailEnd type="triangle" w="med" len="med"/>
          </a:ln>
        </p:spPr>
      </p:cxnSp>
      <p:sp>
        <p:nvSpPr>
          <p:cNvPr id="147" name="Google Shape;147;p23"/>
          <p:cNvSpPr txBox="1"/>
          <p:nvPr/>
        </p:nvSpPr>
        <p:spPr>
          <a:xfrm>
            <a:off x="6878725" y="4732775"/>
            <a:ext cx="13191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GB" sz="1400" b="0" i="0" u="none" strike="noStrike" cap="none">
                <a:solidFill>
                  <a:srgbClr val="000000"/>
                </a:solidFill>
                <a:latin typeface="Arial"/>
                <a:ea typeface="Arial"/>
                <a:cs typeface="Arial"/>
                <a:sym typeface="Arial"/>
              </a:rPr>
              <a:t>Over time</a:t>
            </a:r>
            <a:endParaRPr sz="1400" b="0" i="0" u="none" strike="noStrike" cap="none">
              <a:solidFill>
                <a:srgbClr val="000000"/>
              </a:solidFill>
              <a:latin typeface="Arial"/>
              <a:ea typeface="Arial"/>
              <a:cs typeface="Arial"/>
              <a:sym typeface="Arial"/>
            </a:endParaRPr>
          </a:p>
        </p:txBody>
      </p:sp>
      <p:sp>
        <p:nvSpPr>
          <p:cNvPr id="148" name="Google Shape;148;p23"/>
          <p:cNvSpPr/>
          <p:nvPr/>
        </p:nvSpPr>
        <p:spPr>
          <a:xfrm>
            <a:off x="176896" y="641100"/>
            <a:ext cx="1319112" cy="400248"/>
          </a:xfrm>
          <a:prstGeom prst="cloud">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GB" sz="1400" b="0" i="0" u="none" strike="noStrike" cap="none">
                <a:solidFill>
                  <a:srgbClr val="000000"/>
                </a:solidFill>
                <a:latin typeface="Arial"/>
                <a:ea typeface="Arial"/>
                <a:cs typeface="Arial"/>
                <a:sym typeface="Arial"/>
              </a:rPr>
              <a:t>Novice</a:t>
            </a:r>
            <a:endParaRPr sz="1400" b="0" i="0" u="none" strike="noStrike" cap="none">
              <a:solidFill>
                <a:srgbClr val="000000"/>
              </a:solidFill>
              <a:latin typeface="Arial"/>
              <a:ea typeface="Arial"/>
              <a:cs typeface="Arial"/>
              <a:sym typeface="Arial"/>
            </a:endParaRPr>
          </a:p>
        </p:txBody>
      </p:sp>
      <p:sp>
        <p:nvSpPr>
          <p:cNvPr id="149" name="Google Shape;149;p23"/>
          <p:cNvSpPr/>
          <p:nvPr/>
        </p:nvSpPr>
        <p:spPr>
          <a:xfrm>
            <a:off x="7786246" y="451925"/>
            <a:ext cx="1319112" cy="400248"/>
          </a:xfrm>
          <a:prstGeom prst="cloud">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GB" sz="1400" b="0" i="0" u="none" strike="noStrike" cap="none">
                <a:solidFill>
                  <a:srgbClr val="000000"/>
                </a:solidFill>
                <a:latin typeface="Arial"/>
                <a:ea typeface="Arial"/>
                <a:cs typeface="Arial"/>
                <a:sym typeface="Arial"/>
              </a:rPr>
              <a:t>Mastery</a:t>
            </a:r>
            <a:endParaRPr sz="1400" b="0" i="0" u="none" strike="noStrike" cap="none">
              <a:solidFill>
                <a:srgbClr val="000000"/>
              </a:solidFill>
              <a:latin typeface="Arial"/>
              <a:ea typeface="Arial"/>
              <a:cs typeface="Arial"/>
              <a:sym typeface="Arial"/>
            </a:endParaRPr>
          </a:p>
        </p:txBody>
      </p:sp>
      <p:sp>
        <p:nvSpPr>
          <p:cNvPr id="150" name="Google Shape;150;p23"/>
          <p:cNvSpPr/>
          <p:nvPr/>
        </p:nvSpPr>
        <p:spPr>
          <a:xfrm>
            <a:off x="2368087" y="4228850"/>
            <a:ext cx="1358316" cy="572724"/>
          </a:xfrm>
          <a:prstGeom prst="cloud">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GB" sz="1400" b="0" i="1" u="none" strike="noStrike" cap="none">
                <a:solidFill>
                  <a:srgbClr val="000000"/>
                </a:solidFill>
                <a:latin typeface="Arial"/>
                <a:ea typeface="Arial"/>
                <a:cs typeface="Arial"/>
                <a:sym typeface="Arial"/>
              </a:rPr>
              <a:t>“It’s like a…”</a:t>
            </a:r>
            <a:endParaRPr sz="1400" b="0" i="1" u="none" strike="noStrike" cap="none">
              <a:solidFill>
                <a:srgbClr val="000000"/>
              </a:solidFill>
              <a:latin typeface="Arial"/>
              <a:ea typeface="Arial"/>
              <a:cs typeface="Arial"/>
              <a:sym typeface="Arial"/>
            </a:endParaRPr>
          </a:p>
        </p:txBody>
      </p:sp>
      <p:sp>
        <p:nvSpPr>
          <p:cNvPr id="151" name="Google Shape;151;p23"/>
          <p:cNvSpPr txBox="1"/>
          <p:nvPr/>
        </p:nvSpPr>
        <p:spPr>
          <a:xfrm>
            <a:off x="2851501" y="2235000"/>
            <a:ext cx="2082600" cy="461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GB" sz="900"/>
              <a:t>When we stack the blocks we create a sequence</a:t>
            </a:r>
            <a:endParaRPr sz="900"/>
          </a:p>
        </p:txBody>
      </p:sp>
      <p:sp>
        <p:nvSpPr>
          <p:cNvPr id="152" name="Google Shape;152;p23"/>
          <p:cNvSpPr txBox="1"/>
          <p:nvPr/>
        </p:nvSpPr>
        <p:spPr>
          <a:xfrm>
            <a:off x="3221176" y="3025850"/>
            <a:ext cx="21648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GB" sz="700"/>
              <a:t>It’s like playing the notes on piano they need to be played in order to make music</a:t>
            </a:r>
            <a:endParaRPr sz="700"/>
          </a:p>
        </p:txBody>
      </p:sp>
      <p:sp>
        <p:nvSpPr>
          <p:cNvPr id="153" name="Google Shape;153;p23"/>
          <p:cNvSpPr txBox="1"/>
          <p:nvPr/>
        </p:nvSpPr>
        <p:spPr>
          <a:xfrm>
            <a:off x="5956425" y="4233450"/>
            <a:ext cx="21066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800"/>
              <a:t>Algorithms are sequences of step by step instructions to do something.</a:t>
            </a:r>
            <a:endParaRPr sz="800"/>
          </a:p>
        </p:txBody>
      </p:sp>
      <p:sp>
        <p:nvSpPr>
          <p:cNvPr id="154" name="Google Shape;154;p23"/>
          <p:cNvSpPr txBox="1"/>
          <p:nvPr/>
        </p:nvSpPr>
        <p:spPr>
          <a:xfrm>
            <a:off x="6638727" y="2360313"/>
            <a:ext cx="1932000" cy="507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GB" sz="700"/>
              <a:t>Sometimes there are patterns in our sequences. This can often indicate the need for a loop.</a:t>
            </a:r>
            <a:endParaRPr sz="700" b="0" i="0" u="none" strike="noStrike" cap="none">
              <a:solidFill>
                <a:srgbClr val="000000"/>
              </a:solidFill>
              <a:latin typeface="Arial"/>
              <a:ea typeface="Arial"/>
              <a:cs typeface="Arial"/>
              <a:sym typeface="Arial"/>
            </a:endParaRPr>
          </a:p>
        </p:txBody>
      </p:sp>
      <p:sp>
        <p:nvSpPr>
          <p:cNvPr id="155" name="Google Shape;155;p23"/>
          <p:cNvSpPr txBox="1"/>
          <p:nvPr/>
        </p:nvSpPr>
        <p:spPr>
          <a:xfrm>
            <a:off x="2652975" y="1879225"/>
            <a:ext cx="20826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900"/>
              <a:t>The computer runs a sequence from the top down</a:t>
            </a:r>
            <a:endParaRPr sz="900"/>
          </a:p>
        </p:txBody>
      </p:sp>
      <p:pic>
        <p:nvPicPr>
          <p:cNvPr id="156" name="Google Shape;156;p23"/>
          <p:cNvPicPr preferRelativeResize="0"/>
          <p:nvPr/>
        </p:nvPicPr>
        <p:blipFill>
          <a:blip r:embed="rId4">
            <a:alphaModFix/>
          </a:blip>
          <a:stretch>
            <a:fillRect/>
          </a:stretch>
        </p:blipFill>
        <p:spPr>
          <a:xfrm>
            <a:off x="3114501" y="583138"/>
            <a:ext cx="516150" cy="1021439"/>
          </a:xfrm>
          <a:prstGeom prst="rect">
            <a:avLst/>
          </a:prstGeom>
          <a:noFill/>
          <a:ln>
            <a:noFill/>
          </a:ln>
        </p:spPr>
      </p:pic>
      <p:sp>
        <p:nvSpPr>
          <p:cNvPr id="157" name="Google Shape;157;p23"/>
          <p:cNvSpPr txBox="1"/>
          <p:nvPr/>
        </p:nvSpPr>
        <p:spPr>
          <a:xfrm>
            <a:off x="3267900" y="3327125"/>
            <a:ext cx="1249800" cy="507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GB" sz="700"/>
              <a:t>Sequences often need to be done in order. In maths we call this permutations</a:t>
            </a:r>
            <a:endParaRPr sz="700"/>
          </a:p>
        </p:txBody>
      </p:sp>
      <p:pic>
        <p:nvPicPr>
          <p:cNvPr id="158" name="Google Shape;158;p23"/>
          <p:cNvPicPr preferRelativeResize="0"/>
          <p:nvPr/>
        </p:nvPicPr>
        <p:blipFill>
          <a:blip r:embed="rId5">
            <a:alphaModFix/>
          </a:blip>
          <a:stretch>
            <a:fillRect/>
          </a:stretch>
        </p:blipFill>
        <p:spPr>
          <a:xfrm>
            <a:off x="4916848" y="4173750"/>
            <a:ext cx="528495" cy="348191"/>
          </a:xfrm>
          <a:prstGeom prst="rect">
            <a:avLst/>
          </a:prstGeom>
          <a:noFill/>
          <a:ln w="28575" cap="flat" cmpd="sng">
            <a:solidFill>
              <a:schemeClr val="dk2"/>
            </a:solidFill>
            <a:prstDash val="solid"/>
            <a:round/>
            <a:headEnd type="none" w="sm" len="sm"/>
            <a:tailEnd type="none" w="sm" len="sm"/>
          </a:ln>
        </p:spPr>
      </p:pic>
      <p:sp>
        <p:nvSpPr>
          <p:cNvPr id="159" name="Google Shape;159;p23"/>
          <p:cNvSpPr txBox="1"/>
          <p:nvPr/>
        </p:nvSpPr>
        <p:spPr>
          <a:xfrm>
            <a:off x="3527925" y="3755200"/>
            <a:ext cx="1249800" cy="507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GB" sz="700"/>
              <a:t>Sometime the order doesn’t matter. In maths we call this combinations</a:t>
            </a:r>
            <a:endParaRPr sz="700"/>
          </a:p>
        </p:txBody>
      </p:sp>
      <p:sp>
        <p:nvSpPr>
          <p:cNvPr id="160" name="Google Shape;160;p23"/>
          <p:cNvSpPr txBox="1"/>
          <p:nvPr/>
        </p:nvSpPr>
        <p:spPr>
          <a:xfrm>
            <a:off x="1487488" y="3748225"/>
            <a:ext cx="1800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pic>
        <p:nvPicPr>
          <p:cNvPr id="161" name="Google Shape;161;p23"/>
          <p:cNvPicPr preferRelativeResize="0"/>
          <p:nvPr/>
        </p:nvPicPr>
        <p:blipFill>
          <a:blip r:embed="rId6">
            <a:alphaModFix/>
          </a:blip>
          <a:stretch>
            <a:fillRect/>
          </a:stretch>
        </p:blipFill>
        <p:spPr>
          <a:xfrm flipH="1">
            <a:off x="4441498" y="3410419"/>
            <a:ext cx="477650" cy="318584"/>
          </a:xfrm>
          <a:prstGeom prst="rect">
            <a:avLst/>
          </a:prstGeom>
          <a:noFill/>
          <a:ln>
            <a:noFill/>
          </a:ln>
        </p:spPr>
      </p:pic>
      <p:pic>
        <p:nvPicPr>
          <p:cNvPr id="162" name="Google Shape;162;p23"/>
          <p:cNvPicPr preferRelativeResize="0"/>
          <p:nvPr/>
        </p:nvPicPr>
        <p:blipFill>
          <a:blip r:embed="rId4">
            <a:alphaModFix/>
          </a:blip>
          <a:stretch>
            <a:fillRect/>
          </a:stretch>
        </p:blipFill>
        <p:spPr>
          <a:xfrm>
            <a:off x="8267776" y="894000"/>
            <a:ext cx="516150" cy="1021439"/>
          </a:xfrm>
          <a:prstGeom prst="rect">
            <a:avLst/>
          </a:prstGeom>
          <a:noFill/>
          <a:ln>
            <a:noFill/>
          </a:ln>
        </p:spPr>
      </p:pic>
      <p:sp>
        <p:nvSpPr>
          <p:cNvPr id="163" name="Google Shape;163;p23"/>
          <p:cNvSpPr txBox="1"/>
          <p:nvPr/>
        </p:nvSpPr>
        <p:spPr>
          <a:xfrm>
            <a:off x="6789025" y="1844725"/>
            <a:ext cx="16314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700"/>
              <a:t>Sequence code can often be combined with the other constructs of programming such as repetition and selection</a:t>
            </a:r>
            <a:endParaRPr sz="700"/>
          </a:p>
        </p:txBody>
      </p:sp>
      <p:sp>
        <p:nvSpPr>
          <p:cNvPr id="164" name="Google Shape;164;p23"/>
          <p:cNvSpPr txBox="1"/>
          <p:nvPr/>
        </p:nvSpPr>
        <p:spPr>
          <a:xfrm>
            <a:off x="6438475" y="3069850"/>
            <a:ext cx="2349000" cy="431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GB" sz="800"/>
              <a:t>We often use sequences in route based, animation and conversation programming </a:t>
            </a:r>
            <a:endParaRPr sz="800" b="0" i="0" u="none" strike="noStrike" cap="none">
              <a:solidFill>
                <a:srgbClr val="000000"/>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p24"/>
          <p:cNvSpPr txBox="1">
            <a:spLocks noGrp="1"/>
          </p:cNvSpPr>
          <p:nvPr>
            <p:ph type="title"/>
          </p:nvPr>
        </p:nvSpPr>
        <p:spPr>
          <a:xfrm>
            <a:off x="266775" y="0"/>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92730"/>
              <a:buNone/>
            </a:pPr>
            <a:r>
              <a:rPr lang="en-GB"/>
              <a:t>Semantic Waves in Repetition construct  (</a:t>
            </a:r>
            <a:r>
              <a:rPr lang="en-GB" sz="2750" u="sng">
                <a:solidFill>
                  <a:schemeClr val="hlink"/>
                </a:solidFill>
                <a:highlight>
                  <a:srgbClr val="FFFFFF"/>
                </a:highlight>
                <a:hlinkClick r:id="rId3"/>
              </a:rPr>
              <a:t>Karl Maton</a:t>
            </a:r>
            <a:r>
              <a:rPr lang="en-GB" sz="3355"/>
              <a:t>)</a:t>
            </a:r>
            <a:endParaRPr sz="3355"/>
          </a:p>
        </p:txBody>
      </p:sp>
      <p:cxnSp>
        <p:nvCxnSpPr>
          <p:cNvPr id="170" name="Google Shape;170;p24"/>
          <p:cNvCxnSpPr/>
          <p:nvPr/>
        </p:nvCxnSpPr>
        <p:spPr>
          <a:xfrm flipH="1">
            <a:off x="1407188" y="1109741"/>
            <a:ext cx="9300" cy="3935400"/>
          </a:xfrm>
          <a:prstGeom prst="straightConnector1">
            <a:avLst/>
          </a:prstGeom>
          <a:noFill/>
          <a:ln w="28575" cap="flat" cmpd="sng">
            <a:solidFill>
              <a:schemeClr val="dk2"/>
            </a:solidFill>
            <a:prstDash val="solid"/>
            <a:round/>
            <a:headEnd type="triangle" w="med" len="med"/>
            <a:tailEnd type="none" w="sm" len="sm"/>
          </a:ln>
        </p:spPr>
      </p:cxnSp>
      <p:cxnSp>
        <p:nvCxnSpPr>
          <p:cNvPr id="171" name="Google Shape;171;p24"/>
          <p:cNvCxnSpPr/>
          <p:nvPr/>
        </p:nvCxnSpPr>
        <p:spPr>
          <a:xfrm>
            <a:off x="1407347" y="5028216"/>
            <a:ext cx="7067700" cy="25500"/>
          </a:xfrm>
          <a:prstGeom prst="straightConnector1">
            <a:avLst/>
          </a:prstGeom>
          <a:noFill/>
          <a:ln w="28575" cap="flat" cmpd="sng">
            <a:solidFill>
              <a:schemeClr val="dk2"/>
            </a:solidFill>
            <a:prstDash val="solid"/>
            <a:round/>
            <a:headEnd type="none" w="sm" len="sm"/>
            <a:tailEnd type="triangle" w="med" len="med"/>
          </a:ln>
        </p:spPr>
      </p:cxnSp>
      <p:cxnSp>
        <p:nvCxnSpPr>
          <p:cNvPr id="172" name="Google Shape;172;p24"/>
          <p:cNvCxnSpPr/>
          <p:nvPr/>
        </p:nvCxnSpPr>
        <p:spPr>
          <a:xfrm rot="10800000" flipH="1">
            <a:off x="1141836" y="1634354"/>
            <a:ext cx="7095300" cy="25500"/>
          </a:xfrm>
          <a:prstGeom prst="straightConnector1">
            <a:avLst/>
          </a:prstGeom>
          <a:noFill/>
          <a:ln w="9525" cap="flat" cmpd="sng">
            <a:solidFill>
              <a:schemeClr val="dk2"/>
            </a:solidFill>
            <a:prstDash val="lgDash"/>
            <a:round/>
            <a:headEnd type="none" w="sm" len="sm"/>
            <a:tailEnd type="none" w="sm" len="sm"/>
          </a:ln>
        </p:spPr>
      </p:cxnSp>
      <p:sp>
        <p:nvSpPr>
          <p:cNvPr id="173" name="Google Shape;173;p24"/>
          <p:cNvSpPr txBox="1"/>
          <p:nvPr/>
        </p:nvSpPr>
        <p:spPr>
          <a:xfrm>
            <a:off x="277862" y="1143597"/>
            <a:ext cx="1117200" cy="923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GB" sz="1200" b="0" i="0" u="none" strike="noStrike" cap="none">
                <a:solidFill>
                  <a:srgbClr val="000000"/>
                </a:solidFill>
                <a:latin typeface="Arial"/>
                <a:ea typeface="Arial"/>
                <a:cs typeface="Arial"/>
                <a:sym typeface="Arial"/>
              </a:rPr>
              <a:t>Technical language (abstract &amp; complex)</a:t>
            </a:r>
            <a:endParaRPr sz="1200" b="0" i="0" u="none" strike="noStrike" cap="none">
              <a:solidFill>
                <a:srgbClr val="000000"/>
              </a:solidFill>
              <a:latin typeface="Arial"/>
              <a:ea typeface="Arial"/>
              <a:cs typeface="Arial"/>
              <a:sym typeface="Arial"/>
            </a:endParaRPr>
          </a:p>
        </p:txBody>
      </p:sp>
      <p:cxnSp>
        <p:nvCxnSpPr>
          <p:cNvPr id="174" name="Google Shape;174;p24"/>
          <p:cNvCxnSpPr/>
          <p:nvPr/>
        </p:nvCxnSpPr>
        <p:spPr>
          <a:xfrm>
            <a:off x="1123524" y="4655859"/>
            <a:ext cx="7113600" cy="3000"/>
          </a:xfrm>
          <a:prstGeom prst="straightConnector1">
            <a:avLst/>
          </a:prstGeom>
          <a:noFill/>
          <a:ln w="9525" cap="flat" cmpd="sng">
            <a:solidFill>
              <a:schemeClr val="dk2"/>
            </a:solidFill>
            <a:prstDash val="lgDash"/>
            <a:round/>
            <a:headEnd type="none" w="sm" len="sm"/>
            <a:tailEnd type="none" w="sm" len="sm"/>
          </a:ln>
        </p:spPr>
      </p:cxnSp>
      <p:sp>
        <p:nvSpPr>
          <p:cNvPr id="175" name="Google Shape;175;p24"/>
          <p:cNvSpPr txBox="1"/>
          <p:nvPr/>
        </p:nvSpPr>
        <p:spPr>
          <a:xfrm>
            <a:off x="277850" y="4209578"/>
            <a:ext cx="1117200" cy="738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GB" sz="1200" b="0" i="0" u="none" strike="noStrike" cap="none">
                <a:solidFill>
                  <a:srgbClr val="000000"/>
                </a:solidFill>
                <a:latin typeface="Arial"/>
                <a:ea typeface="Arial"/>
                <a:cs typeface="Arial"/>
                <a:sym typeface="Arial"/>
              </a:rPr>
              <a:t>Everyday concept &amp; language  </a:t>
            </a:r>
            <a:endParaRPr sz="1200" b="0" i="0" u="none" strike="noStrike" cap="none">
              <a:solidFill>
                <a:srgbClr val="000000"/>
              </a:solidFill>
              <a:latin typeface="Arial"/>
              <a:ea typeface="Arial"/>
              <a:cs typeface="Arial"/>
              <a:sym typeface="Arial"/>
            </a:endParaRPr>
          </a:p>
        </p:txBody>
      </p:sp>
      <p:sp>
        <p:nvSpPr>
          <p:cNvPr id="176" name="Google Shape;176;p24"/>
          <p:cNvSpPr/>
          <p:nvPr/>
        </p:nvSpPr>
        <p:spPr>
          <a:xfrm>
            <a:off x="1590530" y="1253642"/>
            <a:ext cx="6646498" cy="3647663"/>
          </a:xfrm>
          <a:custGeom>
            <a:avLst/>
            <a:gdLst/>
            <a:ahLst/>
            <a:cxnLst/>
            <a:rect l="l" t="t" r="r" b="b"/>
            <a:pathLst>
              <a:path w="221513" h="129499" extrusionOk="0">
                <a:moveTo>
                  <a:pt x="0" y="10433"/>
                </a:moveTo>
                <a:cubicBezTo>
                  <a:pt x="2546" y="10433"/>
                  <a:pt x="11081" y="9385"/>
                  <a:pt x="15274" y="10433"/>
                </a:cubicBezTo>
                <a:cubicBezTo>
                  <a:pt x="19467" y="11481"/>
                  <a:pt x="21113" y="12030"/>
                  <a:pt x="25156" y="16722"/>
                </a:cubicBezTo>
                <a:cubicBezTo>
                  <a:pt x="29199" y="21414"/>
                  <a:pt x="35788" y="31496"/>
                  <a:pt x="39531" y="38583"/>
                </a:cubicBezTo>
                <a:cubicBezTo>
                  <a:pt x="43275" y="45671"/>
                  <a:pt x="45321" y="53357"/>
                  <a:pt x="47617" y="59247"/>
                </a:cubicBezTo>
                <a:cubicBezTo>
                  <a:pt x="49913" y="65137"/>
                  <a:pt x="51460" y="69480"/>
                  <a:pt x="53307" y="73922"/>
                </a:cubicBezTo>
                <a:cubicBezTo>
                  <a:pt x="55154" y="78364"/>
                  <a:pt x="56901" y="82058"/>
                  <a:pt x="58698" y="85901"/>
                </a:cubicBezTo>
                <a:cubicBezTo>
                  <a:pt x="60495" y="89744"/>
                  <a:pt x="61942" y="92988"/>
                  <a:pt x="64088" y="96981"/>
                </a:cubicBezTo>
                <a:cubicBezTo>
                  <a:pt x="66234" y="100974"/>
                  <a:pt x="69429" y="106465"/>
                  <a:pt x="71575" y="109859"/>
                </a:cubicBezTo>
                <a:cubicBezTo>
                  <a:pt x="73721" y="113253"/>
                  <a:pt x="74970" y="114551"/>
                  <a:pt x="76966" y="117346"/>
                </a:cubicBezTo>
                <a:cubicBezTo>
                  <a:pt x="78963" y="120141"/>
                  <a:pt x="80010" y="124633"/>
                  <a:pt x="83554" y="126629"/>
                </a:cubicBezTo>
                <a:cubicBezTo>
                  <a:pt x="87098" y="128626"/>
                  <a:pt x="92190" y="129026"/>
                  <a:pt x="98229" y="129325"/>
                </a:cubicBezTo>
                <a:cubicBezTo>
                  <a:pt x="104269" y="129625"/>
                  <a:pt x="114451" y="129424"/>
                  <a:pt x="119791" y="128426"/>
                </a:cubicBezTo>
                <a:cubicBezTo>
                  <a:pt x="125132" y="127428"/>
                  <a:pt x="126179" y="126280"/>
                  <a:pt x="130272" y="123335"/>
                </a:cubicBezTo>
                <a:cubicBezTo>
                  <a:pt x="134365" y="120390"/>
                  <a:pt x="141104" y="114401"/>
                  <a:pt x="144348" y="110757"/>
                </a:cubicBezTo>
                <a:cubicBezTo>
                  <a:pt x="147592" y="107113"/>
                  <a:pt x="148141" y="105217"/>
                  <a:pt x="149738" y="101473"/>
                </a:cubicBezTo>
                <a:cubicBezTo>
                  <a:pt x="151335" y="97730"/>
                  <a:pt x="152134" y="92988"/>
                  <a:pt x="153931" y="88296"/>
                </a:cubicBezTo>
                <a:cubicBezTo>
                  <a:pt x="155728" y="83604"/>
                  <a:pt x="158524" y="79113"/>
                  <a:pt x="160520" y="73323"/>
                </a:cubicBezTo>
                <a:cubicBezTo>
                  <a:pt x="162517" y="67533"/>
                  <a:pt x="164413" y="59597"/>
                  <a:pt x="165910" y="53557"/>
                </a:cubicBezTo>
                <a:cubicBezTo>
                  <a:pt x="167407" y="47518"/>
                  <a:pt x="168256" y="42876"/>
                  <a:pt x="169504" y="37086"/>
                </a:cubicBezTo>
                <a:cubicBezTo>
                  <a:pt x="170752" y="31296"/>
                  <a:pt x="171850" y="23759"/>
                  <a:pt x="173397" y="18818"/>
                </a:cubicBezTo>
                <a:cubicBezTo>
                  <a:pt x="174944" y="13877"/>
                  <a:pt x="176442" y="10283"/>
                  <a:pt x="178788" y="7438"/>
                </a:cubicBezTo>
                <a:cubicBezTo>
                  <a:pt x="181134" y="4593"/>
                  <a:pt x="181233" y="2946"/>
                  <a:pt x="187472" y="1748"/>
                </a:cubicBezTo>
                <a:cubicBezTo>
                  <a:pt x="193711" y="550"/>
                  <a:pt x="210931" y="500"/>
                  <a:pt x="216222" y="250"/>
                </a:cubicBezTo>
                <a:cubicBezTo>
                  <a:pt x="221513" y="0"/>
                  <a:pt x="218718" y="250"/>
                  <a:pt x="219217" y="250"/>
                </a:cubicBezTo>
              </a:path>
            </a:pathLst>
          </a:custGeom>
          <a:no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24"/>
          <p:cNvSpPr txBox="1"/>
          <p:nvPr/>
        </p:nvSpPr>
        <p:spPr>
          <a:xfrm>
            <a:off x="3748715" y="4241452"/>
            <a:ext cx="1556700" cy="369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GB" sz="1200" b="0" i="0" u="none" strike="noStrike" cap="none">
                <a:solidFill>
                  <a:srgbClr val="000000"/>
                </a:solidFill>
                <a:latin typeface="Arial"/>
                <a:ea typeface="Arial"/>
                <a:cs typeface="Arial"/>
                <a:sym typeface="Arial"/>
              </a:rPr>
              <a:t>Dance moves</a:t>
            </a:r>
            <a:endParaRPr sz="1200" b="0" i="0" u="none" strike="noStrike" cap="none">
              <a:solidFill>
                <a:srgbClr val="000000"/>
              </a:solidFill>
              <a:latin typeface="Arial"/>
              <a:ea typeface="Arial"/>
              <a:cs typeface="Arial"/>
              <a:sym typeface="Arial"/>
            </a:endParaRPr>
          </a:p>
        </p:txBody>
      </p:sp>
      <p:cxnSp>
        <p:nvCxnSpPr>
          <p:cNvPr id="178" name="Google Shape;178;p24"/>
          <p:cNvCxnSpPr/>
          <p:nvPr/>
        </p:nvCxnSpPr>
        <p:spPr>
          <a:xfrm>
            <a:off x="4677981" y="4544627"/>
            <a:ext cx="6900" cy="297300"/>
          </a:xfrm>
          <a:prstGeom prst="straightConnector1">
            <a:avLst/>
          </a:prstGeom>
          <a:noFill/>
          <a:ln w="19050" cap="flat" cmpd="sng">
            <a:solidFill>
              <a:schemeClr val="dk2"/>
            </a:solidFill>
            <a:prstDash val="solid"/>
            <a:round/>
            <a:headEnd type="none" w="sm" len="sm"/>
            <a:tailEnd type="triangle" w="med" len="med"/>
          </a:ln>
        </p:spPr>
      </p:cxnSp>
      <p:sp>
        <p:nvSpPr>
          <p:cNvPr id="179" name="Google Shape;179;p24"/>
          <p:cNvSpPr txBox="1"/>
          <p:nvPr/>
        </p:nvSpPr>
        <p:spPr>
          <a:xfrm>
            <a:off x="1498877" y="770675"/>
            <a:ext cx="1932000" cy="692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Arial"/>
                <a:ea typeface="Arial"/>
                <a:cs typeface="Arial"/>
                <a:sym typeface="Arial"/>
              </a:rPr>
              <a:t>LO:- To use a count controlled repetition construct in our code</a:t>
            </a:r>
            <a:endParaRPr sz="1100" b="0" i="0" u="none" strike="noStrike" cap="none">
              <a:solidFill>
                <a:srgbClr val="000000"/>
              </a:solidFill>
              <a:latin typeface="Arial"/>
              <a:ea typeface="Arial"/>
              <a:cs typeface="Arial"/>
              <a:sym typeface="Arial"/>
            </a:endParaRPr>
          </a:p>
        </p:txBody>
      </p:sp>
      <p:pic>
        <p:nvPicPr>
          <p:cNvPr id="180" name="Google Shape;180;p24"/>
          <p:cNvPicPr preferRelativeResize="0"/>
          <p:nvPr/>
        </p:nvPicPr>
        <p:blipFill rotWithShape="1">
          <a:blip r:embed="rId4">
            <a:alphaModFix/>
          </a:blip>
          <a:srcRect/>
          <a:stretch/>
        </p:blipFill>
        <p:spPr>
          <a:xfrm>
            <a:off x="3803368" y="3737554"/>
            <a:ext cx="1237372" cy="548926"/>
          </a:xfrm>
          <a:prstGeom prst="rect">
            <a:avLst/>
          </a:prstGeom>
          <a:noFill/>
          <a:ln>
            <a:noFill/>
          </a:ln>
        </p:spPr>
      </p:pic>
      <p:cxnSp>
        <p:nvCxnSpPr>
          <p:cNvPr id="181" name="Google Shape;181;p24"/>
          <p:cNvCxnSpPr/>
          <p:nvPr/>
        </p:nvCxnSpPr>
        <p:spPr>
          <a:xfrm flipH="1">
            <a:off x="2316275" y="1356163"/>
            <a:ext cx="179700" cy="239700"/>
          </a:xfrm>
          <a:prstGeom prst="straightConnector1">
            <a:avLst/>
          </a:prstGeom>
          <a:noFill/>
          <a:ln w="9525" cap="flat" cmpd="sng">
            <a:solidFill>
              <a:schemeClr val="dk2"/>
            </a:solidFill>
            <a:prstDash val="solid"/>
            <a:round/>
            <a:headEnd type="none" w="sm" len="sm"/>
            <a:tailEnd type="triangle" w="med" len="med"/>
          </a:ln>
        </p:spPr>
      </p:cxnSp>
      <p:pic>
        <p:nvPicPr>
          <p:cNvPr id="182" name="Google Shape;182;p24"/>
          <p:cNvPicPr preferRelativeResize="0"/>
          <p:nvPr/>
        </p:nvPicPr>
        <p:blipFill rotWithShape="1">
          <a:blip r:embed="rId5">
            <a:alphaModFix/>
          </a:blip>
          <a:srcRect/>
          <a:stretch/>
        </p:blipFill>
        <p:spPr>
          <a:xfrm>
            <a:off x="3253900" y="588000"/>
            <a:ext cx="549475" cy="1058025"/>
          </a:xfrm>
          <a:prstGeom prst="rect">
            <a:avLst/>
          </a:prstGeom>
          <a:noFill/>
          <a:ln>
            <a:noFill/>
          </a:ln>
        </p:spPr>
      </p:pic>
      <p:sp>
        <p:nvSpPr>
          <p:cNvPr id="183" name="Google Shape;183;p24"/>
          <p:cNvSpPr txBox="1"/>
          <p:nvPr/>
        </p:nvSpPr>
        <p:spPr>
          <a:xfrm>
            <a:off x="2807602" y="2112888"/>
            <a:ext cx="1932000" cy="354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Arial"/>
                <a:ea typeface="Arial"/>
                <a:cs typeface="Arial"/>
                <a:sym typeface="Arial"/>
              </a:rPr>
              <a:t>Repetition can be forever</a:t>
            </a:r>
            <a:endParaRPr sz="1100" b="0" i="0" u="none" strike="noStrike" cap="none">
              <a:solidFill>
                <a:srgbClr val="000000"/>
              </a:solidFill>
              <a:latin typeface="Arial"/>
              <a:ea typeface="Arial"/>
              <a:cs typeface="Arial"/>
              <a:sym typeface="Arial"/>
            </a:endParaRPr>
          </a:p>
        </p:txBody>
      </p:sp>
      <p:sp>
        <p:nvSpPr>
          <p:cNvPr id="184" name="Google Shape;184;p24"/>
          <p:cNvSpPr txBox="1"/>
          <p:nvPr/>
        </p:nvSpPr>
        <p:spPr>
          <a:xfrm>
            <a:off x="3114502" y="2573513"/>
            <a:ext cx="1932000" cy="692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Arial"/>
                <a:ea typeface="Arial"/>
                <a:cs typeface="Arial"/>
                <a:sym typeface="Arial"/>
              </a:rPr>
              <a:t>Things can be repeated forever like days of the week</a:t>
            </a:r>
            <a:endParaRPr sz="1100" b="0" i="0" u="none" strike="noStrike" cap="none">
              <a:solidFill>
                <a:srgbClr val="000000"/>
              </a:solidFill>
              <a:latin typeface="Arial"/>
              <a:ea typeface="Arial"/>
              <a:cs typeface="Arial"/>
              <a:sym typeface="Arial"/>
            </a:endParaRPr>
          </a:p>
        </p:txBody>
      </p:sp>
      <p:sp>
        <p:nvSpPr>
          <p:cNvPr id="185" name="Google Shape;185;p24"/>
          <p:cNvSpPr txBox="1"/>
          <p:nvPr/>
        </p:nvSpPr>
        <p:spPr>
          <a:xfrm>
            <a:off x="8632275" y="4610750"/>
            <a:ext cx="9288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6" name="Google Shape;186;p24"/>
          <p:cNvSpPr txBox="1"/>
          <p:nvPr/>
        </p:nvSpPr>
        <p:spPr>
          <a:xfrm>
            <a:off x="2562640" y="1748188"/>
            <a:ext cx="1932000" cy="354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Arial"/>
                <a:ea typeface="Arial"/>
                <a:cs typeface="Arial"/>
                <a:sym typeface="Arial"/>
              </a:rPr>
              <a:t>Repetitions can be counted</a:t>
            </a:r>
            <a:endParaRPr sz="1100" b="0" i="0" u="none" strike="noStrike" cap="none">
              <a:solidFill>
                <a:srgbClr val="000000"/>
              </a:solidFill>
              <a:latin typeface="Arial"/>
              <a:ea typeface="Arial"/>
              <a:cs typeface="Arial"/>
              <a:sym typeface="Arial"/>
            </a:endParaRPr>
          </a:p>
        </p:txBody>
      </p:sp>
      <p:sp>
        <p:nvSpPr>
          <p:cNvPr id="187" name="Google Shape;187;p24"/>
          <p:cNvSpPr txBox="1"/>
          <p:nvPr/>
        </p:nvSpPr>
        <p:spPr>
          <a:xfrm rot="4037101">
            <a:off x="2150940" y="2919310"/>
            <a:ext cx="1278786" cy="492416"/>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GB" sz="1000" b="0" i="0" u="none" strike="noStrike" cap="none">
                <a:solidFill>
                  <a:srgbClr val="000000"/>
                </a:solidFill>
                <a:latin typeface="Arial"/>
                <a:ea typeface="Arial"/>
                <a:cs typeface="Arial"/>
                <a:sym typeface="Arial"/>
              </a:rPr>
              <a:t>Unpacking making concrete</a:t>
            </a:r>
            <a:endParaRPr sz="1000" b="0" i="0" u="none" strike="noStrike" cap="none">
              <a:solidFill>
                <a:srgbClr val="000000"/>
              </a:solidFill>
              <a:latin typeface="Arial"/>
              <a:ea typeface="Arial"/>
              <a:cs typeface="Arial"/>
              <a:sym typeface="Arial"/>
            </a:endParaRPr>
          </a:p>
        </p:txBody>
      </p:sp>
      <p:sp>
        <p:nvSpPr>
          <p:cNvPr id="188" name="Google Shape;188;p24"/>
          <p:cNvSpPr txBox="1"/>
          <p:nvPr/>
        </p:nvSpPr>
        <p:spPr>
          <a:xfrm>
            <a:off x="6490652" y="2940975"/>
            <a:ext cx="1932000" cy="523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Arial"/>
                <a:ea typeface="Arial"/>
                <a:cs typeface="Arial"/>
                <a:sym typeface="Arial"/>
              </a:rPr>
              <a:t>Identify the a loop in a program</a:t>
            </a:r>
            <a:endParaRPr sz="1100" b="0" i="0" u="none" strike="noStrike" cap="none">
              <a:solidFill>
                <a:srgbClr val="000000"/>
              </a:solidFill>
              <a:latin typeface="Arial"/>
              <a:ea typeface="Arial"/>
              <a:cs typeface="Arial"/>
              <a:sym typeface="Arial"/>
            </a:endParaRPr>
          </a:p>
        </p:txBody>
      </p:sp>
      <p:cxnSp>
        <p:nvCxnSpPr>
          <p:cNvPr id="189" name="Google Shape;189;p24"/>
          <p:cNvCxnSpPr/>
          <p:nvPr/>
        </p:nvCxnSpPr>
        <p:spPr>
          <a:xfrm>
            <a:off x="2807600" y="2677675"/>
            <a:ext cx="306900" cy="733800"/>
          </a:xfrm>
          <a:prstGeom prst="straightConnector1">
            <a:avLst/>
          </a:prstGeom>
          <a:noFill/>
          <a:ln w="28575" cap="flat" cmpd="sng">
            <a:solidFill>
              <a:schemeClr val="dk2"/>
            </a:solidFill>
            <a:prstDash val="solid"/>
            <a:round/>
            <a:headEnd type="none" w="sm" len="sm"/>
            <a:tailEnd type="triangle" w="med" len="med"/>
          </a:ln>
        </p:spPr>
      </p:cxnSp>
      <p:sp>
        <p:nvSpPr>
          <p:cNvPr id="190" name="Google Shape;190;p24"/>
          <p:cNvSpPr txBox="1"/>
          <p:nvPr/>
        </p:nvSpPr>
        <p:spPr>
          <a:xfrm>
            <a:off x="4782226" y="4301813"/>
            <a:ext cx="11475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GB" sz="1000" b="0" i="0" u="none" strike="noStrike" cap="none">
                <a:solidFill>
                  <a:srgbClr val="000000"/>
                </a:solidFill>
                <a:latin typeface="Arial"/>
                <a:ea typeface="Arial"/>
                <a:cs typeface="Arial"/>
                <a:sym typeface="Arial"/>
              </a:rPr>
              <a:t>Brushing teeth</a:t>
            </a:r>
            <a:endParaRPr sz="1000" b="0" i="0" u="none" strike="noStrike" cap="none">
              <a:solidFill>
                <a:srgbClr val="000000"/>
              </a:solidFill>
              <a:latin typeface="Arial"/>
              <a:ea typeface="Arial"/>
              <a:cs typeface="Arial"/>
              <a:sym typeface="Arial"/>
            </a:endParaRPr>
          </a:p>
        </p:txBody>
      </p:sp>
      <p:pic>
        <p:nvPicPr>
          <p:cNvPr id="191" name="Google Shape;191;p24"/>
          <p:cNvPicPr preferRelativeResize="0"/>
          <p:nvPr/>
        </p:nvPicPr>
        <p:blipFill rotWithShape="1">
          <a:blip r:embed="rId6">
            <a:alphaModFix/>
          </a:blip>
          <a:srcRect l="7322" r="22403"/>
          <a:stretch/>
        </p:blipFill>
        <p:spPr>
          <a:xfrm>
            <a:off x="5136025" y="3742425"/>
            <a:ext cx="687229" cy="652250"/>
          </a:xfrm>
          <a:prstGeom prst="rect">
            <a:avLst/>
          </a:prstGeom>
          <a:noFill/>
          <a:ln>
            <a:noFill/>
          </a:ln>
        </p:spPr>
      </p:pic>
      <p:cxnSp>
        <p:nvCxnSpPr>
          <p:cNvPr id="192" name="Google Shape;192;p24"/>
          <p:cNvCxnSpPr/>
          <p:nvPr/>
        </p:nvCxnSpPr>
        <p:spPr>
          <a:xfrm>
            <a:off x="5084931" y="4544627"/>
            <a:ext cx="6900" cy="297300"/>
          </a:xfrm>
          <a:prstGeom prst="straightConnector1">
            <a:avLst/>
          </a:prstGeom>
          <a:noFill/>
          <a:ln w="19050" cap="flat" cmpd="sng">
            <a:solidFill>
              <a:schemeClr val="dk2"/>
            </a:solidFill>
            <a:prstDash val="solid"/>
            <a:round/>
            <a:headEnd type="none" w="sm" len="sm"/>
            <a:tailEnd type="triangle" w="med" len="med"/>
          </a:ln>
        </p:spPr>
      </p:cxnSp>
      <p:sp>
        <p:nvSpPr>
          <p:cNvPr id="193" name="Google Shape;193;p24"/>
          <p:cNvSpPr txBox="1"/>
          <p:nvPr/>
        </p:nvSpPr>
        <p:spPr>
          <a:xfrm>
            <a:off x="3373427" y="3183025"/>
            <a:ext cx="1932000" cy="523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Arial"/>
                <a:ea typeface="Arial"/>
                <a:cs typeface="Arial"/>
                <a:sym typeface="Arial"/>
              </a:rPr>
              <a:t>Different tasks require different kinds of repetition </a:t>
            </a:r>
            <a:endParaRPr sz="1100" b="0" i="0" u="none" strike="noStrike" cap="none">
              <a:solidFill>
                <a:srgbClr val="000000"/>
              </a:solidFill>
              <a:latin typeface="Arial"/>
              <a:ea typeface="Arial"/>
              <a:cs typeface="Arial"/>
              <a:sym typeface="Arial"/>
            </a:endParaRPr>
          </a:p>
        </p:txBody>
      </p:sp>
      <p:sp>
        <p:nvSpPr>
          <p:cNvPr id="194" name="Google Shape;194;p24"/>
          <p:cNvSpPr txBox="1"/>
          <p:nvPr/>
        </p:nvSpPr>
        <p:spPr>
          <a:xfrm>
            <a:off x="6305127" y="3464163"/>
            <a:ext cx="1932000" cy="692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Arial"/>
                <a:ea typeface="Arial"/>
                <a:cs typeface="Arial"/>
                <a:sym typeface="Arial"/>
              </a:rPr>
              <a:t>We can use a loop command in a program to repeat an instruction</a:t>
            </a:r>
            <a:endParaRPr sz="1100" b="0" i="0" u="none" strike="noStrike" cap="none">
              <a:solidFill>
                <a:srgbClr val="000000"/>
              </a:solidFill>
              <a:latin typeface="Arial"/>
              <a:ea typeface="Arial"/>
              <a:cs typeface="Arial"/>
              <a:sym typeface="Arial"/>
            </a:endParaRPr>
          </a:p>
        </p:txBody>
      </p:sp>
      <p:sp>
        <p:nvSpPr>
          <p:cNvPr id="195" name="Google Shape;195;p24"/>
          <p:cNvSpPr txBox="1"/>
          <p:nvPr/>
        </p:nvSpPr>
        <p:spPr>
          <a:xfrm>
            <a:off x="5929725" y="4209575"/>
            <a:ext cx="1932000" cy="523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Arial"/>
                <a:ea typeface="Arial"/>
                <a:cs typeface="Arial"/>
                <a:sym typeface="Arial"/>
              </a:rPr>
              <a:t>Loop means the same as repetition</a:t>
            </a:r>
            <a:endParaRPr sz="1100" b="0" i="0" u="none" strike="noStrike" cap="none">
              <a:solidFill>
                <a:srgbClr val="000000"/>
              </a:solidFill>
              <a:latin typeface="Arial"/>
              <a:ea typeface="Arial"/>
              <a:cs typeface="Arial"/>
              <a:sym typeface="Arial"/>
            </a:endParaRPr>
          </a:p>
        </p:txBody>
      </p:sp>
      <p:pic>
        <p:nvPicPr>
          <p:cNvPr id="196" name="Google Shape;196;p24"/>
          <p:cNvPicPr preferRelativeResize="0"/>
          <p:nvPr/>
        </p:nvPicPr>
        <p:blipFill rotWithShape="1">
          <a:blip r:embed="rId7">
            <a:alphaModFix/>
          </a:blip>
          <a:srcRect/>
          <a:stretch/>
        </p:blipFill>
        <p:spPr>
          <a:xfrm>
            <a:off x="6878723" y="2442013"/>
            <a:ext cx="1358303" cy="523200"/>
          </a:xfrm>
          <a:prstGeom prst="rect">
            <a:avLst/>
          </a:prstGeom>
          <a:noFill/>
          <a:ln>
            <a:noFill/>
          </a:ln>
        </p:spPr>
      </p:pic>
      <p:sp>
        <p:nvSpPr>
          <p:cNvPr id="197" name="Google Shape;197;p24"/>
          <p:cNvSpPr txBox="1"/>
          <p:nvPr/>
        </p:nvSpPr>
        <p:spPr>
          <a:xfrm>
            <a:off x="6770352" y="1957275"/>
            <a:ext cx="1932000" cy="523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Arial"/>
                <a:ea typeface="Arial"/>
                <a:cs typeface="Arial"/>
                <a:sym typeface="Arial"/>
              </a:rPr>
              <a:t>A loop can be stopped after a set amount of times.</a:t>
            </a:r>
            <a:endParaRPr sz="1100" b="0" i="0" u="none" strike="noStrike" cap="none">
              <a:solidFill>
                <a:srgbClr val="000000"/>
              </a:solidFill>
              <a:latin typeface="Arial"/>
              <a:ea typeface="Arial"/>
              <a:cs typeface="Arial"/>
              <a:sym typeface="Arial"/>
            </a:endParaRPr>
          </a:p>
        </p:txBody>
      </p:sp>
      <p:pic>
        <p:nvPicPr>
          <p:cNvPr id="198" name="Google Shape;198;p24"/>
          <p:cNvPicPr preferRelativeResize="0"/>
          <p:nvPr/>
        </p:nvPicPr>
        <p:blipFill rotWithShape="1">
          <a:blip r:embed="rId8">
            <a:alphaModFix/>
          </a:blip>
          <a:srcRect/>
          <a:stretch/>
        </p:blipFill>
        <p:spPr>
          <a:xfrm>
            <a:off x="8188601" y="885026"/>
            <a:ext cx="876462" cy="1181975"/>
          </a:xfrm>
          <a:prstGeom prst="rect">
            <a:avLst/>
          </a:prstGeom>
          <a:noFill/>
          <a:ln>
            <a:noFill/>
          </a:ln>
        </p:spPr>
      </p:pic>
      <p:sp>
        <p:nvSpPr>
          <p:cNvPr id="199" name="Google Shape;199;p24"/>
          <p:cNvSpPr txBox="1"/>
          <p:nvPr/>
        </p:nvSpPr>
        <p:spPr>
          <a:xfrm>
            <a:off x="6402452" y="757175"/>
            <a:ext cx="1932000" cy="692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Arial"/>
                <a:ea typeface="Arial"/>
                <a:cs typeface="Arial"/>
                <a:sym typeface="Arial"/>
              </a:rPr>
              <a:t>The count controlled loop can be used to draw regular shapes.</a:t>
            </a:r>
            <a:endParaRPr sz="1100" b="0" i="0" u="none" strike="noStrike" cap="none">
              <a:solidFill>
                <a:srgbClr val="000000"/>
              </a:solidFill>
              <a:latin typeface="Arial"/>
              <a:ea typeface="Arial"/>
              <a:cs typeface="Arial"/>
              <a:sym typeface="Arial"/>
            </a:endParaRPr>
          </a:p>
        </p:txBody>
      </p:sp>
      <p:sp>
        <p:nvSpPr>
          <p:cNvPr id="200" name="Google Shape;200;p24"/>
          <p:cNvSpPr txBox="1"/>
          <p:nvPr/>
        </p:nvSpPr>
        <p:spPr>
          <a:xfrm rot="-4253863">
            <a:off x="5557421" y="2629465"/>
            <a:ext cx="1278817" cy="492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GB" sz="1000" b="0" i="0" u="none" strike="noStrike" cap="none">
                <a:solidFill>
                  <a:srgbClr val="000000"/>
                </a:solidFill>
                <a:latin typeface="Arial"/>
                <a:ea typeface="Arial"/>
                <a:cs typeface="Arial"/>
                <a:sym typeface="Arial"/>
              </a:rPr>
              <a:t>Repacking linking back to abstract</a:t>
            </a:r>
            <a:endParaRPr sz="1000" b="0" i="0" u="none" strike="noStrike" cap="none">
              <a:solidFill>
                <a:srgbClr val="000000"/>
              </a:solidFill>
              <a:latin typeface="Arial"/>
              <a:ea typeface="Arial"/>
              <a:cs typeface="Arial"/>
              <a:sym typeface="Arial"/>
            </a:endParaRPr>
          </a:p>
        </p:txBody>
      </p:sp>
      <p:cxnSp>
        <p:nvCxnSpPr>
          <p:cNvPr id="201" name="Google Shape;201;p24"/>
          <p:cNvCxnSpPr/>
          <p:nvPr/>
        </p:nvCxnSpPr>
        <p:spPr>
          <a:xfrm rot="10800000" flipH="1">
            <a:off x="6266525" y="2771300"/>
            <a:ext cx="193200" cy="563100"/>
          </a:xfrm>
          <a:prstGeom prst="straightConnector1">
            <a:avLst/>
          </a:prstGeom>
          <a:noFill/>
          <a:ln w="28575" cap="flat" cmpd="sng">
            <a:solidFill>
              <a:schemeClr val="dk2"/>
            </a:solidFill>
            <a:prstDash val="solid"/>
            <a:round/>
            <a:headEnd type="none" w="sm" len="sm"/>
            <a:tailEnd type="triangle" w="med" len="med"/>
          </a:ln>
        </p:spPr>
      </p:cxnSp>
      <p:sp>
        <p:nvSpPr>
          <p:cNvPr id="202" name="Google Shape;202;p24"/>
          <p:cNvSpPr txBox="1"/>
          <p:nvPr/>
        </p:nvSpPr>
        <p:spPr>
          <a:xfrm>
            <a:off x="6878725" y="4732775"/>
            <a:ext cx="13191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GB" sz="1400" b="0" i="0" u="none" strike="noStrike" cap="none">
                <a:solidFill>
                  <a:srgbClr val="000000"/>
                </a:solidFill>
                <a:latin typeface="Arial"/>
                <a:ea typeface="Arial"/>
                <a:cs typeface="Arial"/>
                <a:sym typeface="Arial"/>
              </a:rPr>
              <a:t>Over time</a:t>
            </a:r>
            <a:endParaRPr sz="1400" b="0" i="0" u="none" strike="noStrike" cap="none">
              <a:solidFill>
                <a:srgbClr val="000000"/>
              </a:solidFill>
              <a:latin typeface="Arial"/>
              <a:ea typeface="Arial"/>
              <a:cs typeface="Arial"/>
              <a:sym typeface="Arial"/>
            </a:endParaRPr>
          </a:p>
        </p:txBody>
      </p:sp>
      <p:sp>
        <p:nvSpPr>
          <p:cNvPr id="203" name="Google Shape;203;p24"/>
          <p:cNvSpPr/>
          <p:nvPr/>
        </p:nvSpPr>
        <p:spPr>
          <a:xfrm>
            <a:off x="176896" y="641100"/>
            <a:ext cx="1319112" cy="400248"/>
          </a:xfrm>
          <a:prstGeom prst="cloud">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GB" sz="1400" b="0" i="0" u="none" strike="noStrike" cap="none">
                <a:solidFill>
                  <a:srgbClr val="000000"/>
                </a:solidFill>
                <a:latin typeface="Arial"/>
                <a:ea typeface="Arial"/>
                <a:cs typeface="Arial"/>
                <a:sym typeface="Arial"/>
              </a:rPr>
              <a:t>Novice</a:t>
            </a:r>
            <a:endParaRPr sz="1400" b="0" i="0" u="none" strike="noStrike" cap="none">
              <a:solidFill>
                <a:srgbClr val="000000"/>
              </a:solidFill>
              <a:latin typeface="Arial"/>
              <a:ea typeface="Arial"/>
              <a:cs typeface="Arial"/>
              <a:sym typeface="Arial"/>
            </a:endParaRPr>
          </a:p>
        </p:txBody>
      </p:sp>
      <p:sp>
        <p:nvSpPr>
          <p:cNvPr id="204" name="Google Shape;204;p24"/>
          <p:cNvSpPr/>
          <p:nvPr/>
        </p:nvSpPr>
        <p:spPr>
          <a:xfrm>
            <a:off x="7786246" y="451925"/>
            <a:ext cx="1319112" cy="400248"/>
          </a:xfrm>
          <a:prstGeom prst="cloud">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GB" sz="1400" b="0" i="0" u="none" strike="noStrike" cap="none">
                <a:solidFill>
                  <a:srgbClr val="000000"/>
                </a:solidFill>
                <a:latin typeface="Arial"/>
                <a:ea typeface="Arial"/>
                <a:cs typeface="Arial"/>
                <a:sym typeface="Arial"/>
              </a:rPr>
              <a:t>Mastery</a:t>
            </a:r>
            <a:endParaRPr sz="1400" b="0" i="0" u="none" strike="noStrike" cap="none">
              <a:solidFill>
                <a:srgbClr val="000000"/>
              </a:solidFill>
              <a:latin typeface="Arial"/>
              <a:ea typeface="Arial"/>
              <a:cs typeface="Arial"/>
              <a:sym typeface="Arial"/>
            </a:endParaRPr>
          </a:p>
        </p:txBody>
      </p:sp>
      <p:sp>
        <p:nvSpPr>
          <p:cNvPr id="205" name="Google Shape;205;p24"/>
          <p:cNvSpPr/>
          <p:nvPr/>
        </p:nvSpPr>
        <p:spPr>
          <a:xfrm>
            <a:off x="2368087" y="4228850"/>
            <a:ext cx="1358316" cy="572724"/>
          </a:xfrm>
          <a:prstGeom prst="cloud">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GB" sz="1400" b="0" i="1" u="none" strike="noStrike" cap="none">
                <a:solidFill>
                  <a:srgbClr val="000000"/>
                </a:solidFill>
                <a:latin typeface="Arial"/>
                <a:ea typeface="Arial"/>
                <a:cs typeface="Arial"/>
                <a:sym typeface="Arial"/>
              </a:rPr>
              <a:t>“It’s like a…”</a:t>
            </a:r>
            <a:endParaRPr sz="1400" b="0" i="1" u="none" strike="noStrike" cap="none">
              <a:solidFill>
                <a:srgbClr val="000000"/>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name="Simple Brookes (Light-Pink)">
  <a:themeElements>
    <a:clrScheme name="Simple Light">
      <a:dk1>
        <a:srgbClr val="000000"/>
      </a:dk1>
      <a:lt1>
        <a:srgbClr val="FFFFFF"/>
      </a:lt1>
      <a:dk2>
        <a:srgbClr val="000000"/>
      </a:dk2>
      <a:lt2>
        <a:srgbClr val="EEEEEE"/>
      </a:lt2>
      <a:accent1>
        <a:srgbClr val="D10373"/>
      </a:accent1>
      <a:accent2>
        <a:srgbClr val="212121"/>
      </a:accent2>
      <a:accent3>
        <a:srgbClr val="78909C"/>
      </a:accent3>
      <a:accent4>
        <a:srgbClr val="F49103"/>
      </a:accent4>
      <a:accent5>
        <a:srgbClr val="0085A1"/>
      </a:accent5>
      <a:accent6>
        <a:srgbClr val="E3BA12"/>
      </a:accent6>
      <a:hlink>
        <a:srgbClr val="6A215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4955</Words>
  <Application>Microsoft Office PowerPoint</Application>
  <PresentationFormat>On-screen Show (16:9)</PresentationFormat>
  <Paragraphs>511</Paragraphs>
  <Slides>48</Slides>
  <Notes>48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48</vt:i4>
      </vt:variant>
    </vt:vector>
  </HeadingPairs>
  <TitlesOfParts>
    <vt:vector size="54" baseType="lpstr">
      <vt:lpstr>Roboto Medium</vt:lpstr>
      <vt:lpstr>Roboto</vt:lpstr>
      <vt:lpstr>Arial</vt:lpstr>
      <vt:lpstr>Calibri</vt:lpstr>
      <vt:lpstr>Noto Sans Symbols</vt:lpstr>
      <vt:lpstr>Simple Brookes (Light-Pink)</vt:lpstr>
      <vt:lpstr>Pedagogical approaches for teaching programming using Scratch</vt:lpstr>
      <vt:lpstr>PowerPoint Presentation</vt:lpstr>
      <vt:lpstr>Knowledge building (Ofsed 2022)</vt:lpstr>
      <vt:lpstr>PowerPoint Presentation</vt:lpstr>
      <vt:lpstr>PowerPoint Presentation</vt:lpstr>
      <vt:lpstr>PowerPoint Presentation</vt:lpstr>
      <vt:lpstr>PowerPoint Presentation</vt:lpstr>
      <vt:lpstr>Semantic Waves in Sequence construct  (Karl Maton)</vt:lpstr>
      <vt:lpstr>Semantic Waves in Repetition construct  (Karl Maton)</vt:lpstr>
      <vt:lpstr>Semantic Waves in Selection construct  (Karl Maton)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Programming is a 2 step process </vt:lpstr>
      <vt:lpstr>PowerPoint Presentation</vt:lpstr>
      <vt:lpstr>PowerPoint Presentation</vt:lpstr>
      <vt:lpstr>Parsons problems scaffolding approach </vt:lpstr>
      <vt:lpstr>PowerPoint Presentation</vt:lpstr>
      <vt:lpstr>Code reading and comprehension</vt:lpstr>
      <vt:lpstr>PowerPoint Presentation</vt:lpstr>
      <vt:lpstr>PowerPoint Presentation</vt:lpstr>
      <vt:lpstr>Flow of Control - Tracing flow of control from  Phil Bagge  </vt:lpstr>
      <vt:lpstr>Interpreting the Block Model to Scratch programming.</vt:lpstr>
      <vt:lpstr>Using the Block model for code comprehension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Pedagogical approaches for teaching programming using Scratch</dc:title>
  <dc:creator>Nick Eagles</dc:creator>
  <cp:lastModifiedBy>Nick Eagles</cp:lastModifiedBy>
  <cp:revision>1</cp:revision>
  <dcterms:modified xsi:type="dcterms:W3CDTF">2024-06-26T13:33:05Z</dcterms:modified>
</cp:coreProperties>
</file>