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1" r:id="rId4"/>
    <p:sldId id="259" r:id="rId5"/>
    <p:sldId id="260" r:id="rId6"/>
    <p:sldId id="262" r:id="rId7"/>
    <p:sldId id="263" r:id="rId8"/>
    <p:sldId id="265" r:id="rId9"/>
    <p:sldId id="264" r:id="rId10"/>
    <p:sldId id="266" r:id="rId11"/>
    <p:sldId id="257" r:id="rId12"/>
    <p:sldId id="269" r:id="rId13"/>
    <p:sldId id="270" r:id="rId14"/>
    <p:sldId id="267" r:id="rId15"/>
    <p:sldId id="268" r:id="rId16"/>
    <p:sldId id="271" r:id="rId17"/>
    <p:sldId id="272" r:id="rId18"/>
  </p:sldIdLst>
  <p:sldSz cx="12192000" cy="6858000"/>
  <p:notesSz cx="6805613" cy="9944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83" d="100"/>
          <a:sy n="83" d="100"/>
        </p:scale>
        <p:origin x="45" y="19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E5091-6DE7-4638-8A9C-FD35D37E928F}" type="datetimeFigureOut">
              <a:rPr lang="en-GB" smtClean="0"/>
              <a:t>26/06/2024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4876C-4AAE-4314-821C-87CE0ACA77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0547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E5091-6DE7-4638-8A9C-FD35D37E928F}" type="datetimeFigureOut">
              <a:rPr lang="en-GB" smtClean="0"/>
              <a:t>26/06/2024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4876C-4AAE-4314-821C-87CE0ACA77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4570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E5091-6DE7-4638-8A9C-FD35D37E928F}" type="datetimeFigureOut">
              <a:rPr lang="en-GB" smtClean="0"/>
              <a:t>26/06/2024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4876C-4AAE-4314-821C-87CE0ACA77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0194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E5091-6DE7-4638-8A9C-FD35D37E928F}" type="datetimeFigureOut">
              <a:rPr lang="en-GB" smtClean="0"/>
              <a:t>26/06/2024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4876C-4AAE-4314-821C-87CE0ACA77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8473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E5091-6DE7-4638-8A9C-FD35D37E928F}" type="datetimeFigureOut">
              <a:rPr lang="en-GB" smtClean="0"/>
              <a:t>26/06/2024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4876C-4AAE-4314-821C-87CE0ACA77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8333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E5091-6DE7-4638-8A9C-FD35D37E928F}" type="datetimeFigureOut">
              <a:rPr lang="en-GB" smtClean="0"/>
              <a:t>26/06/2024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4876C-4AAE-4314-821C-87CE0ACA77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4739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E5091-6DE7-4638-8A9C-FD35D37E928F}" type="datetimeFigureOut">
              <a:rPr lang="en-GB" smtClean="0"/>
              <a:t>26/06/2024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4876C-4AAE-4314-821C-87CE0ACA77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7627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E5091-6DE7-4638-8A9C-FD35D37E928F}" type="datetimeFigureOut">
              <a:rPr lang="en-GB" smtClean="0"/>
              <a:t>26/06/2024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4876C-4AAE-4314-821C-87CE0ACA77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831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E5091-6DE7-4638-8A9C-FD35D37E928F}" type="datetimeFigureOut">
              <a:rPr lang="en-GB" smtClean="0"/>
              <a:t>26/06/2024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4876C-4AAE-4314-821C-87CE0ACA77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6483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E5091-6DE7-4638-8A9C-FD35D37E928F}" type="datetimeFigureOut">
              <a:rPr lang="en-GB" smtClean="0"/>
              <a:t>26/06/2024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4876C-4AAE-4314-821C-87CE0ACA77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2539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E5091-6DE7-4638-8A9C-FD35D37E928F}" type="datetimeFigureOut">
              <a:rPr lang="en-GB" smtClean="0"/>
              <a:t>26/06/2024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4876C-4AAE-4314-821C-87CE0ACA77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2512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E5091-6DE7-4638-8A9C-FD35D37E928F}" type="datetimeFigureOut">
              <a:rPr lang="en-GB" smtClean="0"/>
              <a:t>26/06/2024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F4876C-4AAE-4314-821C-87CE0ACA77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1030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mailto:Claire.Griffiths2@moray-edunet.gov.uk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turtleacademy.com/playground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mammothmemory.net/maths/geometry/angles-of-polygons/external-angles-of-a-regular-polygon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945" y="-2296"/>
            <a:ext cx="1795441" cy="25934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2968" y="93181"/>
            <a:ext cx="1959032" cy="24796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Workshop: Pattern making from Turtle Academy into Scratch 3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07500" y="3771899"/>
            <a:ext cx="2690554" cy="25150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678" y="3771899"/>
            <a:ext cx="2186644" cy="19904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/>
          <a:srcRect t="30012" b="34083"/>
          <a:stretch/>
        </p:blipFill>
        <p:spPr>
          <a:xfrm rot="577581">
            <a:off x="4739477" y="703548"/>
            <a:ext cx="5136561" cy="4691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21706" y="3873499"/>
            <a:ext cx="3948588" cy="277181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06386" y="473619"/>
            <a:ext cx="1793348" cy="1590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9882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Turtle Academy – adding colour </a:t>
            </a:r>
            <a:r>
              <a:rPr lang="en-GB" b="1" dirty="0">
                <a:solidFill>
                  <a:srgbClr val="FF0000"/>
                </a:solidFill>
              </a:rPr>
              <a:t>set </a:t>
            </a:r>
            <a:r>
              <a:rPr lang="en-GB" b="1" dirty="0" err="1">
                <a:solidFill>
                  <a:srgbClr val="FF0000"/>
                </a:solidFill>
              </a:rPr>
              <a:t>color</a:t>
            </a:r>
            <a:r>
              <a:rPr lang="en-GB" b="1" dirty="0">
                <a:solidFill>
                  <a:srgbClr val="FF0000"/>
                </a:solidFill>
              </a:rPr>
              <a:t> 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508029" cy="4351338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Here is a simple coloured pattern based on squares.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N.B. Once the line size goes over 275 (with a square) the shapes start to bounce off the playground sides.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44" y="3060700"/>
            <a:ext cx="6830485" cy="16398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4800" y="1466057"/>
            <a:ext cx="4078514" cy="36163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4937034"/>
            <a:ext cx="3263900" cy="1515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8062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Code for a nonagon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0" y="5205206"/>
            <a:ext cx="4991100" cy="1322387"/>
          </a:xfrm>
        </p:spPr>
        <p:txBody>
          <a:bodyPr>
            <a:normAutofit lnSpcReduction="10000"/>
          </a:bodyPr>
          <a:lstStyle/>
          <a:p>
            <a:r>
              <a:rPr lang="en-GB" dirty="0"/>
              <a:t>The size of pattern is determined by the </a:t>
            </a:r>
            <a:r>
              <a:rPr lang="en-GB" dirty="0" err="1">
                <a:solidFill>
                  <a:srgbClr val="FF0000"/>
                </a:solidFill>
              </a:rPr>
              <a:t>fd</a:t>
            </a:r>
            <a:r>
              <a:rPr lang="en-GB" dirty="0">
                <a:solidFill>
                  <a:srgbClr val="FF0000"/>
                </a:solidFill>
              </a:rPr>
              <a:t> code</a:t>
            </a:r>
            <a:r>
              <a:rPr lang="en-GB" dirty="0"/>
              <a:t> –</a:t>
            </a:r>
          </a:p>
          <a:p>
            <a:r>
              <a:rPr lang="en-GB" dirty="0" err="1"/>
              <a:t>fd</a:t>
            </a:r>
            <a:r>
              <a:rPr lang="en-GB" dirty="0"/>
              <a:t> 25,50,75,100,125,150,……….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4270" b="46"/>
          <a:stretch/>
        </p:blipFill>
        <p:spPr>
          <a:xfrm>
            <a:off x="203200" y="1494217"/>
            <a:ext cx="6408749" cy="32682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1446" y="733012"/>
            <a:ext cx="4784208" cy="4472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6562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Scratch Pattern making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6225" y="2144712"/>
            <a:ext cx="3714750" cy="33813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7981" y="365125"/>
            <a:ext cx="1581150" cy="15525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670108">
            <a:off x="6725348" y="671855"/>
            <a:ext cx="1714500" cy="12668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200102">
            <a:off x="9911440" y="5309231"/>
            <a:ext cx="1638300" cy="12954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250" y="5205410"/>
            <a:ext cx="1628775" cy="12477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3250" y="1799997"/>
            <a:ext cx="3152613" cy="261178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38515" y="2391612"/>
            <a:ext cx="3444083" cy="404034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87265" y="4702436"/>
            <a:ext cx="1503362" cy="1647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5943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Scratch – add pen code extension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1785945"/>
            <a:ext cx="4323003" cy="3581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9422" y="496888"/>
            <a:ext cx="3255962" cy="6159514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5994400" y="3048000"/>
            <a:ext cx="2590800" cy="30988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7619" y="1581478"/>
            <a:ext cx="1892671" cy="5074924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>
            <a:off x="2710416" y="2921000"/>
            <a:ext cx="540784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27319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Scratch Pattern Making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600451" cy="4351338"/>
          </a:xfrm>
        </p:spPr>
        <p:txBody>
          <a:bodyPr>
            <a:normAutofit lnSpcReduction="10000"/>
          </a:bodyPr>
          <a:lstStyle/>
          <a:p>
            <a:r>
              <a:rPr lang="en-GB" dirty="0"/>
              <a:t>The code below draws one square. 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08583" y="1825625"/>
            <a:ext cx="2841625" cy="4351338"/>
          </a:xfrm>
        </p:spPr>
        <p:txBody>
          <a:bodyPr>
            <a:normAutofit lnSpcReduction="10000"/>
          </a:bodyPr>
          <a:lstStyle/>
          <a:p>
            <a:r>
              <a:rPr lang="en-GB" dirty="0"/>
              <a:t>This code makes a pattern of 36.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The erase all clears the screen.</a:t>
            </a:r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374" y="2793049"/>
            <a:ext cx="3444083" cy="40403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4144" y="3506388"/>
            <a:ext cx="1503362" cy="16473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t="1" b="13683"/>
          <a:stretch/>
        </p:blipFill>
        <p:spPr>
          <a:xfrm>
            <a:off x="6613916" y="4794201"/>
            <a:ext cx="1243012" cy="5672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9809" y="838425"/>
            <a:ext cx="3612191" cy="53385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2713076"/>
            <a:ext cx="1878410" cy="1977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5067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1978" y="1428961"/>
            <a:ext cx="7164823" cy="51446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Scratch – making a hexagon pattern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352800" cy="4351338"/>
          </a:xfrm>
        </p:spPr>
        <p:txBody>
          <a:bodyPr>
            <a:normAutofit/>
          </a:bodyPr>
          <a:lstStyle/>
          <a:p>
            <a:r>
              <a:rPr lang="en-GB" dirty="0"/>
              <a:t>The sprite costume is a pencil.</a:t>
            </a:r>
          </a:p>
          <a:p>
            <a:r>
              <a:rPr lang="en-GB" dirty="0"/>
              <a:t>This code centres each shape repeat.</a:t>
            </a:r>
          </a:p>
          <a:p>
            <a:r>
              <a:rPr lang="en-GB" dirty="0"/>
              <a:t>The pen colour is set inside the basic inner shape repeat loop. </a:t>
            </a:r>
          </a:p>
          <a:p>
            <a:r>
              <a:rPr lang="en-GB" dirty="0"/>
              <a:t>The turn is 10 degrees.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14400" y="3228268"/>
            <a:ext cx="7354184" cy="4968081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4051300" y="4069942"/>
            <a:ext cx="495300" cy="1004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3217159" y="5476270"/>
            <a:ext cx="1329441" cy="11904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082877" y="5650297"/>
            <a:ext cx="15199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pencil costumes are not visible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7288306" y="5123330"/>
            <a:ext cx="887506" cy="72614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3912882" y="2433918"/>
            <a:ext cx="633718" cy="58056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92065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1680"/>
            <a:ext cx="10515600" cy="483960"/>
          </a:xfrm>
        </p:spPr>
        <p:txBody>
          <a:bodyPr>
            <a:normAutofit fontScale="90000"/>
          </a:bodyPr>
          <a:lstStyle/>
          <a:p>
            <a:r>
              <a:rPr lang="en-GB" dirty="0"/>
              <a:t>Scratch Patterns- Hexagon Pattern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96" y="849085"/>
            <a:ext cx="11836807" cy="5743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1531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Thank you for coming to my workshop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4000" dirty="0"/>
              <a:t>Claire Griffiths</a:t>
            </a:r>
          </a:p>
          <a:p>
            <a:pPr marL="0" indent="0">
              <a:buNone/>
            </a:pPr>
            <a:r>
              <a:rPr lang="en-GB" sz="4000" dirty="0"/>
              <a:t>Cross-Certified Teacher </a:t>
            </a:r>
            <a:r>
              <a:rPr lang="en-GB" sz="4000"/>
              <a:t>of Computing</a:t>
            </a:r>
          </a:p>
          <a:p>
            <a:pPr marL="0" indent="0">
              <a:buNone/>
            </a:pPr>
            <a:r>
              <a:rPr lang="en-GB" sz="4000">
                <a:hlinkClick r:id="rId2"/>
              </a:rPr>
              <a:t>Claire.Griffiths2@moray-edunet.gov.uk</a:t>
            </a:r>
            <a:r>
              <a:rPr lang="en-GB" sz="4000"/>
              <a:t> </a:t>
            </a:r>
            <a:endParaRPr lang="en-GB" sz="4000" dirty="0"/>
          </a:p>
          <a:p>
            <a:pPr marL="0" indent="0">
              <a:buNone/>
            </a:pPr>
            <a:r>
              <a:rPr lang="en-GB" sz="4000" dirty="0"/>
              <a:t>Twitter @</a:t>
            </a:r>
            <a:r>
              <a:rPr lang="en-GB" sz="4000" dirty="0" err="1"/>
              <a:t>sassageek</a:t>
            </a:r>
            <a:r>
              <a:rPr lang="en-GB" sz="4000" dirty="0"/>
              <a:t>  </a:t>
            </a:r>
          </a:p>
          <a:p>
            <a:pPr marL="0" indent="0">
              <a:buNone/>
            </a:pPr>
            <a:r>
              <a:rPr lang="en-GB" sz="4000" dirty="0" err="1"/>
              <a:t>Linkedin</a:t>
            </a:r>
            <a:r>
              <a:rPr lang="en-GB" sz="4000" dirty="0"/>
              <a:t> – Search by name and Computing</a:t>
            </a:r>
          </a:p>
        </p:txBody>
      </p:sp>
    </p:spTree>
    <p:extLst>
      <p:ext uri="{BB962C8B-B14F-4D97-AF65-F5344CB8AC3E}">
        <p14:creationId xmlns:p14="http://schemas.microsoft.com/office/powerpoint/2010/main" val="399532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Turtle Academy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7598" y="806128"/>
            <a:ext cx="6864028" cy="50739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883025"/>
            <a:ext cx="6096000" cy="2149475"/>
          </a:xfrm>
        </p:spPr>
        <p:txBody>
          <a:bodyPr/>
          <a:lstStyle/>
          <a:p>
            <a:r>
              <a:rPr lang="en-GB" dirty="0"/>
              <a:t>Search for Turtle Academy Playground</a:t>
            </a:r>
          </a:p>
          <a:p>
            <a:r>
              <a:rPr lang="en-GB" dirty="0">
                <a:hlinkClick r:id="rId3"/>
              </a:rPr>
              <a:t>https://turtleacademy.com/playground</a:t>
            </a:r>
            <a:r>
              <a:rPr lang="en-GB" dirty="0"/>
              <a:t> 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7871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Turtle Academy –angles of a 2d shape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First discuss what are the angles needed to draw a square. </a:t>
            </a:r>
          </a:p>
          <a:p>
            <a:r>
              <a:rPr lang="en-GB" dirty="0"/>
              <a:t>This website is very good at explaining why the calculation is as it is</a:t>
            </a:r>
          </a:p>
          <a:p>
            <a:r>
              <a:rPr lang="en-GB" dirty="0">
                <a:hlinkClick r:id="rId2"/>
              </a:rPr>
              <a:t>https://mammothmemory.net/maths/geometry/angles-of-polygons/external-angles-of-a-regular-polygon.html </a:t>
            </a:r>
            <a:endParaRPr lang="en-GB" dirty="0"/>
          </a:p>
          <a:p>
            <a:r>
              <a:rPr lang="en-GB" dirty="0"/>
              <a:t>In other words </a:t>
            </a:r>
            <a:r>
              <a:rPr lang="en-GB" dirty="0">
                <a:solidFill>
                  <a:srgbClr val="FF0000"/>
                </a:solidFill>
              </a:rPr>
              <a:t>360/ number of sides </a:t>
            </a:r>
            <a:r>
              <a:rPr lang="en-GB" dirty="0"/>
              <a:t>for regular shapes from a square onwards. </a:t>
            </a:r>
          </a:p>
          <a:p>
            <a:r>
              <a:rPr lang="en-GB" dirty="0"/>
              <a:t>Triangles are different and need to be based on 180 / 3 sides i.e. 60 degrees. </a:t>
            </a:r>
          </a:p>
        </p:txBody>
      </p:sp>
    </p:spTree>
    <p:extLst>
      <p:ext uri="{BB962C8B-B14F-4D97-AF65-F5344CB8AC3E}">
        <p14:creationId xmlns:p14="http://schemas.microsoft.com/office/powerpoint/2010/main" val="503169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Turtle Academy – a square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386764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Then try the following code </a:t>
            </a:r>
            <a:br>
              <a:rPr lang="en-GB" dirty="0"/>
            </a:br>
            <a:r>
              <a:rPr lang="en-GB" dirty="0">
                <a:solidFill>
                  <a:srgbClr val="FF0000"/>
                </a:solidFill>
              </a:rPr>
              <a:t>forward 100</a:t>
            </a:r>
            <a:br>
              <a:rPr lang="en-GB" dirty="0">
                <a:solidFill>
                  <a:srgbClr val="FF0000"/>
                </a:solidFill>
              </a:rPr>
            </a:br>
            <a:r>
              <a:rPr lang="en-GB" dirty="0">
                <a:solidFill>
                  <a:srgbClr val="FF0000"/>
                </a:solidFill>
              </a:rPr>
              <a:t>right 90</a:t>
            </a:r>
          </a:p>
          <a:p>
            <a:pPr marL="0" indent="0">
              <a:buNone/>
            </a:pPr>
            <a:r>
              <a:rPr lang="en-GB" dirty="0"/>
              <a:t>There needs to be space </a:t>
            </a:r>
            <a:br>
              <a:rPr lang="en-GB" dirty="0"/>
            </a:br>
            <a:r>
              <a:rPr lang="en-GB" dirty="0"/>
              <a:t>between the letters and </a:t>
            </a:r>
            <a:br>
              <a:rPr lang="en-GB" dirty="0"/>
            </a:br>
            <a:r>
              <a:rPr lang="en-GB" dirty="0"/>
              <a:t>numbers.</a:t>
            </a:r>
          </a:p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</a:rPr>
              <a:t>The turtle moves up and </a:t>
            </a:r>
            <a:br>
              <a:rPr lang="en-GB" dirty="0">
                <a:solidFill>
                  <a:srgbClr val="FF0000"/>
                </a:solidFill>
              </a:rPr>
            </a:br>
            <a:r>
              <a:rPr lang="en-GB" dirty="0">
                <a:solidFill>
                  <a:srgbClr val="FF0000"/>
                </a:solidFill>
              </a:rPr>
              <a:t>then turns at right angles.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4515" y="1825625"/>
            <a:ext cx="6219012" cy="4648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42499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Turtle Academy – a square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To complete the </a:t>
            </a:r>
            <a:r>
              <a:rPr lang="en-GB" b="1" dirty="0"/>
              <a:t>square</a:t>
            </a:r>
          </a:p>
          <a:p>
            <a:pPr marL="0" indent="0">
              <a:buNone/>
            </a:pPr>
            <a:br>
              <a:rPr lang="en-GB" dirty="0"/>
            </a:br>
            <a:br>
              <a:rPr lang="en-GB" dirty="0"/>
            </a:br>
            <a:endParaRPr lang="en-GB" dirty="0"/>
          </a:p>
          <a:p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3948675" cy="4351338"/>
          </a:xfrm>
        </p:spPr>
        <p:txBody>
          <a:bodyPr>
            <a:normAutofit/>
          </a:bodyPr>
          <a:lstStyle/>
          <a:p>
            <a:r>
              <a:rPr lang="en-GB" dirty="0"/>
              <a:t>This is a good point to show how the text programming </a:t>
            </a:r>
          </a:p>
          <a:p>
            <a:r>
              <a:rPr lang="en-GB" dirty="0"/>
              <a:t>It can be abbreviated to </a:t>
            </a:r>
            <a:br>
              <a:rPr lang="en-GB" dirty="0"/>
            </a:br>
            <a:r>
              <a:rPr lang="en-GB" dirty="0" err="1">
                <a:solidFill>
                  <a:srgbClr val="FF0000"/>
                </a:solidFill>
              </a:rPr>
              <a:t>fd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/>
              <a:t>instead of </a:t>
            </a:r>
            <a:r>
              <a:rPr lang="en-GB" dirty="0">
                <a:solidFill>
                  <a:srgbClr val="FF0000"/>
                </a:solidFill>
              </a:rPr>
              <a:t>forward </a:t>
            </a:r>
            <a:r>
              <a:rPr lang="en-GB" dirty="0"/>
              <a:t>&amp;</a:t>
            </a:r>
            <a:br>
              <a:rPr lang="en-GB" dirty="0"/>
            </a:br>
            <a:r>
              <a:rPr lang="en-GB" dirty="0" err="1">
                <a:solidFill>
                  <a:srgbClr val="FF0000"/>
                </a:solidFill>
              </a:rPr>
              <a:t>rt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/>
              <a:t>instead of </a:t>
            </a:r>
            <a:r>
              <a:rPr lang="en-GB" dirty="0">
                <a:solidFill>
                  <a:srgbClr val="FF0000"/>
                </a:solidFill>
              </a:rPr>
              <a:t>right. </a:t>
            </a:r>
            <a:endParaRPr lang="en-GB" dirty="0"/>
          </a:p>
          <a:p>
            <a:r>
              <a:rPr lang="en-GB" dirty="0"/>
              <a:t>Put on one line saving even more time.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889" y="2562155"/>
            <a:ext cx="2498770" cy="33222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7109" y="2360610"/>
            <a:ext cx="2434859" cy="25934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20875" y="725758"/>
            <a:ext cx="1727661" cy="3269705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V="1">
            <a:off x="9448800" y="2562155"/>
            <a:ext cx="672075" cy="549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3469" y="5536865"/>
            <a:ext cx="4688962" cy="775035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>
            <a:off x="9657950" y="5130800"/>
            <a:ext cx="768750" cy="406065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119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3437" y="208563"/>
            <a:ext cx="2441575" cy="30904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8700" y="3571859"/>
            <a:ext cx="5618231" cy="5860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Turtle Academy – making a pattern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270500" cy="4257676"/>
          </a:xfrm>
        </p:spPr>
        <p:txBody>
          <a:bodyPr>
            <a:normAutofit/>
          </a:bodyPr>
          <a:lstStyle/>
          <a:p>
            <a:r>
              <a:rPr lang="en-GB" dirty="0"/>
              <a:t>To create the repeating pattern add a small turn (e.g. </a:t>
            </a:r>
            <a:r>
              <a:rPr lang="en-GB" dirty="0" err="1"/>
              <a:t>rt</a:t>
            </a:r>
            <a:r>
              <a:rPr lang="en-GB" dirty="0"/>
              <a:t> 10) at the end of your code. 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The turtle turns 10 degrees after drawing each square. The next square is offset from the previous one making the pattern. 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1501775"/>
          </a:xfrm>
        </p:spPr>
        <p:txBody>
          <a:bodyPr>
            <a:normAutofit/>
          </a:bodyPr>
          <a:lstStyle/>
          <a:p>
            <a:r>
              <a:rPr lang="en-GB" dirty="0"/>
              <a:t>In this example the </a:t>
            </a:r>
            <a:br>
              <a:rPr lang="en-GB" dirty="0"/>
            </a:br>
            <a:r>
              <a:rPr lang="en-GB" dirty="0"/>
              <a:t>repeat was just 5 squares.</a:t>
            </a:r>
          </a:p>
          <a:p>
            <a:r>
              <a:rPr lang="en-GB" dirty="0"/>
              <a:t>The code is below 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t="30012" b="34083"/>
          <a:stretch/>
        </p:blipFill>
        <p:spPr>
          <a:xfrm>
            <a:off x="585378" y="3217862"/>
            <a:ext cx="5136561" cy="469106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9579515" y="2027849"/>
            <a:ext cx="665621" cy="6383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ight Brace 11"/>
          <p:cNvSpPr/>
          <p:nvPr/>
        </p:nvSpPr>
        <p:spPr>
          <a:xfrm rot="5400000">
            <a:off x="9308846" y="2468060"/>
            <a:ext cx="541337" cy="3980367"/>
          </a:xfrm>
          <a:prstGeom prst="rightBrac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Content Placeholder 9"/>
          <p:cNvSpPr txBox="1">
            <a:spLocks/>
          </p:cNvSpPr>
          <p:nvPr/>
        </p:nvSpPr>
        <p:spPr>
          <a:xfrm>
            <a:off x="6108700" y="5073635"/>
            <a:ext cx="5880100" cy="14541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Bracket together the code for the </a:t>
            </a:r>
            <a:r>
              <a:rPr lang="en-GB" b="1" dirty="0">
                <a:solidFill>
                  <a:srgbClr val="FF0000"/>
                </a:solidFill>
              </a:rPr>
              <a:t>square</a:t>
            </a:r>
            <a:r>
              <a:rPr lang="en-GB" dirty="0"/>
              <a:t>. The </a:t>
            </a:r>
            <a:r>
              <a:rPr lang="en-GB" b="1" dirty="0">
                <a:solidFill>
                  <a:srgbClr val="FF0000"/>
                </a:solidFill>
              </a:rPr>
              <a:t>repeat</a:t>
            </a:r>
            <a:r>
              <a:rPr lang="en-GB" dirty="0"/>
              <a:t> </a:t>
            </a:r>
            <a:r>
              <a:rPr lang="en-GB" b="1" dirty="0">
                <a:solidFill>
                  <a:srgbClr val="FF0000"/>
                </a:solidFill>
              </a:rPr>
              <a:t>5 </a:t>
            </a:r>
            <a:r>
              <a:rPr lang="en-GB" dirty="0"/>
              <a:t>in front is for 5 squares. 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4737100" y="2641600"/>
            <a:ext cx="330200" cy="576262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14429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Turtle Academy – making a pattern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5024" y="1825625"/>
            <a:ext cx="5181600" cy="4351338"/>
          </a:xfrm>
        </p:spPr>
        <p:txBody>
          <a:bodyPr/>
          <a:lstStyle/>
          <a:p>
            <a:r>
              <a:rPr lang="en-GB" dirty="0"/>
              <a:t>To create a full circle of squares add a repeat of 36. The maths is as follows.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   360 / the turn e.g. </a:t>
            </a:r>
            <a:r>
              <a:rPr lang="en-GB" dirty="0" err="1">
                <a:solidFill>
                  <a:srgbClr val="FF0000"/>
                </a:solidFill>
              </a:rPr>
              <a:t>rt</a:t>
            </a:r>
            <a:r>
              <a:rPr lang="en-GB" dirty="0">
                <a:solidFill>
                  <a:srgbClr val="FF0000"/>
                </a:solidFill>
              </a:rPr>
              <a:t> 10</a:t>
            </a:r>
          </a:p>
          <a:p>
            <a:pPr marL="0" indent="0">
              <a:buNone/>
            </a:pPr>
            <a:r>
              <a:rPr lang="en-GB" dirty="0"/>
              <a:t>   360/ 10 = repeat 36 </a:t>
            </a:r>
          </a:p>
          <a:p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0899" y="1794854"/>
            <a:ext cx="5873741" cy="5544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0964" y="2349263"/>
            <a:ext cx="3689350" cy="413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9420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8114" y="3627641"/>
            <a:ext cx="2423886" cy="26842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Turtle Academy – other shapes patterns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Pentagon  360/ 5 = 72 degrees</a:t>
            </a:r>
          </a:p>
          <a:p>
            <a:r>
              <a:rPr lang="en-GB" dirty="0"/>
              <a:t>Hexagon 360/6 = 60 degrees</a:t>
            </a:r>
            <a:br>
              <a:rPr lang="en-GB" dirty="0"/>
            </a:br>
            <a:br>
              <a:rPr lang="en-GB" dirty="0"/>
            </a:br>
            <a:endParaRPr lang="en-GB" dirty="0"/>
          </a:p>
          <a:p>
            <a:r>
              <a:rPr lang="en-GB" dirty="0"/>
              <a:t>Octagon 360/8 = 45 degrees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Starting with sides of </a:t>
            </a:r>
            <a:r>
              <a:rPr lang="en-GB" dirty="0" err="1">
                <a:solidFill>
                  <a:srgbClr val="FF0000"/>
                </a:solidFill>
              </a:rPr>
              <a:t>fd</a:t>
            </a:r>
            <a:r>
              <a:rPr lang="en-GB" dirty="0">
                <a:solidFill>
                  <a:srgbClr val="FF0000"/>
                </a:solidFill>
              </a:rPr>
              <a:t> 100 </a:t>
            </a:r>
            <a:r>
              <a:rPr lang="en-GB" dirty="0"/>
              <a:t>allows a more detailed pattern to be created when colour is added. 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1008" y="4001294"/>
            <a:ext cx="2526535" cy="25769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7655" y="4136571"/>
            <a:ext cx="1972782" cy="25167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420" y="2942048"/>
            <a:ext cx="5191420" cy="74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7436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Turtle Academy – adding colour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724400" cy="4351338"/>
          </a:xfrm>
        </p:spPr>
        <p:txBody>
          <a:bodyPr/>
          <a:lstStyle/>
          <a:p>
            <a:r>
              <a:rPr lang="en-GB" dirty="0"/>
              <a:t>The information on colours is under the playground lower down the page. </a:t>
            </a:r>
          </a:p>
          <a:p>
            <a:r>
              <a:rPr lang="en-GB" dirty="0"/>
              <a:t>The easiest way to see it is to duplicate the tab on the browser and scroll down to access the colours on a second tab. </a:t>
            </a:r>
          </a:p>
          <a:p>
            <a:r>
              <a:rPr lang="en-GB" dirty="0"/>
              <a:t>N.B. the American spelling of </a:t>
            </a:r>
            <a:r>
              <a:rPr lang="en-GB" dirty="0" err="1">
                <a:solidFill>
                  <a:srgbClr val="FF0000"/>
                </a:solidFill>
              </a:rPr>
              <a:t>color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/>
              <a:t>is needed for the code.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825625"/>
            <a:ext cx="5305425" cy="372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6782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609</Words>
  <Application>Microsoft Office PowerPoint</Application>
  <PresentationFormat>Widescreen</PresentationFormat>
  <Paragraphs>77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Workshop: Pattern making from Turtle Academy into Scratch 3</vt:lpstr>
      <vt:lpstr>Turtle Academy</vt:lpstr>
      <vt:lpstr>Turtle Academy –angles of a 2d shape</vt:lpstr>
      <vt:lpstr>Turtle Academy – a square</vt:lpstr>
      <vt:lpstr>Turtle Academy – a square</vt:lpstr>
      <vt:lpstr>Turtle Academy – making a pattern 1</vt:lpstr>
      <vt:lpstr>Turtle Academy – making a pattern 2</vt:lpstr>
      <vt:lpstr>Turtle Academy – other shapes patterns</vt:lpstr>
      <vt:lpstr>Turtle Academy – adding colour </vt:lpstr>
      <vt:lpstr>Turtle Academy – adding colour set color x</vt:lpstr>
      <vt:lpstr>Code for a nonagon</vt:lpstr>
      <vt:lpstr>Scratch Pattern making</vt:lpstr>
      <vt:lpstr>Scratch – add pen code extension</vt:lpstr>
      <vt:lpstr>Scratch Pattern Making</vt:lpstr>
      <vt:lpstr>Scratch – making a hexagon pattern</vt:lpstr>
      <vt:lpstr>Scratch Patterns- Hexagon Pattern </vt:lpstr>
      <vt:lpstr>Thank you for coming to my workshop</vt:lpstr>
    </vt:vector>
  </TitlesOfParts>
  <Company>Moray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Workshop: Pattern making from Turtle Academy into Scratch 3</dc:title>
  <dc:creator>TMC</dc:creator>
  <cp:lastModifiedBy>Nick Eagles</cp:lastModifiedBy>
  <cp:revision>47</cp:revision>
  <cp:lastPrinted>2023-03-23T16:26:56Z</cp:lastPrinted>
  <dcterms:created xsi:type="dcterms:W3CDTF">2023-03-20T16:18:05Z</dcterms:created>
  <dcterms:modified xsi:type="dcterms:W3CDTF">2024-06-26T14:15:27Z</dcterms:modified>
</cp:coreProperties>
</file>