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Helvetica Neue" panose="020B0604020202020204" charset="0"/>
      <p:regular r:id="rId16"/>
      <p:bold r:id="rId17"/>
      <p:italic r:id="rId18"/>
      <p:boldItalic r:id="rId19"/>
    </p:embeddedFont>
    <p:embeddedFont>
      <p:font typeface="Inter" panose="020B0604020202020204" charset="0"/>
      <p:regular r:id="rId20"/>
      <p:bold r:id="rId21"/>
    </p:embeddedFont>
    <p:embeddedFont>
      <p:font typeface="Space Grotesk Medium" panose="020B0604020202020204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gi3jc7CQOIukL3otodX9QDi4d4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65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-for-life.gitbook.io/teaching-resources/rapid-router-resources/welcome-to-rapid-router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Demonstrate level 1 (use direct drive), Level 5 and then Level 13 (and discuss scoring), teacher solutions (you must be logged in as a teacher), level 19 for loops and level 36 for selection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Note that direct drive only exists up to level 18</a:t>
            </a:r>
            <a:endParaRPr/>
          </a:p>
        </p:txBody>
      </p:sp>
      <p:sp>
        <p:nvSpPr>
          <p:cNvPr id="126" name="Google Shape;12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600">
                <a:solidFill>
                  <a:srgbClr val="626262"/>
                </a:solidFill>
              </a:rPr>
              <a:t>Tutor - you can call your school or club whatever you like</a:t>
            </a:r>
            <a:endParaRPr sz="1600">
              <a:solidFill>
                <a:srgbClr val="626262"/>
              </a:solidFill>
            </a:endParaRPr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You can limit which levels they can see, if you wish.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8" name="Google Shape;13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These are the aspects of the English National Curriculum for Computing that Rapid Router can be used to teach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In many schools, the KS2 curriculum will only be taught once pupils reach secondary school due to primary school teachers’ lack of experience in programming and insufficient access to computing devices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9" name="Google Shape;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9d4caae42a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5" name="Google Shape;75;g29d4caae42a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Code for Life provide fully resourced lesson plans with offline activities and printables. Show some of the lesson plans and materials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https://code-for-life.gitbook.io/teaching-resources/rapid-router-resources/welcome-to-rapid-router</a:t>
            </a:r>
            <a:r>
              <a:rPr lang="en-GB"/>
              <a:t> (KS1/KS2)</a:t>
            </a:r>
            <a:endParaRPr/>
          </a:p>
        </p:txBody>
      </p:sp>
      <p:sp>
        <p:nvSpPr>
          <p:cNvPr id="82" name="Google Shape;8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This scoreboard can be filtered by class or level and also exported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The levels in RR are structured into teaching units and these are linked to lesson plans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d28c55eb9c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g2d28c55eb9c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We also have lessons that transition from blocks to Python and include pure Python levels and exercises as well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More on this later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Mention the direct drive buttons as well; these disappear at level 19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Mention score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">
  <p:cSld name="CUSTOM_4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7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E0004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7"/>
          <p:cNvSpPr txBox="1">
            <a:spLocks noGrp="1"/>
          </p:cNvSpPr>
          <p:nvPr>
            <p:ph type="title"/>
          </p:nvPr>
        </p:nvSpPr>
        <p:spPr>
          <a:xfrm>
            <a:off x="1654559" y="1681225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00"/>
              <a:buFont typeface="Space Grotesk Medium"/>
              <a:buNone/>
              <a:defRPr sz="2700" i="0" u="none" strike="noStrike" cap="none">
                <a:solidFill>
                  <a:srgbClr val="F3F3F3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 2">
  <p:cSld name="CUSTOM_6_2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6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6"/>
          <p:cNvSpPr txBox="1">
            <a:spLocks noGrp="1"/>
          </p:cNvSpPr>
          <p:nvPr>
            <p:ph type="title"/>
          </p:nvPr>
        </p:nvSpPr>
        <p:spPr>
          <a:xfrm>
            <a:off x="449300" y="378375"/>
            <a:ext cx="7188900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"/>
              <a:buFont typeface="Arial"/>
              <a:buNone/>
              <a:defRPr sz="2600" b="1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26"/>
          <p:cNvSpPr txBox="1">
            <a:spLocks noGrp="1"/>
          </p:cNvSpPr>
          <p:nvPr>
            <p:ph type="body" idx="1"/>
          </p:nvPr>
        </p:nvSpPr>
        <p:spPr>
          <a:xfrm>
            <a:off x="4485250" y="1056300"/>
            <a:ext cx="4296000" cy="30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238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1pPr>
            <a:lvl2pPr marL="914400" lvl="1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2pPr>
            <a:lvl3pPr marL="1371600" lvl="2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3pPr>
            <a:lvl4pPr marL="1828800" lvl="3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4pPr>
            <a:lvl5pPr marL="2286000" lvl="4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5pPr>
            <a:lvl6pPr marL="2743200" lvl="5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6pPr>
            <a:lvl7pPr marL="3200400" lvl="6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7pPr>
            <a:lvl8pPr marL="3657600" lvl="7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8pPr>
            <a:lvl9pPr marL="4114800" lvl="8" indent="-32385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2" name="Google Shape;52;p2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3" name="Google Shape;53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  <a:defRPr/>
            </a:lvl1pPr>
            <a:lvl2pPr marL="914400" lvl="1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■"/>
              <a:defRPr/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18" name="Google Shape;18;p18"/>
          <p:cNvSpPr txBox="1">
            <a:spLocks noGrp="1"/>
          </p:cNvSpPr>
          <p:nvPr>
            <p:ph type="sldNum" idx="12"/>
          </p:nvPr>
        </p:nvSpPr>
        <p:spPr>
          <a:xfrm>
            <a:off x="366683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9"/>
          <p:cNvSpPr txBox="1">
            <a:spLocks noGrp="1"/>
          </p:cNvSpPr>
          <p:nvPr>
            <p:ph type="title"/>
          </p:nvPr>
        </p:nvSpPr>
        <p:spPr>
          <a:xfrm>
            <a:off x="856060" y="463889"/>
            <a:ext cx="7429500" cy="74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Twentieth Century"/>
              <a:buNone/>
              <a:defRPr sz="3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body" idx="1"/>
          </p:nvPr>
        </p:nvSpPr>
        <p:spPr>
          <a:xfrm>
            <a:off x="833439" y="1297782"/>
            <a:ext cx="7452300" cy="3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937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2600"/>
              <a:buChar char="●"/>
              <a:defRPr sz="2100"/>
            </a:lvl1pPr>
            <a:lvl2pPr marL="914400" lvl="1" indent="-3746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300"/>
              <a:buChar char="○"/>
              <a:defRPr sz="1800"/>
            </a:lvl2pPr>
            <a:lvl3pPr marL="1371600" lvl="2" indent="-3492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900"/>
              <a:buChar char="■"/>
              <a:defRPr sz="1500"/>
            </a:lvl3pPr>
            <a:lvl4pPr marL="1828800" lvl="3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●"/>
              <a:defRPr sz="1400"/>
            </a:lvl4pPr>
            <a:lvl5pPr marL="2286000" lvl="4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○"/>
              <a:defRPr sz="1400"/>
            </a:lvl5pPr>
            <a:lvl6pPr marL="2743200" lvl="5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■"/>
              <a:defRPr/>
            </a:lvl6pPr>
            <a:lvl7pPr marL="3200400" lvl="6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●"/>
              <a:defRPr/>
            </a:lvl7pPr>
            <a:lvl8pPr marL="3657600" lvl="7" indent="-3365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0"/>
              <a:buChar char="○"/>
              <a:defRPr/>
            </a:lvl8pPr>
            <a:lvl9pPr marL="4114800" lvl="8" indent="-336550" algn="l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7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dt" idx="10"/>
          </p:nvPr>
        </p:nvSpPr>
        <p:spPr>
          <a:xfrm>
            <a:off x="5592691" y="4412457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23" name="Google Shape;23;p19"/>
          <p:cNvSpPr txBox="1">
            <a:spLocks noGrp="1"/>
          </p:cNvSpPr>
          <p:nvPr>
            <p:ph type="ftr" idx="11"/>
          </p:nvPr>
        </p:nvSpPr>
        <p:spPr>
          <a:xfrm>
            <a:off x="856058" y="4412456"/>
            <a:ext cx="46797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24" name="Google Shape;24;p19"/>
          <p:cNvSpPr txBox="1">
            <a:spLocks noGrp="1"/>
          </p:cNvSpPr>
          <p:nvPr>
            <p:ph type="sldNum" idx="12"/>
          </p:nvPr>
        </p:nvSpPr>
        <p:spPr>
          <a:xfrm>
            <a:off x="7707241" y="4412456"/>
            <a:ext cx="578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 1 1">
  <p:cSld name="CUSTOM_4_1_1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6BE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0"/>
          <p:cNvSpPr txBox="1">
            <a:spLocks noGrp="1"/>
          </p:cNvSpPr>
          <p:nvPr>
            <p:ph type="title"/>
          </p:nvPr>
        </p:nvSpPr>
        <p:spPr>
          <a:xfrm>
            <a:off x="1654559" y="1681225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"/>
              <a:buFont typeface="Space Grotesk Medium"/>
              <a:buNone/>
              <a:defRPr sz="2700" i="0" u="none" strike="noStrike" cap="none">
                <a:solidFill>
                  <a:schemeClr val="dk1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for Life">
  <p:cSld name="CUSTOM_7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326050" y="317100"/>
            <a:ext cx="7392600" cy="4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  <a:defRPr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title" idx="2"/>
          </p:nvPr>
        </p:nvSpPr>
        <p:spPr>
          <a:xfrm>
            <a:off x="326050" y="980100"/>
            <a:ext cx="6823800" cy="4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Inter"/>
              <a:buNone/>
              <a:defRPr sz="2000" i="0" u="none" strike="noStrike" cap="none">
                <a:latin typeface="Inter"/>
                <a:ea typeface="Inter"/>
                <a:cs typeface="Inter"/>
                <a:sym typeface="Inter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 2">
  <p:cSld name="CUSTOM_4_2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2"/>
          <p:cNvSpPr/>
          <p:nvPr/>
        </p:nvSpPr>
        <p:spPr>
          <a:xfrm>
            <a:off x="-25150" y="-31000"/>
            <a:ext cx="2878200" cy="4322100"/>
          </a:xfrm>
          <a:prstGeom prst="rect">
            <a:avLst/>
          </a:prstGeom>
          <a:solidFill>
            <a:srgbClr val="E0004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161750" y="426100"/>
            <a:ext cx="2484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Space Grotesk Medium"/>
              <a:buNone/>
              <a:defRPr sz="1800" i="0" u="none" strike="noStrike" cap="none">
                <a:solidFill>
                  <a:srgbClr val="F3F3F3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3222175" y="587975"/>
            <a:ext cx="5531400" cy="28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●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L="914400" lvl="1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○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L="1371600" lvl="2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■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●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L="2286000" lvl="4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○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L="2743200" lvl="5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■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L="3200400" lvl="6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●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L="3657600" lvl="7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Inter"/>
              <a:buChar char="○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L="4114800" lvl="8" indent="-3302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626262"/>
              </a:buClr>
              <a:buSzPts val="1600"/>
              <a:buFont typeface="Inter"/>
              <a:buChar char="■"/>
              <a:defRPr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title" idx="2"/>
          </p:nvPr>
        </p:nvSpPr>
        <p:spPr>
          <a:xfrm>
            <a:off x="161750" y="1441850"/>
            <a:ext cx="2484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600"/>
              <a:buNone/>
              <a:defRPr sz="1600" i="0" u="none" strike="noStrike" cap="none">
                <a:solidFill>
                  <a:srgbClr val="F3F3F3"/>
                </a:solidFill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1600"/>
              <a:buFont typeface="Inter"/>
              <a:buNone/>
              <a:defRPr sz="1600" i="0" u="none" strike="noStrike" cap="none">
                <a:solidFill>
                  <a:srgbClr val="008ED0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 1 1 1">
  <p:cSld name="CUSTOM_4_1_1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sldNum" idx="12"/>
          </p:nvPr>
        </p:nvSpPr>
        <p:spPr>
          <a:xfrm>
            <a:off x="366683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">
  <p:cSld name="CUSTOM_6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5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25"/>
          <p:cNvSpPr txBox="1">
            <a:spLocks noGrp="1"/>
          </p:cNvSpPr>
          <p:nvPr>
            <p:ph type="body" idx="1"/>
          </p:nvPr>
        </p:nvSpPr>
        <p:spPr>
          <a:xfrm>
            <a:off x="449300" y="1056300"/>
            <a:ext cx="4296000" cy="30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238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1pPr>
            <a:lvl2pPr marL="914400" lvl="1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2pPr>
            <a:lvl3pPr marL="1371600" lvl="2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3pPr>
            <a:lvl4pPr marL="1828800" lvl="3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4pPr>
            <a:lvl5pPr marL="2286000" lvl="4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5pPr>
            <a:lvl6pPr marL="2743200" lvl="5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6pPr>
            <a:lvl7pPr marL="3200400" lvl="6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●"/>
              <a:defRPr sz="1500">
                <a:solidFill>
                  <a:srgbClr val="434343"/>
                </a:solidFill>
              </a:defRPr>
            </a:lvl7pPr>
            <a:lvl8pPr marL="3657600" lvl="7" indent="-3238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500"/>
              <a:buChar char="○"/>
              <a:defRPr sz="1500">
                <a:solidFill>
                  <a:srgbClr val="434343"/>
                </a:solidFill>
              </a:defRPr>
            </a:lvl8pPr>
            <a:lvl9pPr marL="4114800" lvl="8" indent="-32385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500"/>
              <a:buChar char="■"/>
              <a:defRPr sz="15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title"/>
          </p:nvPr>
        </p:nvSpPr>
        <p:spPr>
          <a:xfrm>
            <a:off x="449300" y="378375"/>
            <a:ext cx="7188900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"/>
              <a:buFont typeface="Arial"/>
              <a:buNone/>
              <a:defRPr sz="2600" b="1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/>
          <p:nvPr/>
        </p:nvSpPr>
        <p:spPr>
          <a:xfrm>
            <a:off x="-25150" y="-31000"/>
            <a:ext cx="9212700" cy="432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16"/>
          <p:cNvSpPr txBox="1">
            <a:spLocks noGrp="1"/>
          </p:cNvSpPr>
          <p:nvPr>
            <p:ph type="title"/>
          </p:nvPr>
        </p:nvSpPr>
        <p:spPr>
          <a:xfrm>
            <a:off x="326059" y="317100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3B3B"/>
              </a:buClr>
              <a:buSzPts val="100"/>
              <a:buFont typeface="Space Grotesk Medium"/>
              <a:buNone/>
              <a:defRPr sz="2700" b="0" i="0" u="none" strike="noStrike" cap="none">
                <a:solidFill>
                  <a:srgbClr val="383B3B"/>
                </a:solidFill>
                <a:latin typeface="Space Grotesk Medium"/>
                <a:ea typeface="Space Grotesk Medium"/>
                <a:cs typeface="Space Grotesk Medium"/>
                <a:sym typeface="Space Grotesk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D0"/>
              </a:buClr>
              <a:buSzPts val="300"/>
              <a:buFont typeface="Helvetica Neue"/>
              <a:buNone/>
              <a:defRPr sz="2900" b="0" i="0" u="none" strike="noStrike" cap="none">
                <a:solidFill>
                  <a:srgbClr val="008E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Google Shape;8;p16"/>
          <p:cNvSpPr txBox="1">
            <a:spLocks noGrp="1"/>
          </p:cNvSpPr>
          <p:nvPr>
            <p:ph type="title" idx="2"/>
          </p:nvPr>
        </p:nvSpPr>
        <p:spPr>
          <a:xfrm>
            <a:off x="326050" y="980100"/>
            <a:ext cx="68238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00"/>
              <a:buFont typeface="Inter"/>
              <a:buChar char="●"/>
              <a:defRPr sz="2000" b="0" i="0" u="none" strike="noStrike" cap="none">
                <a:solidFill>
                  <a:srgbClr val="626262"/>
                </a:solidFill>
                <a:latin typeface="Inter"/>
                <a:ea typeface="Inter"/>
                <a:cs typeface="Inter"/>
                <a:sym typeface="Int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○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■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●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○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■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●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○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300"/>
              <a:buFont typeface="Helvetica Neue"/>
              <a:buChar char="■"/>
              <a:defRPr sz="2900" b="0" i="0" u="none" strike="noStrike" cap="none">
                <a:solidFill>
                  <a:srgbClr val="62626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9" name="Google Shape;9;p16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49850" y="4509225"/>
            <a:ext cx="1136748" cy="437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6"/>
          <p:cNvSpPr txBox="1">
            <a:spLocks noGrp="1"/>
          </p:cNvSpPr>
          <p:nvPr>
            <p:ph type="body" idx="1"/>
          </p:nvPr>
        </p:nvSpPr>
        <p:spPr>
          <a:xfrm>
            <a:off x="419725" y="1588950"/>
            <a:ext cx="6205800" cy="24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●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○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626262"/>
              </a:buClr>
              <a:buSzPts val="1600"/>
              <a:buFont typeface="Arial"/>
              <a:buChar char="■"/>
              <a:defRPr sz="16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" name="Google Shape;11;p16"/>
          <p:cNvPicPr preferRelativeResize="0"/>
          <p:nvPr/>
        </p:nvPicPr>
        <p:blipFill rotWithShape="1">
          <a:blip r:embed="rId14">
            <a:alphaModFix/>
          </a:blip>
          <a:srcRect l="12633" t="14202" r="7103" b="13777"/>
          <a:stretch/>
        </p:blipFill>
        <p:spPr>
          <a:xfrm>
            <a:off x="8220650" y="4393575"/>
            <a:ext cx="796349" cy="66922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53">
          <p15:clr>
            <a:srgbClr val="EA4335"/>
          </p15:clr>
        </p15:guide>
        <p15:guide id="2" orient="horz" pos="677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odeforlife.education/rapidrouter/36" TargetMode="External"/><Relationship Id="rId3" Type="http://schemas.openxmlformats.org/officeDocument/2006/relationships/hyperlink" Target="https://www.codeforlife.education/rapidrouter/1/" TargetMode="External"/><Relationship Id="rId7" Type="http://schemas.openxmlformats.org/officeDocument/2006/relationships/hyperlink" Target="https://www.codeforlife.education/rapidrouter/19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deforlife.education/rapidrouter/16/" TargetMode="External"/><Relationship Id="rId5" Type="http://schemas.openxmlformats.org/officeDocument/2006/relationships/hyperlink" Target="https://www.codeforlife.education/rapidrouter/13/" TargetMode="External"/><Relationship Id="rId4" Type="http://schemas.openxmlformats.org/officeDocument/2006/relationships/hyperlink" Target="https://www.codeforlife.education/rapidrouter/5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odeforlife.education/rapidrouter/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"/>
          <p:cNvSpPr txBox="1">
            <a:spLocks noGrp="1"/>
          </p:cNvSpPr>
          <p:nvPr>
            <p:ph type="title"/>
          </p:nvPr>
        </p:nvSpPr>
        <p:spPr>
          <a:xfrm>
            <a:off x="1654559" y="1681225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 sz="4000"/>
              <a:t>Rapid Router</a:t>
            </a:r>
            <a:endParaRPr sz="4000"/>
          </a:p>
        </p:txBody>
      </p:sp>
      <p:sp>
        <p:nvSpPr>
          <p:cNvPr id="59" name="Google Shape;59;p1"/>
          <p:cNvSpPr txBox="1">
            <a:spLocks noGrp="1"/>
          </p:cNvSpPr>
          <p:nvPr>
            <p:ph type="subTitle" idx="4294967295"/>
          </p:nvPr>
        </p:nvSpPr>
        <p:spPr>
          <a:xfrm>
            <a:off x="311700" y="2601750"/>
            <a:ext cx="8520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626262"/>
              </a:buClr>
              <a:buSzPts val="1600"/>
              <a:buFont typeface="Arial"/>
              <a:buNone/>
            </a:pPr>
            <a:r>
              <a:rPr lang="en-GB" sz="2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Programming for Primary Classes</a:t>
            </a:r>
            <a:endParaRPr sz="2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Demonstration</a:t>
            </a:r>
            <a:endParaRPr/>
          </a:p>
        </p:txBody>
      </p:sp>
      <p:sp>
        <p:nvSpPr>
          <p:cNvPr id="129" name="Google Shape;129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Level 1: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https://www.codeforlife.education/rapidrouter/1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Level 5: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https://www.codeforlife.education/rapidrouter/5</a:t>
            </a:r>
            <a:r>
              <a:rPr lang="en-GB"/>
              <a:t> </a:t>
            </a:r>
            <a:br>
              <a:rPr lang="en-GB"/>
            </a:b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u="sng">
                <a:solidFill>
                  <a:schemeClr val="hlink"/>
                </a:solidFill>
                <a:hlinkClick r:id="rId5"/>
              </a:rPr>
              <a:t>Scoring</a:t>
            </a:r>
            <a:r>
              <a:rPr lang="en-GB"/>
              <a:t>, </a:t>
            </a:r>
            <a:r>
              <a:rPr lang="en-GB" u="sng">
                <a:solidFill>
                  <a:schemeClr val="hlink"/>
                </a:solidFill>
                <a:hlinkClick r:id="rId6"/>
              </a:rPr>
              <a:t>teacher solutions</a:t>
            </a:r>
            <a:r>
              <a:rPr lang="en-GB"/>
              <a:t>, </a:t>
            </a:r>
            <a:r>
              <a:rPr lang="en-GB" u="sng">
                <a:solidFill>
                  <a:schemeClr val="hlink"/>
                </a:solidFill>
                <a:hlinkClick r:id="rId7"/>
              </a:rPr>
              <a:t>loops</a:t>
            </a:r>
            <a:r>
              <a:rPr lang="en-GB"/>
              <a:t> and </a:t>
            </a:r>
            <a:r>
              <a:rPr lang="en-GB" u="sng">
                <a:solidFill>
                  <a:schemeClr val="hlink"/>
                </a:solidFill>
                <a:hlinkClick r:id="rId8"/>
              </a:rPr>
              <a:t>selection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Get started a few simple steps</a:t>
            </a:r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9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Register as a teacher or tutor 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Verify your account through your email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Create your classes and add pupils 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Download, print out or share login links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Follow us on social media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Contact us for help at codeforlife@ocado.com</a:t>
            </a:r>
            <a:endParaRPr/>
          </a:p>
          <a:p>
            <a:pPr marL="2286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1654559" y="1681225"/>
            <a:ext cx="5853300" cy="7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"/>
              <a:buFont typeface="Space Grotesk Medium"/>
              <a:buNone/>
            </a:pPr>
            <a:r>
              <a:rPr lang="en-GB"/>
              <a:t>Any questions?</a:t>
            </a:r>
            <a:br>
              <a:rPr lang="en-GB"/>
            </a:br>
            <a:br>
              <a:rPr lang="en-GB"/>
            </a:br>
            <a:r>
              <a:rPr lang="en-GB" sz="2400"/>
              <a:t>Contact us:</a:t>
            </a:r>
            <a:br>
              <a:rPr lang="en-GB" sz="2400"/>
            </a:br>
            <a:r>
              <a:rPr lang="en-GB" sz="2400"/>
              <a:t>codeforlife@ocado.com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The National Curriculum: Computing</a:t>
            </a:r>
            <a:endParaRPr/>
          </a:p>
        </p:txBody>
      </p:sp>
      <p:sp>
        <p:nvSpPr>
          <p:cNvPr id="65" name="Google Shape;65;p2"/>
          <p:cNvSpPr txBox="1">
            <a:spLocks noGrp="1"/>
          </p:cNvSpPr>
          <p:nvPr>
            <p:ph type="body" idx="1"/>
          </p:nvPr>
        </p:nvSpPr>
        <p:spPr>
          <a:xfrm>
            <a:off x="378275" y="1114375"/>
            <a:ext cx="8079000" cy="15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b="1" i="0">
                <a:solidFill>
                  <a:srgbClr val="0B0C0C"/>
                </a:solidFill>
                <a:latin typeface="Arial"/>
                <a:ea typeface="Arial"/>
                <a:cs typeface="Arial"/>
                <a:sym typeface="Arial"/>
              </a:rPr>
              <a:t>Key stage 1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Pupils </a:t>
            </a:r>
            <a:r>
              <a:rPr lang="en-GB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should</a:t>
            </a:r>
            <a:r>
              <a:rPr lang="en-GB" sz="1200">
                <a:latin typeface="Arial"/>
                <a:ea typeface="Arial"/>
                <a:cs typeface="Arial"/>
                <a:sym typeface="Arial"/>
              </a:rPr>
              <a:t> be taught to: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understand what </a:t>
            </a: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algorithms</a:t>
            </a: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are, how they are implemented as programs on digital devices, and that programs execute by following precise and unambiguous instructions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create</a:t>
            </a: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debug</a:t>
            </a: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simple </a:t>
            </a: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programs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logical reasoning to </a:t>
            </a:r>
            <a:r>
              <a:rPr lang="en-GB" sz="1100" b="1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predict the behaviour </a:t>
            </a:r>
            <a:r>
              <a:rPr lang="en-GB" sz="11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of simple programs</a:t>
            </a:r>
            <a:endParaRPr/>
          </a:p>
        </p:txBody>
      </p:sp>
      <p:sp>
        <p:nvSpPr>
          <p:cNvPr id="66" name="Google Shape;66;p2"/>
          <p:cNvSpPr txBox="1"/>
          <p:nvPr/>
        </p:nvSpPr>
        <p:spPr>
          <a:xfrm>
            <a:off x="378275" y="2722525"/>
            <a:ext cx="7989600" cy="15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None/>
            </a:pPr>
            <a:r>
              <a:rPr lang="en-GB" sz="1600" b="1" i="0" u="none" strike="noStrike" cap="none">
                <a:solidFill>
                  <a:srgbClr val="0B0C0C"/>
                </a:solidFill>
                <a:latin typeface="Arial"/>
                <a:ea typeface="Arial"/>
                <a:cs typeface="Arial"/>
                <a:sym typeface="Arial"/>
              </a:rPr>
              <a:t>Key stage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None/>
            </a:pPr>
            <a:r>
              <a:rPr lang="en-GB" sz="12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Pupils </a:t>
            </a:r>
            <a:r>
              <a:rPr lang="en-GB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should</a:t>
            </a:r>
            <a:r>
              <a:rPr lang="en-GB" sz="1200" b="0" i="0" u="none" strike="noStrike" cap="none">
                <a:solidFill>
                  <a:srgbClr val="626262"/>
                </a:solidFill>
                <a:latin typeface="Arial"/>
                <a:ea typeface="Arial"/>
                <a:cs typeface="Arial"/>
                <a:sym typeface="Arial"/>
              </a:rPr>
              <a:t> be taught to: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•"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design, write and debug programs that accomplish specific goals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•"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sequence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selection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and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repetition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in programs; work with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variables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6262"/>
              </a:buClr>
              <a:buSzPts val="1600"/>
              <a:buFont typeface="Arial"/>
              <a:buChar char="•"/>
            </a:pP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logical reasoning to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explain how some simple algorithms work 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and to </a:t>
            </a:r>
            <a:r>
              <a:rPr lang="en-GB" sz="1100" b="1" i="0" u="none" strike="noStrike" cap="none">
                <a:solidFill>
                  <a:srgbClr val="E0004D"/>
                </a:solidFill>
                <a:latin typeface="Arial"/>
                <a:ea typeface="Arial"/>
                <a:cs typeface="Arial"/>
                <a:sym typeface="Arial"/>
              </a:rPr>
              <a:t>detect and correct errors </a:t>
            </a:r>
            <a:r>
              <a:rPr lang="en-GB" sz="1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 algorithms and programs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Challenges of Teaching Programming </a:t>
            </a:r>
            <a:endParaRPr/>
          </a:p>
        </p:txBody>
      </p:sp>
      <p:sp>
        <p:nvSpPr>
          <p:cNvPr id="72" name="Google Shape;72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Many schools struggle to teach the programming aspects of the national curriculum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Primary schools, in particular, often lack specialist Computer Science teachers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Rapid Router was designed to support all teachers with programming lessons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We provide lesson plans, supportive videos, hints for pupils and solutions for teachers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Everything is free and will remain free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9d4caae42a_0_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9850" tIns="59850" rIns="59850" bIns="59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None/>
            </a:pPr>
            <a:r>
              <a:rPr lang="en-GB"/>
              <a:t>Feedback from Teachers</a:t>
            </a:r>
            <a:endParaRPr/>
          </a:p>
        </p:txBody>
      </p:sp>
      <p:sp>
        <p:nvSpPr>
          <p:cNvPr id="78" name="Google Shape;78;g29d4caae42a_0_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044900" cy="21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r>
              <a:rPr lang="en-GB"/>
              <a:t>“(The problem was…) Initially, my lack of confidence with terminology and the requirements of coding. I was able to learn alongside the pupils, exploring the coding process and differing elements as we went along.  On seeing how engaged our pupils were I knew this would enable them and it did challenge them (and myself!)” </a:t>
            </a:r>
            <a:endParaRPr/>
          </a:p>
        </p:txBody>
      </p:sp>
      <p:sp>
        <p:nvSpPr>
          <p:cNvPr id="79" name="Google Shape;79;g29d4caae42a_0_4"/>
          <p:cNvSpPr txBox="1">
            <a:spLocks noGrp="1"/>
          </p:cNvSpPr>
          <p:nvPr>
            <p:ph type="body" idx="1"/>
          </p:nvPr>
        </p:nvSpPr>
        <p:spPr>
          <a:xfrm>
            <a:off x="4787400" y="1152475"/>
            <a:ext cx="40449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</a:pPr>
            <a:r>
              <a:rPr lang="en-GB"/>
              <a:t>“ The kids enjoy it, get frustrated by it, those that are inspired &amp; challenged by it want to use it at home by choice. I feel they get loads from it. I have taught a number of classes over the years using it, so, thinking about 30 in a class approx maybe 7/8 classes over about 3 years”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2420" y="101165"/>
            <a:ext cx="4738639" cy="294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47069" y="101165"/>
            <a:ext cx="2784511" cy="2020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81827" y="3179588"/>
            <a:ext cx="1469232" cy="1037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25440" y="2196919"/>
            <a:ext cx="2759682" cy="2020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17675" y="690000"/>
            <a:ext cx="5269625" cy="290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7475" y="758050"/>
            <a:ext cx="2893175" cy="276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7"/>
          <p:cNvPicPr preferRelativeResize="0"/>
          <p:nvPr/>
        </p:nvPicPr>
        <p:blipFill rotWithShape="1">
          <a:blip r:embed="rId5">
            <a:alphaModFix/>
          </a:blip>
          <a:srcRect t="-2301" b="7576"/>
          <a:stretch/>
        </p:blipFill>
        <p:spPr>
          <a:xfrm>
            <a:off x="693121" y="887402"/>
            <a:ext cx="2604300" cy="1459500"/>
          </a:xfrm>
          <a:prstGeom prst="roundRect">
            <a:avLst>
              <a:gd name="adj" fmla="val 4244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0250" y="622325"/>
            <a:ext cx="4945626" cy="2945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7475" y="758050"/>
            <a:ext cx="2893175" cy="276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3121" y="887402"/>
            <a:ext cx="2604300" cy="1459500"/>
          </a:xfrm>
          <a:prstGeom prst="roundRect">
            <a:avLst>
              <a:gd name="adj" fmla="val 4244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g2d28c55eb9c_0_1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7475" y="758050"/>
            <a:ext cx="2893175" cy="27640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7" name="Google Shape;107;g2d28c55eb9c_0_120"/>
          <p:cNvGrpSpPr/>
          <p:nvPr/>
        </p:nvGrpSpPr>
        <p:grpSpPr>
          <a:xfrm>
            <a:off x="3895913" y="605700"/>
            <a:ext cx="4895713" cy="2860300"/>
            <a:chOff x="3815588" y="571275"/>
            <a:chExt cx="4895713" cy="2860300"/>
          </a:xfrm>
        </p:grpSpPr>
        <p:sp>
          <p:nvSpPr>
            <p:cNvPr id="108" name="Google Shape;108;g2d28c55eb9c_0_120"/>
            <p:cNvSpPr/>
            <p:nvPr/>
          </p:nvSpPr>
          <p:spPr>
            <a:xfrm>
              <a:off x="3815600" y="571275"/>
              <a:ext cx="4895700" cy="28602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09" name="Google Shape;109;g2d28c55eb9c_0_12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815588" y="571275"/>
              <a:ext cx="4847774" cy="28603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0" name="Google Shape;110;g2d28c55eb9c_0_1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0600" y="920550"/>
            <a:ext cx="2566925" cy="143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363" y="0"/>
            <a:ext cx="8067273" cy="420266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0"/>
          <p:cNvSpPr txBox="1"/>
          <p:nvPr/>
        </p:nvSpPr>
        <p:spPr>
          <a:xfrm>
            <a:off x="5010567" y="1466399"/>
            <a:ext cx="615402" cy="36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Van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0"/>
          <p:cNvSpPr txBox="1"/>
          <p:nvPr/>
        </p:nvSpPr>
        <p:spPr>
          <a:xfrm>
            <a:off x="6069294" y="731783"/>
            <a:ext cx="916046" cy="36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House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0"/>
          <p:cNvSpPr txBox="1"/>
          <p:nvPr/>
        </p:nvSpPr>
        <p:spPr>
          <a:xfrm>
            <a:off x="5973532" y="2186617"/>
            <a:ext cx="744712" cy="36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Road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0"/>
          <p:cNvSpPr txBox="1"/>
          <p:nvPr/>
        </p:nvSpPr>
        <p:spPr>
          <a:xfrm>
            <a:off x="7702633" y="720710"/>
            <a:ext cx="770808" cy="371073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Zoom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0"/>
          <p:cNvSpPr txBox="1"/>
          <p:nvPr/>
        </p:nvSpPr>
        <p:spPr>
          <a:xfrm>
            <a:off x="3143106" y="3682307"/>
            <a:ext cx="525594" cy="36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Bin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0"/>
          <p:cNvSpPr txBox="1"/>
          <p:nvPr/>
        </p:nvSpPr>
        <p:spPr>
          <a:xfrm>
            <a:off x="2725667" y="1949283"/>
            <a:ext cx="1360473" cy="1012177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Work area for your program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0"/>
          <p:cNvSpPr txBox="1"/>
          <p:nvPr/>
        </p:nvSpPr>
        <p:spPr>
          <a:xfrm>
            <a:off x="1244367" y="978435"/>
            <a:ext cx="1239754" cy="6141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Program blocks</a:t>
            </a:r>
            <a:endParaRPr sz="18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0"/>
          <p:cNvSpPr txBox="1"/>
          <p:nvPr/>
        </p:nvSpPr>
        <p:spPr>
          <a:xfrm>
            <a:off x="5557732" y="3941055"/>
            <a:ext cx="3091028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GB" sz="105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https://www.codeforlife.education/rapidrouter/4/#</a:t>
            </a:r>
            <a:r>
              <a:rPr lang="en-GB"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626262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660</Words>
  <Application>Microsoft Office PowerPoint</Application>
  <PresentationFormat>On-screen Show (16:9)</PresentationFormat>
  <Paragraphs>60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Helvetica Neue</vt:lpstr>
      <vt:lpstr>Arial</vt:lpstr>
      <vt:lpstr>Twentieth Century</vt:lpstr>
      <vt:lpstr>Space Grotesk Medium</vt:lpstr>
      <vt:lpstr>Inter</vt:lpstr>
      <vt:lpstr>White</vt:lpstr>
      <vt:lpstr>Rapid Router</vt:lpstr>
      <vt:lpstr>The National Curriculum: Computing</vt:lpstr>
      <vt:lpstr>Challenges of Teaching Programming </vt:lpstr>
      <vt:lpstr>Feedback from Teachers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Demonstration</vt:lpstr>
      <vt:lpstr>Get started a few simple steps</vt:lpstr>
      <vt:lpstr>Any questions?  Contact us: codeforlife@ocado.com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Router</dc:title>
  <dc:creator>Nick Eagles</dc:creator>
  <cp:lastModifiedBy>Nick Eagles</cp:lastModifiedBy>
  <cp:revision>1</cp:revision>
  <dcterms:modified xsi:type="dcterms:W3CDTF">2024-06-27T09:39:32Z</dcterms:modified>
</cp:coreProperties>
</file>