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embeddedFontLst>
    <p:embeddedFont>
      <p:font typeface="Helvetica Neue" panose="020B0604020202020204" charset="0"/>
      <p:regular r:id="rId19"/>
      <p:bold r:id="rId20"/>
      <p:italic r:id="rId21"/>
      <p:boldItalic r:id="rId22"/>
    </p:embeddedFont>
    <p:embeddedFont>
      <p:font typeface="Inter" panose="020B0604020202020204" charset="0"/>
      <p:regular r:id="rId23"/>
      <p:bold r:id="rId24"/>
    </p:embeddedFont>
    <p:embeddedFont>
      <p:font typeface="Space Grotesk Medium" panose="020B0604020202020204" charset="0"/>
      <p:regular r:id="rId25"/>
      <p:bold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gZpTK0h2sMGvGM7dH4SYxalVyBV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becca D'Cruz" initials="" lastIdx="1" clrIdx="0"/>
  <p:cmAuthor id="1" name="Laura Cumming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65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35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12-28T12:53:17.010" idx="1">
    <p:pos x="196" y="725"/>
    <p:text>@laura.cumming@ocado.com Can we have a more secondary-focused comment here?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DGFECFg"/>
      </p:ext>
    </p:extLst>
  </p:cm>
  <p:cm authorId="1" dt="2023-12-28T11:23:17.547" idx="1">
    <p:pos x="196" y="725"/>
    <p:text>I'll see what we have</p:text>
    <p:extLst>
      <p:ext uri="{C676402C-5697-4E1C-873F-D02D1690AC5C}">
        <p15:threadingInfo xmlns:p15="http://schemas.microsoft.com/office/powerpoint/2012/main" timeZoneBias="0">
          <p15:parentCm authorId="0" idx="1"/>
        </p15:threadingInfo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DcdslQw"/>
      </p:ext>
    </p:extLst>
  </p:cm>
  <p:cm authorId="1" dt="2023-12-28T12:53:17.010" idx="2">
    <p:pos x="196" y="725"/>
    <p:text>We could just have 1 slide though I think?</p:text>
    <p:extLst>
      <p:ext uri="{C676402C-5697-4E1C-873F-D02D1690AC5C}">
        <p15:threadingInfo xmlns:p15="http://schemas.microsoft.com/office/powerpoint/2012/main" timeZoneBias="0">
          <p15:parentCm authorId="0" idx="1"/>
        </p15:threadingInfo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DcdslQ8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" name="Google Shape;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Demonstrate level 10 and then Level 13 (and discuss scoring), teacher solutions (you must be logged in as a teacher), level 19 for loops and level 36 for selection</a:t>
            </a:r>
            <a:endParaRPr/>
          </a:p>
        </p:txBody>
      </p:sp>
      <p:sp>
        <p:nvSpPr>
          <p:cNvPr id="132" name="Google Shape;13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600">
                <a:solidFill>
                  <a:srgbClr val="626262"/>
                </a:solidFill>
              </a:rPr>
              <a:t>Tutor - you can call your school or club whatever you like</a:t>
            </a:r>
            <a:endParaRPr sz="1600">
              <a:solidFill>
                <a:srgbClr val="626262"/>
              </a:solidFill>
            </a:endParaRPr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You can limit which levels they can see, if you wish.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a9c480b61d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g2a9c480b61d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d28d64c40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g2d28d64c40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d28d64c40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d28d64c40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material takes students all the way from hello world to GCSE level.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b="1"/>
              <a:t>Summary of concepts taught in each lesson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1: Output, Operators and Data - the basics of Python starting from"Hello world!" and covering common errors, mathematical operators and data types.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2: Variables, Input and Casting - input in Python, the use of variables and using int() and float() to cast data values.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3: Selection - using if...elif...else to make decisions in Python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Lesson 4: Complex Selection - complex selection with nested loops and some focus on debugging skills.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To come: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5: Iteration using while loops - a first loop at iteration (looping/repetition) using while loops.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6: Iteration using while loops in Python  - a further look at while loops with repeating input, totalling and counting.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7: Selection in a loop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8: Indeterminate iteration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9: String manipulation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10: Using counted for loops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11: String manipulation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12: Lists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Lesson 13: Subroutines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3" name="Google Shape;16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These are the aspects of the English National Curriculum for Computing that Rapid Router can be used to teach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In many schools, the KS2 curriculum will only be taught once pupils reach secondary school due to primary school teachers’ lack of experience in programming and insufficient access to computing devices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0" name="Google Shape;7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9d4caae42a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" name="Google Shape;76;g29d4caae42a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9d4caae42a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3" name="Google Shape;83;g29d4caae42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Discuss the teaching materials. We provide free lesson plans, scoreboards, teacher solutions and offline resources. </a:t>
            </a:r>
            <a:endParaRPr/>
          </a:p>
        </p:txBody>
      </p:sp>
      <p:sp>
        <p:nvSpPr>
          <p:cNvPr id="90" name="Google Shape;9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This score board can be filtered by class or level and also exported as a spreadsheet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The levels in RR are structured into teaching units and these are linked to lesson plans online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d28d64c40d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2d28d64c40d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We also have lessons that transition from blocks to Python and include pure Python levels and exercises as well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More on this later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">
  <p:cSld name="CUSTOM_4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7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E0004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7"/>
          <p:cNvSpPr txBox="1">
            <a:spLocks noGrp="1"/>
          </p:cNvSpPr>
          <p:nvPr>
            <p:ph type="title"/>
          </p:nvPr>
        </p:nvSpPr>
        <p:spPr>
          <a:xfrm>
            <a:off x="1654559" y="1681225"/>
            <a:ext cx="5853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00"/>
              <a:buFont typeface="Space Grotesk Medium"/>
              <a:buNone/>
              <a:defRPr sz="2700" i="0" u="none" strike="noStrike" cap="none">
                <a:solidFill>
                  <a:srgbClr val="F3F3F3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6 2">
  <p:cSld name="CUSTOM_6_2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6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26"/>
          <p:cNvSpPr txBox="1">
            <a:spLocks noGrp="1"/>
          </p:cNvSpPr>
          <p:nvPr>
            <p:ph type="title"/>
          </p:nvPr>
        </p:nvSpPr>
        <p:spPr>
          <a:xfrm>
            <a:off x="449300" y="378375"/>
            <a:ext cx="7188900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"/>
              <a:buFont typeface="Arial"/>
              <a:buNone/>
              <a:defRPr sz="2600" b="1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26"/>
          <p:cNvSpPr txBox="1">
            <a:spLocks noGrp="1"/>
          </p:cNvSpPr>
          <p:nvPr>
            <p:ph type="body" idx="1"/>
          </p:nvPr>
        </p:nvSpPr>
        <p:spPr>
          <a:xfrm>
            <a:off x="4485250" y="1056300"/>
            <a:ext cx="4296000" cy="30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238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1pPr>
            <a:lvl2pPr marL="914400" lvl="1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2pPr>
            <a:lvl3pPr marL="1371600" lvl="2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3pPr>
            <a:lvl4pPr marL="1828800" lvl="3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4pPr>
            <a:lvl5pPr marL="2286000" lvl="4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5pPr>
            <a:lvl6pPr marL="2743200" lvl="5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6pPr>
            <a:lvl7pPr marL="3200400" lvl="6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7pPr>
            <a:lvl8pPr marL="3657600" lvl="7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8pPr>
            <a:lvl9pPr marL="4114800" lvl="8" indent="-32385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2" name="Google Shape;52;p2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3" name="Google Shape;53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  <a:defRPr/>
            </a:lvl1pPr>
            <a:lvl2pPr marL="914400" lvl="1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18"/>
          <p:cNvSpPr txBox="1">
            <a:spLocks noGrp="1"/>
          </p:cNvSpPr>
          <p:nvPr>
            <p:ph type="sldNum" idx="12"/>
          </p:nvPr>
        </p:nvSpPr>
        <p:spPr>
          <a:xfrm>
            <a:off x="366683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9"/>
          <p:cNvSpPr txBox="1">
            <a:spLocks noGrp="1"/>
          </p:cNvSpPr>
          <p:nvPr>
            <p:ph type="title"/>
          </p:nvPr>
        </p:nvSpPr>
        <p:spPr>
          <a:xfrm>
            <a:off x="856060" y="463889"/>
            <a:ext cx="7429500" cy="7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 sz="3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body" idx="1"/>
          </p:nvPr>
        </p:nvSpPr>
        <p:spPr>
          <a:xfrm>
            <a:off x="833439" y="1297782"/>
            <a:ext cx="7452300" cy="34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937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2600"/>
              <a:buChar char="●"/>
              <a:defRPr sz="2100"/>
            </a:lvl1pPr>
            <a:lvl2pPr marL="914400" lvl="1" indent="-3746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300"/>
              <a:buChar char="○"/>
              <a:defRPr sz="1800"/>
            </a:lvl2pPr>
            <a:lvl3pPr marL="1371600" lvl="2" indent="-3492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00"/>
              <a:buChar char="■"/>
              <a:defRPr sz="1500"/>
            </a:lvl3pPr>
            <a:lvl4pPr marL="1828800" lvl="3" indent="-3365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0"/>
              <a:buChar char="●"/>
              <a:defRPr sz="1400"/>
            </a:lvl4pPr>
            <a:lvl5pPr marL="2286000" lvl="4" indent="-3365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0"/>
              <a:buChar char="○"/>
              <a:defRPr sz="1400"/>
            </a:lvl5pPr>
            <a:lvl6pPr marL="2743200" lvl="5" indent="-3365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 algn="l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7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dt" idx="10"/>
          </p:nvPr>
        </p:nvSpPr>
        <p:spPr>
          <a:xfrm>
            <a:off x="5592691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23" name="Google Shape;23;p19"/>
          <p:cNvSpPr txBox="1">
            <a:spLocks noGrp="1"/>
          </p:cNvSpPr>
          <p:nvPr>
            <p:ph type="ftr" idx="11"/>
          </p:nvPr>
        </p:nvSpPr>
        <p:spPr>
          <a:xfrm>
            <a:off x="856058" y="4412456"/>
            <a:ext cx="46797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24" name="Google Shape;24;p19"/>
          <p:cNvSpPr txBox="1">
            <a:spLocks noGrp="1"/>
          </p:cNvSpPr>
          <p:nvPr>
            <p:ph type="sldNum" idx="12"/>
          </p:nvPr>
        </p:nvSpPr>
        <p:spPr>
          <a:xfrm>
            <a:off x="7707241" y="4412456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 1 1">
  <p:cSld name="CUSTOM_4_1_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0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F6BE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0"/>
          <p:cNvSpPr txBox="1">
            <a:spLocks noGrp="1"/>
          </p:cNvSpPr>
          <p:nvPr>
            <p:ph type="title"/>
          </p:nvPr>
        </p:nvSpPr>
        <p:spPr>
          <a:xfrm>
            <a:off x="1654559" y="1681225"/>
            <a:ext cx="5853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"/>
              <a:buFont typeface="Space Grotesk Medium"/>
              <a:buNone/>
              <a:defRPr sz="2700" i="0" u="none" strike="noStrike" cap="none">
                <a:solidFill>
                  <a:schemeClr val="dk1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for Life">
  <p:cSld name="CUSTOM_7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21"/>
          <p:cNvSpPr txBox="1">
            <a:spLocks noGrp="1"/>
          </p:cNvSpPr>
          <p:nvPr>
            <p:ph type="title"/>
          </p:nvPr>
        </p:nvSpPr>
        <p:spPr>
          <a:xfrm>
            <a:off x="326050" y="317100"/>
            <a:ext cx="7392600" cy="4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  <a:defRPr>
                <a:latin typeface="Space Grotesk Medium"/>
                <a:ea typeface="Space Grotesk Medium"/>
                <a:cs typeface="Space Grotesk Medium"/>
                <a:sym typeface="Space Grotesk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title" idx="2"/>
          </p:nvPr>
        </p:nvSpPr>
        <p:spPr>
          <a:xfrm>
            <a:off x="326050" y="980100"/>
            <a:ext cx="6823800" cy="4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Font typeface="Inter"/>
              <a:buNone/>
              <a:defRPr sz="2000" i="0" u="none" strike="noStrike" cap="none">
                <a:latin typeface="Inter"/>
                <a:ea typeface="Inter"/>
                <a:cs typeface="Inter"/>
                <a:sym typeface="Inte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 2">
  <p:cSld name="CUSTOM_4_2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2"/>
          <p:cNvSpPr/>
          <p:nvPr/>
        </p:nvSpPr>
        <p:spPr>
          <a:xfrm>
            <a:off x="-25150" y="-31000"/>
            <a:ext cx="2878200" cy="4322100"/>
          </a:xfrm>
          <a:prstGeom prst="rect">
            <a:avLst/>
          </a:prstGeom>
          <a:solidFill>
            <a:srgbClr val="E0004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22"/>
          <p:cNvSpPr txBox="1">
            <a:spLocks noGrp="1"/>
          </p:cNvSpPr>
          <p:nvPr>
            <p:ph type="title"/>
          </p:nvPr>
        </p:nvSpPr>
        <p:spPr>
          <a:xfrm>
            <a:off x="161750" y="426100"/>
            <a:ext cx="2484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Space Grotesk Medium"/>
              <a:buNone/>
              <a:defRPr sz="1800" i="0" u="none" strike="noStrike" cap="none">
                <a:solidFill>
                  <a:srgbClr val="F3F3F3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1"/>
          </p:nvPr>
        </p:nvSpPr>
        <p:spPr>
          <a:xfrm>
            <a:off x="3222175" y="587975"/>
            <a:ext cx="5531400" cy="28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●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1pPr>
            <a:lvl2pPr marL="914400" lvl="1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○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2pPr>
            <a:lvl3pPr marL="1371600" lvl="2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■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3pPr>
            <a:lvl4pPr marL="1828800" lvl="3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●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4pPr>
            <a:lvl5pPr marL="2286000" lvl="4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○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5pPr>
            <a:lvl6pPr marL="2743200" lvl="5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■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L="3200400" lvl="6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●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L="3657600" lvl="7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○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L="4114800" lvl="8" indent="-3302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626262"/>
              </a:buClr>
              <a:buSzPts val="1600"/>
              <a:buFont typeface="Inter"/>
              <a:buChar char="■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title" idx="2"/>
          </p:nvPr>
        </p:nvSpPr>
        <p:spPr>
          <a:xfrm>
            <a:off x="161750" y="1441850"/>
            <a:ext cx="2484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None/>
              <a:defRPr sz="1600" i="0" u="none" strike="noStrike" cap="none">
                <a:solidFill>
                  <a:srgbClr val="F3F3F3"/>
                </a:solidFill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 1 1 1">
  <p:cSld name="CUSTOM_4_1_1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1" name="Google Shape;41;p24"/>
          <p:cNvSpPr txBox="1">
            <a:spLocks noGrp="1"/>
          </p:cNvSpPr>
          <p:nvPr>
            <p:ph type="sldNum" idx="12"/>
          </p:nvPr>
        </p:nvSpPr>
        <p:spPr>
          <a:xfrm>
            <a:off x="366683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6">
  <p:cSld name="CUSTOM_6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5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25"/>
          <p:cNvSpPr txBox="1">
            <a:spLocks noGrp="1"/>
          </p:cNvSpPr>
          <p:nvPr>
            <p:ph type="body" idx="1"/>
          </p:nvPr>
        </p:nvSpPr>
        <p:spPr>
          <a:xfrm>
            <a:off x="449300" y="1056300"/>
            <a:ext cx="4296000" cy="30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238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1pPr>
            <a:lvl2pPr marL="914400" lvl="1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2pPr>
            <a:lvl3pPr marL="1371600" lvl="2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3pPr>
            <a:lvl4pPr marL="1828800" lvl="3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4pPr>
            <a:lvl5pPr marL="2286000" lvl="4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5pPr>
            <a:lvl6pPr marL="2743200" lvl="5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6pPr>
            <a:lvl7pPr marL="3200400" lvl="6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7pPr>
            <a:lvl8pPr marL="3657600" lvl="7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8pPr>
            <a:lvl9pPr marL="4114800" lvl="8" indent="-32385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25"/>
          <p:cNvSpPr txBox="1">
            <a:spLocks noGrp="1"/>
          </p:cNvSpPr>
          <p:nvPr>
            <p:ph type="title"/>
          </p:nvPr>
        </p:nvSpPr>
        <p:spPr>
          <a:xfrm>
            <a:off x="449300" y="378375"/>
            <a:ext cx="7188900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"/>
              <a:buFont typeface="Arial"/>
              <a:buNone/>
              <a:defRPr sz="2600" b="1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16"/>
          <p:cNvSpPr txBox="1">
            <a:spLocks noGrp="1"/>
          </p:cNvSpPr>
          <p:nvPr>
            <p:ph type="title"/>
          </p:nvPr>
        </p:nvSpPr>
        <p:spPr>
          <a:xfrm>
            <a:off x="326059" y="317100"/>
            <a:ext cx="5853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3B3B"/>
              </a:buClr>
              <a:buSzPts val="100"/>
              <a:buFont typeface="Space Grotesk Medium"/>
              <a:buNone/>
              <a:defRPr sz="2700" b="0" i="0" u="none" strike="noStrike" cap="none">
                <a:solidFill>
                  <a:srgbClr val="383B3B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Google Shape;8;p16"/>
          <p:cNvSpPr txBox="1">
            <a:spLocks noGrp="1"/>
          </p:cNvSpPr>
          <p:nvPr>
            <p:ph type="title" idx="2"/>
          </p:nvPr>
        </p:nvSpPr>
        <p:spPr>
          <a:xfrm>
            <a:off x="326050" y="980100"/>
            <a:ext cx="68238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00"/>
              <a:buFont typeface="Inter"/>
              <a:buChar char="●"/>
              <a:defRPr sz="2000" b="0" i="0" u="none" strike="noStrike" cap="none"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○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■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●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○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■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●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○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■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9" name="Google Shape;9;p1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8313300" y="4434650"/>
            <a:ext cx="680651" cy="58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49850" y="4509225"/>
            <a:ext cx="1136748" cy="4379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419725" y="1588950"/>
            <a:ext cx="6205800" cy="24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62626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53">
          <p15:clr>
            <a:srgbClr val="EA4335"/>
          </p15:clr>
        </p15:guide>
        <p15:guide id="2" orient="horz" pos="677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deforlife.education/rapidrouter/5" TargetMode="External"/><Relationship Id="rId7" Type="http://schemas.openxmlformats.org/officeDocument/2006/relationships/hyperlink" Target="https://www.codeforlife.education/rapidrouter/36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deforlife.education/rapidrouter/19/" TargetMode="External"/><Relationship Id="rId5" Type="http://schemas.openxmlformats.org/officeDocument/2006/relationships/hyperlink" Target="https://www.codeforlife.education/rapidrouter/16/" TargetMode="External"/><Relationship Id="rId4" Type="http://schemas.openxmlformats.org/officeDocument/2006/relationships/hyperlink" Target="https://www.codeforlife.education/rapidrouter/13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"/>
          <p:cNvSpPr txBox="1">
            <a:spLocks noGrp="1"/>
          </p:cNvSpPr>
          <p:nvPr>
            <p:ph type="title"/>
          </p:nvPr>
        </p:nvSpPr>
        <p:spPr>
          <a:xfrm>
            <a:off x="63350" y="1672300"/>
            <a:ext cx="89832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 sz="4000"/>
              <a:t>Rapid Router and Python</a:t>
            </a:r>
            <a:endParaRPr sz="4000"/>
          </a:p>
        </p:txBody>
      </p:sp>
      <p:sp>
        <p:nvSpPr>
          <p:cNvPr id="59" name="Google Shape;59;p1"/>
          <p:cNvSpPr txBox="1">
            <a:spLocks noGrp="1"/>
          </p:cNvSpPr>
          <p:nvPr>
            <p:ph type="subTitle" idx="4294967295"/>
          </p:nvPr>
        </p:nvSpPr>
        <p:spPr>
          <a:xfrm>
            <a:off x="311700" y="2601750"/>
            <a:ext cx="85206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626262"/>
              </a:buClr>
              <a:buSzPts val="1600"/>
              <a:buFont typeface="Arial"/>
              <a:buNone/>
            </a:pPr>
            <a:r>
              <a:rPr lang="en-GB" sz="2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Programming for Secondary Classes</a:t>
            </a: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6402" y="59400"/>
            <a:ext cx="7249949" cy="4154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0"/>
          <p:cNvSpPr txBox="1"/>
          <p:nvPr/>
        </p:nvSpPr>
        <p:spPr>
          <a:xfrm>
            <a:off x="4221842" y="1074749"/>
            <a:ext cx="615300" cy="360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Van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0"/>
          <p:cNvSpPr txBox="1"/>
          <p:nvPr/>
        </p:nvSpPr>
        <p:spPr>
          <a:xfrm>
            <a:off x="5497819" y="124558"/>
            <a:ext cx="915900" cy="360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House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0"/>
          <p:cNvSpPr txBox="1"/>
          <p:nvPr/>
        </p:nvSpPr>
        <p:spPr>
          <a:xfrm>
            <a:off x="5669132" y="2780042"/>
            <a:ext cx="744600" cy="360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Road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0"/>
          <p:cNvSpPr txBox="1"/>
          <p:nvPr/>
        </p:nvSpPr>
        <p:spPr>
          <a:xfrm>
            <a:off x="7622258" y="632235"/>
            <a:ext cx="770700" cy="371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Zoom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0"/>
          <p:cNvSpPr txBox="1"/>
          <p:nvPr/>
        </p:nvSpPr>
        <p:spPr>
          <a:xfrm>
            <a:off x="3116306" y="3762657"/>
            <a:ext cx="525600" cy="360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Bin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0"/>
          <p:cNvSpPr txBox="1"/>
          <p:nvPr/>
        </p:nvSpPr>
        <p:spPr>
          <a:xfrm>
            <a:off x="2861342" y="1976521"/>
            <a:ext cx="1360500" cy="1012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Work area for your program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0"/>
          <p:cNvSpPr txBox="1"/>
          <p:nvPr/>
        </p:nvSpPr>
        <p:spPr>
          <a:xfrm>
            <a:off x="1778167" y="1221235"/>
            <a:ext cx="1239900" cy="614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Program blocks</a:t>
            </a:r>
            <a:endParaRPr sz="18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Demonstrations</a:t>
            </a:r>
            <a:endParaRPr/>
          </a:p>
        </p:txBody>
      </p:sp>
      <p:sp>
        <p:nvSpPr>
          <p:cNvPr id="135" name="Google Shape;135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Level 10: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https://www.codeforlife.education/rapidrouter/10</a:t>
            </a:r>
            <a:endParaRPr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Demo of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scoring</a:t>
            </a:r>
            <a:r>
              <a:rPr lang="en-GB"/>
              <a:t>, </a:t>
            </a:r>
            <a:r>
              <a:rPr lang="en-GB" u="sng">
                <a:solidFill>
                  <a:schemeClr val="hlink"/>
                </a:solidFill>
                <a:hlinkClick r:id="rId5"/>
              </a:rPr>
              <a:t>teacher solutions</a:t>
            </a:r>
            <a:r>
              <a:rPr lang="en-GB"/>
              <a:t>, </a:t>
            </a:r>
            <a:r>
              <a:rPr lang="en-GB" u="sng">
                <a:solidFill>
                  <a:schemeClr val="hlink"/>
                </a:solidFill>
                <a:hlinkClick r:id="rId6"/>
              </a:rPr>
              <a:t>loops</a:t>
            </a:r>
            <a:r>
              <a:rPr lang="en-GB"/>
              <a:t> and </a:t>
            </a:r>
            <a:r>
              <a:rPr lang="en-GB" u="sng">
                <a:solidFill>
                  <a:schemeClr val="hlink"/>
                </a:solidFill>
                <a:hlinkClick r:id="rId7"/>
              </a:rPr>
              <a:t>selection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Get started a few simple steps</a:t>
            </a:r>
            <a:endParaRPr/>
          </a:p>
        </p:txBody>
      </p:sp>
      <p:sp>
        <p:nvSpPr>
          <p:cNvPr id="141" name="Google Shape;141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9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Register as a teacher or tutor 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Verify your account through your email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Create your classes and add pupils 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Download, print out or share login links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Follow us on social media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Contact us for help at codeforlife@ocado.com</a:t>
            </a:r>
            <a:endParaRPr/>
          </a:p>
          <a:p>
            <a:pPr marL="2286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a9c480b61d_0_11"/>
          <p:cNvSpPr txBox="1">
            <a:spLocks noGrp="1"/>
          </p:cNvSpPr>
          <p:nvPr>
            <p:ph type="title"/>
          </p:nvPr>
        </p:nvSpPr>
        <p:spPr>
          <a:xfrm>
            <a:off x="1654559" y="1681225"/>
            <a:ext cx="5853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Python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d28d64c40d_0_0"/>
          <p:cNvSpPr txBox="1">
            <a:spLocks noGrp="1"/>
          </p:cNvSpPr>
          <p:nvPr>
            <p:ph type="body" idx="1"/>
          </p:nvPr>
        </p:nvSpPr>
        <p:spPr>
          <a:xfrm>
            <a:off x="0" y="223600"/>
            <a:ext cx="2832000" cy="40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b="1"/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b="1"/>
              <a:t>Python lessons</a:t>
            </a:r>
            <a:endParaRPr/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Lesson plans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Editable slides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Worksheets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All answers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Lesson videos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Using online Raspberry Pi code editor as well as Rapid Router 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</p:txBody>
      </p:sp>
      <p:pic>
        <p:nvPicPr>
          <p:cNvPr id="152" name="Google Shape;152;g2d28d64c40d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7200" y="659850"/>
            <a:ext cx="5156525" cy="3154999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g2d28d64c40d_0_0"/>
          <p:cNvSpPr/>
          <p:nvPr/>
        </p:nvSpPr>
        <p:spPr>
          <a:xfrm rot="613849">
            <a:off x="7483189" y="2633300"/>
            <a:ext cx="1412051" cy="1412051"/>
          </a:xfrm>
          <a:prstGeom prst="star8">
            <a:avLst>
              <a:gd name="adj" fmla="val 37500"/>
            </a:avLst>
          </a:prstGeom>
          <a:solidFill>
            <a:srgbClr val="008ED0"/>
          </a:solidFill>
          <a:ln>
            <a:noFill/>
          </a:ln>
          <a:effectLst>
            <a:outerShdw blurRad="57150" dist="19050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600" b="1">
                <a:solidFill>
                  <a:schemeClr val="lt1"/>
                </a:solidFill>
              </a:rPr>
              <a:t>Testers wanted!</a:t>
            </a:r>
            <a:endParaRPr sz="1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d28d64c40d_0_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Python Lessons - from “Hello World” to GCSE</a:t>
            </a:r>
            <a:endParaRPr/>
          </a:p>
        </p:txBody>
      </p:sp>
      <p:pic>
        <p:nvPicPr>
          <p:cNvPr id="159" name="Google Shape;159;g2d28d64c40d_0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2751" y="1170125"/>
            <a:ext cx="4078848" cy="2840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g2d28d64c40d_0_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170125"/>
            <a:ext cx="4503343" cy="284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4"/>
          <p:cNvSpPr txBox="1">
            <a:spLocks noGrp="1"/>
          </p:cNvSpPr>
          <p:nvPr>
            <p:ph type="title"/>
          </p:nvPr>
        </p:nvSpPr>
        <p:spPr>
          <a:xfrm>
            <a:off x="1654559" y="1681225"/>
            <a:ext cx="5853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"/>
              <a:buFont typeface="Space Grotesk Medium"/>
              <a:buNone/>
            </a:pPr>
            <a:r>
              <a:rPr lang="en-GB"/>
              <a:t>Any questions?</a:t>
            </a:r>
            <a:br>
              <a:rPr lang="en-GB"/>
            </a:br>
            <a:br>
              <a:rPr lang="en-GB"/>
            </a:br>
            <a:r>
              <a:rPr lang="en-GB" sz="2400"/>
              <a:t>Contact us:</a:t>
            </a:r>
            <a:br>
              <a:rPr lang="en-GB" sz="2400"/>
            </a:br>
            <a:r>
              <a:rPr lang="en-GB" sz="2400"/>
              <a:t>codeforlife@ocado.com</a:t>
            </a:r>
            <a:br>
              <a:rPr lang="en-GB" sz="2400"/>
            </a:b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The National Curriculum: Computing</a:t>
            </a:r>
            <a:endParaRPr/>
          </a:p>
        </p:txBody>
      </p:sp>
      <p:sp>
        <p:nvSpPr>
          <p:cNvPr id="65" name="Google Shape;65;p2"/>
          <p:cNvSpPr txBox="1">
            <a:spLocks noGrp="1"/>
          </p:cNvSpPr>
          <p:nvPr>
            <p:ph type="body" idx="1"/>
          </p:nvPr>
        </p:nvSpPr>
        <p:spPr>
          <a:xfrm>
            <a:off x="378275" y="1114375"/>
            <a:ext cx="48219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b="1" i="0">
                <a:solidFill>
                  <a:srgbClr val="0B0C0C"/>
                </a:solidFill>
                <a:latin typeface="Arial"/>
                <a:ea typeface="Arial"/>
                <a:cs typeface="Arial"/>
                <a:sym typeface="Arial"/>
              </a:rPr>
              <a:t>Key stage 1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Pupils </a:t>
            </a:r>
            <a:r>
              <a:rPr lang="en-GB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should</a:t>
            </a:r>
            <a:r>
              <a:rPr lang="en-GB" sz="1200">
                <a:latin typeface="Arial"/>
                <a:ea typeface="Arial"/>
                <a:cs typeface="Arial"/>
                <a:sym typeface="Arial"/>
              </a:rPr>
              <a:t> be taught to: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understand what </a:t>
            </a:r>
            <a:r>
              <a:rPr lang="en-GB" sz="1100" b="1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algorithms</a:t>
            </a: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are, how they are implemented as programs on digital devices, and that programs execute by following precise and unambiguous instructions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sz="1100" b="1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create</a:t>
            </a: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GB" sz="1100" b="1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debug</a:t>
            </a: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simple </a:t>
            </a:r>
            <a:r>
              <a:rPr lang="en-GB" sz="1100" b="1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programs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logical reasoning to </a:t>
            </a:r>
            <a:r>
              <a:rPr lang="en-GB" sz="1100" b="1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predict the behaviour </a:t>
            </a: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of simple programs</a:t>
            </a:r>
            <a:endParaRPr/>
          </a:p>
        </p:txBody>
      </p:sp>
      <p:sp>
        <p:nvSpPr>
          <p:cNvPr id="66" name="Google Shape;66;p2"/>
          <p:cNvSpPr txBox="1"/>
          <p:nvPr/>
        </p:nvSpPr>
        <p:spPr>
          <a:xfrm>
            <a:off x="378275" y="2722518"/>
            <a:ext cx="5342700" cy="15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B0C0C"/>
                </a:solidFill>
                <a:latin typeface="Arial"/>
                <a:ea typeface="Arial"/>
                <a:cs typeface="Arial"/>
                <a:sym typeface="Arial"/>
              </a:rPr>
              <a:t>Key stage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None/>
            </a:pPr>
            <a:r>
              <a:rPr lang="en-GB" sz="12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Pupils </a:t>
            </a:r>
            <a:r>
              <a:rPr lang="en-GB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should</a:t>
            </a:r>
            <a:r>
              <a:rPr lang="en-GB" sz="12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 be taught to: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•"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design, write and debug programs that accomplish specific goals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•"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sequence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selection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and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repetition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in programs; work with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variables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•"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logical reasoning to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explain how some simple algorithms work 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and to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detect and correct errors 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 algorithms and programs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5720975" y="1111150"/>
            <a:ext cx="3359400" cy="19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B0C0C"/>
                </a:solidFill>
                <a:latin typeface="Arial"/>
                <a:ea typeface="Arial"/>
                <a:cs typeface="Arial"/>
                <a:sym typeface="Arial"/>
              </a:rPr>
              <a:t>Key stage 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None/>
            </a:pPr>
            <a:r>
              <a:rPr lang="en-GB" sz="12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Pupils </a:t>
            </a:r>
            <a:r>
              <a:rPr lang="en-GB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should</a:t>
            </a:r>
            <a:r>
              <a:rPr lang="en-GB" sz="12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 be taught to: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•"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logical reasoning to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compare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the utility of alternative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algorithms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for the same problem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•"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two or more programming languages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at least one of which is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textual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to solve a variety of computational problems;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design and develop modular programs 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that use procedures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Challenges of Teaching Programming </a:t>
            </a:r>
            <a:endParaRPr/>
          </a:p>
        </p:txBody>
      </p:sp>
      <p:sp>
        <p:nvSpPr>
          <p:cNvPr id="73" name="Google Shape;73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6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Many primary and secondary schools struggle to teach the programming aspects of the national curriculum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This is often exacerbated due to issues with staffing or access to computing devices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•"/>
            </a:pPr>
            <a:r>
              <a:rPr lang="en-GB">
                <a:solidFill>
                  <a:schemeClr val="dk2"/>
                </a:solidFill>
              </a:rPr>
              <a:t>Rapid Router was designed to support all teachers with programming lessons</a:t>
            </a:r>
            <a:endParaRPr>
              <a:solidFill>
                <a:schemeClr val="dk2"/>
              </a:solidFill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We provide lesson plans, supportive videos, hints for pupils and solutions for teachers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Everything is free and will remain free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9d4caae42a_0_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Feedback from Teachers</a:t>
            </a:r>
            <a:endParaRPr/>
          </a:p>
        </p:txBody>
      </p:sp>
      <p:sp>
        <p:nvSpPr>
          <p:cNvPr id="79" name="Google Shape;79;g29d4caae42a_0_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044900" cy="21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r>
              <a:rPr lang="en-GB"/>
              <a:t>“(The problem was…) Initially, my lack of confidence with terminology and the requirements of coding. I was able to learn alongside the pupils, exploring the coding process and differing elements as we went along.  On seeing how engaged our pupils were I knew this would enable them and it did challenge them (and myself!)” </a:t>
            </a:r>
            <a:endParaRPr/>
          </a:p>
        </p:txBody>
      </p:sp>
      <p:sp>
        <p:nvSpPr>
          <p:cNvPr id="80" name="Google Shape;80;g29d4caae42a_0_4"/>
          <p:cNvSpPr txBox="1">
            <a:spLocks noGrp="1"/>
          </p:cNvSpPr>
          <p:nvPr>
            <p:ph type="body" idx="1"/>
          </p:nvPr>
        </p:nvSpPr>
        <p:spPr>
          <a:xfrm>
            <a:off x="4787400" y="1152475"/>
            <a:ext cx="4044900" cy="19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r>
              <a:rPr lang="en-GB"/>
              <a:t>“ The kids enjoy it, get frustrated by it, those that are inspired &amp; challenged by it want to use it at home by choice. I feel they get loads from it. I have taught a number of classes over the years using it, so, thinking about 30 in a class approx maybe 7/8 classes over about 3 years”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9d4caae42a_0_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Feedback from Teachers</a:t>
            </a:r>
            <a:endParaRPr/>
          </a:p>
        </p:txBody>
      </p:sp>
      <p:sp>
        <p:nvSpPr>
          <p:cNvPr id="86" name="Google Shape;86;g29d4caae42a_0_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044900" cy="19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r>
              <a:rPr lang="en-GB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“ I have found that children enjoy the challenges and seeing the animation of the delivery vehicle exploding! I have found that Code for Life’s activities are nicely progressed through KS2 to KS3, and the activities fit in well with our other coding activities” </a:t>
            </a:r>
            <a:endParaRPr/>
          </a:p>
        </p:txBody>
      </p:sp>
      <p:sp>
        <p:nvSpPr>
          <p:cNvPr id="87" name="Google Shape;87;g29d4caae42a_0_18"/>
          <p:cNvSpPr txBox="1">
            <a:spLocks noGrp="1"/>
          </p:cNvSpPr>
          <p:nvPr>
            <p:ph type="body" idx="1"/>
          </p:nvPr>
        </p:nvSpPr>
        <p:spPr>
          <a:xfrm>
            <a:off x="4787400" y="1152475"/>
            <a:ext cx="40449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r>
              <a:rPr lang="en-GB"/>
              <a:t>“ We find that Rapid Router engages all learners with computer science. Ashfold is a coeducational school, and over the years we have used the Code for Life tools with hundreds of children with a balanced mix of boys and girls.”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42350" y="125600"/>
            <a:ext cx="2720275" cy="397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01975" y="125600"/>
            <a:ext cx="3575600" cy="407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0325" y="125600"/>
            <a:ext cx="2276876" cy="3175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17675" y="690000"/>
            <a:ext cx="5269625" cy="290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7475" y="758050"/>
            <a:ext cx="2893175" cy="2764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7"/>
          <p:cNvPicPr preferRelativeResize="0"/>
          <p:nvPr/>
        </p:nvPicPr>
        <p:blipFill rotWithShape="1">
          <a:blip r:embed="rId5">
            <a:alphaModFix/>
          </a:blip>
          <a:srcRect t="-2301" b="7576"/>
          <a:stretch/>
        </p:blipFill>
        <p:spPr>
          <a:xfrm>
            <a:off x="693121" y="887402"/>
            <a:ext cx="2604300" cy="1459500"/>
          </a:xfrm>
          <a:prstGeom prst="roundRect">
            <a:avLst>
              <a:gd name="adj" fmla="val 4244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80250" y="622325"/>
            <a:ext cx="4945626" cy="2945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7475" y="758050"/>
            <a:ext cx="2893175" cy="2764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93121" y="887402"/>
            <a:ext cx="2604300" cy="1459500"/>
          </a:xfrm>
          <a:prstGeom prst="roundRect">
            <a:avLst>
              <a:gd name="adj" fmla="val 4244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2d28d64c40d_0_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7475" y="758050"/>
            <a:ext cx="2893175" cy="27640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4" name="Google Shape;114;g2d28d64c40d_0_62"/>
          <p:cNvGrpSpPr/>
          <p:nvPr/>
        </p:nvGrpSpPr>
        <p:grpSpPr>
          <a:xfrm>
            <a:off x="3895913" y="605700"/>
            <a:ext cx="4895713" cy="2860300"/>
            <a:chOff x="3815588" y="571275"/>
            <a:chExt cx="4895713" cy="2860300"/>
          </a:xfrm>
        </p:grpSpPr>
        <p:sp>
          <p:nvSpPr>
            <p:cNvPr id="115" name="Google Shape;115;g2d28d64c40d_0_62"/>
            <p:cNvSpPr/>
            <p:nvPr/>
          </p:nvSpPr>
          <p:spPr>
            <a:xfrm>
              <a:off x="3815600" y="571275"/>
              <a:ext cx="4895700" cy="2860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16" name="Google Shape;116;g2d28d64c40d_0_6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815588" y="571275"/>
              <a:ext cx="4847774" cy="28603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7" name="Google Shape;117;g2d28d64c40d_0_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0600" y="920550"/>
            <a:ext cx="2566925" cy="143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626262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979</Words>
  <Application>Microsoft Office PowerPoint</Application>
  <PresentationFormat>On-screen Show (16:9)</PresentationFormat>
  <Paragraphs>93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Space Grotesk Medium</vt:lpstr>
      <vt:lpstr>Inter</vt:lpstr>
      <vt:lpstr>Helvetica Neue</vt:lpstr>
      <vt:lpstr>Twentieth Century</vt:lpstr>
      <vt:lpstr>White</vt:lpstr>
      <vt:lpstr>Rapid Router and Python</vt:lpstr>
      <vt:lpstr>The National Curriculum: Computing</vt:lpstr>
      <vt:lpstr>Challenges of Teaching Programming </vt:lpstr>
      <vt:lpstr>Feedback from Teachers</vt:lpstr>
      <vt:lpstr>Feedback from Teachers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Demonstrations</vt:lpstr>
      <vt:lpstr>Get started a few simple steps</vt:lpstr>
      <vt:lpstr>Python</vt:lpstr>
      <vt:lpstr>PowerPoint Presentation</vt:lpstr>
      <vt:lpstr>Python Lessons - from “Hello World” to GCSE</vt:lpstr>
      <vt:lpstr>Any questions?  Contact us: codeforlife@ocado.com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Router and Python</dc:title>
  <dc:creator>Nick Eagles</dc:creator>
  <cp:lastModifiedBy>Nick Eagles</cp:lastModifiedBy>
  <cp:revision>1</cp:revision>
  <dcterms:modified xsi:type="dcterms:W3CDTF">2024-06-27T09:39:53Z</dcterms:modified>
</cp:coreProperties>
</file>