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0"/>
  </p:handoutMasterIdLst>
  <p:sldIdLst>
    <p:sldId id="395" r:id="rId2"/>
    <p:sldId id="348" r:id="rId3"/>
    <p:sldId id="405" r:id="rId4"/>
    <p:sldId id="408" r:id="rId5"/>
    <p:sldId id="414" r:id="rId6"/>
    <p:sldId id="406" r:id="rId7"/>
    <p:sldId id="396" r:id="rId8"/>
    <p:sldId id="400" r:id="rId9"/>
    <p:sldId id="397" r:id="rId10"/>
    <p:sldId id="398" r:id="rId11"/>
    <p:sldId id="399" r:id="rId12"/>
    <p:sldId id="401" r:id="rId13"/>
    <p:sldId id="410" r:id="rId14"/>
    <p:sldId id="389" r:id="rId15"/>
    <p:sldId id="384" r:id="rId16"/>
    <p:sldId id="383" r:id="rId17"/>
    <p:sldId id="385" r:id="rId18"/>
    <p:sldId id="413" r:id="rId19"/>
    <p:sldId id="402" r:id="rId20"/>
    <p:sldId id="386" r:id="rId21"/>
    <p:sldId id="409" r:id="rId22"/>
    <p:sldId id="301" r:id="rId23"/>
    <p:sldId id="341" r:id="rId24"/>
    <p:sldId id="403" r:id="rId25"/>
    <p:sldId id="412" r:id="rId26"/>
    <p:sldId id="416" r:id="rId27"/>
    <p:sldId id="415" r:id="rId28"/>
    <p:sldId id="41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669E06-D092-9353-5E38-5507A05F658D}" name="John Stout" initials="JS" userId="93209c1d67aa34b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4472C4"/>
    <a:srgbClr val="0000FF"/>
    <a:srgbClr val="FFE699"/>
    <a:srgbClr val="FFFFFF"/>
    <a:srgbClr val="FFC000"/>
    <a:srgbClr val="ED7D31"/>
    <a:srgbClr val="CC00FF"/>
    <a:srgbClr val="CC0000"/>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1B835C-F0A5-4EAB-949B-31817EEFD217}" v="3176" dt="2024-07-13T11:18:31.5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04" autoAdjust="0"/>
    <p:restoredTop sz="96912" autoAdjust="0"/>
  </p:normalViewPr>
  <p:slideViewPr>
    <p:cSldViewPr snapToGrid="0">
      <p:cViewPr varScale="1">
        <p:scale>
          <a:sx n="90" d="100"/>
          <a:sy n="90" d="100"/>
        </p:scale>
        <p:origin x="336" y="48"/>
      </p:cViewPr>
      <p:guideLst/>
    </p:cSldViewPr>
  </p:slideViewPr>
  <p:notesTextViewPr>
    <p:cViewPr>
      <p:scale>
        <a:sx n="3" d="2"/>
        <a:sy n="3" d="2"/>
      </p:scale>
      <p:origin x="0" y="0"/>
    </p:cViewPr>
  </p:notesTextViewPr>
  <p:notesViewPr>
    <p:cSldViewPr snapToGrid="0">
      <p:cViewPr varScale="1">
        <p:scale>
          <a:sx n="48" d="100"/>
          <a:sy n="48" d="100"/>
        </p:scale>
        <p:origin x="2754"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673693-A394-9FF9-D807-A8F8AB1616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088A828-D151-93AF-9B88-D75A3FC7C76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26EFB9-9E2C-427C-BA85-CFC4FADFED84}" type="datetimeFigureOut">
              <a:rPr lang="en-GB" smtClean="0"/>
              <a:t>18/07/2024</a:t>
            </a:fld>
            <a:endParaRPr lang="en-GB"/>
          </a:p>
        </p:txBody>
      </p:sp>
      <p:sp>
        <p:nvSpPr>
          <p:cNvPr id="4" name="Footer Placeholder 3">
            <a:extLst>
              <a:ext uri="{FF2B5EF4-FFF2-40B4-BE49-F238E27FC236}">
                <a16:creationId xmlns:a16="http://schemas.microsoft.com/office/drawing/2014/main" id="{5F8FC8EF-D97B-0333-5A21-4F787C794A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C849024-B9C7-AA4E-7C54-A17E8C42AC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98653F-5164-46D5-90EE-541E38EC15FB}" type="slidenum">
              <a:rPr lang="en-GB" smtClean="0"/>
              <a:t>‹#›</a:t>
            </a:fld>
            <a:endParaRPr lang="en-GB"/>
          </a:p>
        </p:txBody>
      </p:sp>
    </p:spTree>
    <p:extLst>
      <p:ext uri="{BB962C8B-B14F-4D97-AF65-F5344CB8AC3E}">
        <p14:creationId xmlns:p14="http://schemas.microsoft.com/office/powerpoint/2010/main" val="25140194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4641A-CB00-ABCE-FF8A-C11B30FD2A1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AA7AB8FE-B800-F874-B896-486704E5FD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E2ED219-6C7A-990F-096F-06A623FCECA0}"/>
              </a:ext>
            </a:extLst>
          </p:cNvPr>
          <p:cNvSpPr>
            <a:spLocks noGrp="1"/>
          </p:cNvSpPr>
          <p:nvPr>
            <p:ph type="dt" sz="half" idx="10"/>
          </p:nvPr>
        </p:nvSpPr>
        <p:spPr/>
        <p:txBody>
          <a:bodyPr/>
          <a:lstStyle/>
          <a:p>
            <a:fld id="{ACD875EE-1B05-4153-BE82-D519C76DD760}" type="datetimeFigureOut">
              <a:rPr lang="en-GB" smtClean="0"/>
              <a:t>18/07/2024</a:t>
            </a:fld>
            <a:endParaRPr lang="en-GB"/>
          </a:p>
        </p:txBody>
      </p:sp>
      <p:sp>
        <p:nvSpPr>
          <p:cNvPr id="5" name="Footer Placeholder 4">
            <a:extLst>
              <a:ext uri="{FF2B5EF4-FFF2-40B4-BE49-F238E27FC236}">
                <a16:creationId xmlns:a16="http://schemas.microsoft.com/office/drawing/2014/main" id="{0A815E5E-F700-2763-795A-656CF43B2A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F627F6-5BC4-7F0D-980F-B014A53260C5}"/>
              </a:ext>
            </a:extLst>
          </p:cNvPr>
          <p:cNvSpPr>
            <a:spLocks noGrp="1"/>
          </p:cNvSpPr>
          <p:nvPr>
            <p:ph type="sldNum" sz="quarter" idx="12"/>
          </p:nvPr>
        </p:nvSpPr>
        <p:spPr/>
        <p:txBody>
          <a:bodyPr/>
          <a:lstStyle/>
          <a:p>
            <a:fld id="{3E3A03C8-22BE-4DD4-AEED-28A496BA1D05}" type="slidenum">
              <a:rPr lang="en-GB" smtClean="0"/>
              <a:t>‹#›</a:t>
            </a:fld>
            <a:endParaRPr lang="en-GB"/>
          </a:p>
        </p:txBody>
      </p:sp>
    </p:spTree>
    <p:extLst>
      <p:ext uri="{BB962C8B-B14F-4D97-AF65-F5344CB8AC3E}">
        <p14:creationId xmlns:p14="http://schemas.microsoft.com/office/powerpoint/2010/main" val="3384687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8EF8A-A5AA-6151-C848-72FA18335A1F}"/>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80DC5FE-A2B4-43FB-E839-566C9131774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6E4229D-60AC-B514-B2F2-52B08A2A8ACB}"/>
              </a:ext>
            </a:extLst>
          </p:cNvPr>
          <p:cNvSpPr>
            <a:spLocks noGrp="1"/>
          </p:cNvSpPr>
          <p:nvPr>
            <p:ph type="dt" sz="half" idx="10"/>
          </p:nvPr>
        </p:nvSpPr>
        <p:spPr/>
        <p:txBody>
          <a:bodyPr/>
          <a:lstStyle/>
          <a:p>
            <a:fld id="{ACD875EE-1B05-4153-BE82-D519C76DD760}" type="datetimeFigureOut">
              <a:rPr lang="en-GB" smtClean="0"/>
              <a:t>18/07/2024</a:t>
            </a:fld>
            <a:endParaRPr lang="en-GB"/>
          </a:p>
        </p:txBody>
      </p:sp>
      <p:sp>
        <p:nvSpPr>
          <p:cNvPr id="5" name="Footer Placeholder 4">
            <a:extLst>
              <a:ext uri="{FF2B5EF4-FFF2-40B4-BE49-F238E27FC236}">
                <a16:creationId xmlns:a16="http://schemas.microsoft.com/office/drawing/2014/main" id="{296DB162-0B2C-752E-9C6A-C8BC1489B3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72F3B3-F7E8-C5A1-BA66-E9DAD686E22D}"/>
              </a:ext>
            </a:extLst>
          </p:cNvPr>
          <p:cNvSpPr>
            <a:spLocks noGrp="1"/>
          </p:cNvSpPr>
          <p:nvPr>
            <p:ph type="sldNum" sz="quarter" idx="12"/>
          </p:nvPr>
        </p:nvSpPr>
        <p:spPr/>
        <p:txBody>
          <a:bodyPr/>
          <a:lstStyle/>
          <a:p>
            <a:fld id="{3E3A03C8-22BE-4DD4-AEED-28A496BA1D05}" type="slidenum">
              <a:rPr lang="en-GB" smtClean="0"/>
              <a:t>‹#›</a:t>
            </a:fld>
            <a:endParaRPr lang="en-GB"/>
          </a:p>
        </p:txBody>
      </p:sp>
    </p:spTree>
    <p:extLst>
      <p:ext uri="{BB962C8B-B14F-4D97-AF65-F5344CB8AC3E}">
        <p14:creationId xmlns:p14="http://schemas.microsoft.com/office/powerpoint/2010/main" val="1009523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A60001-23C6-A999-4686-685C02B67AA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C37B12A9-685D-E52E-D8FB-201A437CD6F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B5E0382-7E62-04D2-150E-CF781FE70884}"/>
              </a:ext>
            </a:extLst>
          </p:cNvPr>
          <p:cNvSpPr>
            <a:spLocks noGrp="1"/>
          </p:cNvSpPr>
          <p:nvPr>
            <p:ph type="dt" sz="half" idx="10"/>
          </p:nvPr>
        </p:nvSpPr>
        <p:spPr/>
        <p:txBody>
          <a:bodyPr/>
          <a:lstStyle/>
          <a:p>
            <a:fld id="{ACD875EE-1B05-4153-BE82-D519C76DD760}" type="datetimeFigureOut">
              <a:rPr lang="en-GB" smtClean="0"/>
              <a:t>18/07/2024</a:t>
            </a:fld>
            <a:endParaRPr lang="en-GB"/>
          </a:p>
        </p:txBody>
      </p:sp>
      <p:sp>
        <p:nvSpPr>
          <p:cNvPr id="5" name="Footer Placeholder 4">
            <a:extLst>
              <a:ext uri="{FF2B5EF4-FFF2-40B4-BE49-F238E27FC236}">
                <a16:creationId xmlns:a16="http://schemas.microsoft.com/office/drawing/2014/main" id="{29727017-428B-C346-0FDE-E29079E738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2C61EE-8369-A7D7-7BBF-2983E8C4B701}"/>
              </a:ext>
            </a:extLst>
          </p:cNvPr>
          <p:cNvSpPr>
            <a:spLocks noGrp="1"/>
          </p:cNvSpPr>
          <p:nvPr>
            <p:ph type="sldNum" sz="quarter" idx="12"/>
          </p:nvPr>
        </p:nvSpPr>
        <p:spPr/>
        <p:txBody>
          <a:bodyPr/>
          <a:lstStyle/>
          <a:p>
            <a:fld id="{3E3A03C8-22BE-4DD4-AEED-28A496BA1D05}" type="slidenum">
              <a:rPr lang="en-GB" smtClean="0"/>
              <a:t>‹#›</a:t>
            </a:fld>
            <a:endParaRPr lang="en-GB"/>
          </a:p>
        </p:txBody>
      </p:sp>
    </p:spTree>
    <p:extLst>
      <p:ext uri="{BB962C8B-B14F-4D97-AF65-F5344CB8AC3E}">
        <p14:creationId xmlns:p14="http://schemas.microsoft.com/office/powerpoint/2010/main" val="4062056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D32F8-3B27-CF9A-F260-8FCE326AEB6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77808FE-002E-2AC7-C1DA-B373E427F72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Box 6">
            <a:extLst>
              <a:ext uri="{FF2B5EF4-FFF2-40B4-BE49-F238E27FC236}">
                <a16:creationId xmlns:a16="http://schemas.microsoft.com/office/drawing/2014/main" id="{421C3875-2686-C2E7-E881-42F84F02AE46}"/>
              </a:ext>
            </a:extLst>
          </p:cNvPr>
          <p:cNvSpPr txBox="1"/>
          <p:nvPr userDrawn="1"/>
        </p:nvSpPr>
        <p:spPr>
          <a:xfrm>
            <a:off x="8660921" y="6366294"/>
            <a:ext cx="2808974" cy="369332"/>
          </a:xfrm>
          <a:prstGeom prst="rect">
            <a:avLst/>
          </a:prstGeom>
          <a:noFill/>
        </p:spPr>
        <p:txBody>
          <a:bodyPr wrap="none" rtlCol="0">
            <a:spAutoFit/>
          </a:bodyPr>
          <a:lstStyle/>
          <a:p>
            <a:r>
              <a:rPr lang="en-GB"/>
              <a:t>rpawson@nakedobjects.org</a:t>
            </a:r>
          </a:p>
        </p:txBody>
      </p:sp>
    </p:spTree>
    <p:extLst>
      <p:ext uri="{BB962C8B-B14F-4D97-AF65-F5344CB8AC3E}">
        <p14:creationId xmlns:p14="http://schemas.microsoft.com/office/powerpoint/2010/main" val="2727529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3393D-4376-4759-E923-1E05D10232E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C11EEE95-7372-2873-7336-7090FC06CF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48306B0-F790-61D7-8375-56EB029E8E67}"/>
              </a:ext>
            </a:extLst>
          </p:cNvPr>
          <p:cNvSpPr>
            <a:spLocks noGrp="1"/>
          </p:cNvSpPr>
          <p:nvPr>
            <p:ph type="dt" sz="half" idx="10"/>
          </p:nvPr>
        </p:nvSpPr>
        <p:spPr/>
        <p:txBody>
          <a:bodyPr/>
          <a:lstStyle/>
          <a:p>
            <a:fld id="{ACD875EE-1B05-4153-BE82-D519C76DD760}" type="datetimeFigureOut">
              <a:rPr lang="en-GB" smtClean="0"/>
              <a:t>18/07/2024</a:t>
            </a:fld>
            <a:endParaRPr lang="en-GB"/>
          </a:p>
        </p:txBody>
      </p:sp>
      <p:sp>
        <p:nvSpPr>
          <p:cNvPr id="5" name="Footer Placeholder 4">
            <a:extLst>
              <a:ext uri="{FF2B5EF4-FFF2-40B4-BE49-F238E27FC236}">
                <a16:creationId xmlns:a16="http://schemas.microsoft.com/office/drawing/2014/main" id="{E84FB93F-764A-78A8-B2EF-B0078DEA25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0EF929-99D5-F25B-8F45-52224DC65D8C}"/>
              </a:ext>
            </a:extLst>
          </p:cNvPr>
          <p:cNvSpPr>
            <a:spLocks noGrp="1"/>
          </p:cNvSpPr>
          <p:nvPr>
            <p:ph type="sldNum" sz="quarter" idx="12"/>
          </p:nvPr>
        </p:nvSpPr>
        <p:spPr/>
        <p:txBody>
          <a:bodyPr/>
          <a:lstStyle/>
          <a:p>
            <a:fld id="{3E3A03C8-22BE-4DD4-AEED-28A496BA1D05}" type="slidenum">
              <a:rPr lang="en-GB" smtClean="0"/>
              <a:t>‹#›</a:t>
            </a:fld>
            <a:endParaRPr lang="en-GB"/>
          </a:p>
        </p:txBody>
      </p:sp>
    </p:spTree>
    <p:extLst>
      <p:ext uri="{BB962C8B-B14F-4D97-AF65-F5344CB8AC3E}">
        <p14:creationId xmlns:p14="http://schemas.microsoft.com/office/powerpoint/2010/main" val="1009460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BBEBB-4916-5450-44F8-15E61A11CE2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BC4297A-D886-186C-6E14-389DDB6F10E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86AA566-F2FA-FB4C-4F48-4CBDF6F16C6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B3BCEAE-E387-FF5A-FAD2-AE7D183D123A}"/>
              </a:ext>
            </a:extLst>
          </p:cNvPr>
          <p:cNvSpPr>
            <a:spLocks noGrp="1"/>
          </p:cNvSpPr>
          <p:nvPr>
            <p:ph type="dt" sz="half" idx="10"/>
          </p:nvPr>
        </p:nvSpPr>
        <p:spPr/>
        <p:txBody>
          <a:bodyPr/>
          <a:lstStyle/>
          <a:p>
            <a:fld id="{ACD875EE-1B05-4153-BE82-D519C76DD760}" type="datetimeFigureOut">
              <a:rPr lang="en-GB" smtClean="0"/>
              <a:t>18/07/2024</a:t>
            </a:fld>
            <a:endParaRPr lang="en-GB"/>
          </a:p>
        </p:txBody>
      </p:sp>
      <p:sp>
        <p:nvSpPr>
          <p:cNvPr id="6" name="Footer Placeholder 5">
            <a:extLst>
              <a:ext uri="{FF2B5EF4-FFF2-40B4-BE49-F238E27FC236}">
                <a16:creationId xmlns:a16="http://schemas.microsoft.com/office/drawing/2014/main" id="{7C4F4B7F-D977-8A90-252C-0B80242BAC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858DE1-F1F9-B3E0-B7BE-7ECBF114AB48}"/>
              </a:ext>
            </a:extLst>
          </p:cNvPr>
          <p:cNvSpPr>
            <a:spLocks noGrp="1"/>
          </p:cNvSpPr>
          <p:nvPr>
            <p:ph type="sldNum" sz="quarter" idx="12"/>
          </p:nvPr>
        </p:nvSpPr>
        <p:spPr/>
        <p:txBody>
          <a:bodyPr/>
          <a:lstStyle/>
          <a:p>
            <a:fld id="{3E3A03C8-22BE-4DD4-AEED-28A496BA1D05}" type="slidenum">
              <a:rPr lang="en-GB" smtClean="0"/>
              <a:t>‹#›</a:t>
            </a:fld>
            <a:endParaRPr lang="en-GB"/>
          </a:p>
        </p:txBody>
      </p:sp>
    </p:spTree>
    <p:extLst>
      <p:ext uri="{BB962C8B-B14F-4D97-AF65-F5344CB8AC3E}">
        <p14:creationId xmlns:p14="http://schemas.microsoft.com/office/powerpoint/2010/main" val="3411520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77FED-7687-6D0F-35BB-A484BE8EF8B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A5C9F28-5A83-BAC3-C10E-5DA9944561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C3B0767-FF7B-53A5-21D5-6C423F19027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FA26A9A-009E-2174-3326-4BD91022E1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F1E8061-BE52-BA67-541C-E0417EE4DBC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3DA996D-F782-0D22-BF11-6079E3BACF5D}"/>
              </a:ext>
            </a:extLst>
          </p:cNvPr>
          <p:cNvSpPr>
            <a:spLocks noGrp="1"/>
          </p:cNvSpPr>
          <p:nvPr>
            <p:ph type="dt" sz="half" idx="10"/>
          </p:nvPr>
        </p:nvSpPr>
        <p:spPr/>
        <p:txBody>
          <a:bodyPr/>
          <a:lstStyle/>
          <a:p>
            <a:fld id="{ACD875EE-1B05-4153-BE82-D519C76DD760}" type="datetimeFigureOut">
              <a:rPr lang="en-GB" smtClean="0"/>
              <a:t>18/07/2024</a:t>
            </a:fld>
            <a:endParaRPr lang="en-GB"/>
          </a:p>
        </p:txBody>
      </p:sp>
      <p:sp>
        <p:nvSpPr>
          <p:cNvPr id="8" name="Footer Placeholder 7">
            <a:extLst>
              <a:ext uri="{FF2B5EF4-FFF2-40B4-BE49-F238E27FC236}">
                <a16:creationId xmlns:a16="http://schemas.microsoft.com/office/drawing/2014/main" id="{EF5C9EF5-0C6B-2344-A078-E6C653DC27B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0DC1739-010E-ECC1-A945-749D3952AF0A}"/>
              </a:ext>
            </a:extLst>
          </p:cNvPr>
          <p:cNvSpPr>
            <a:spLocks noGrp="1"/>
          </p:cNvSpPr>
          <p:nvPr>
            <p:ph type="sldNum" sz="quarter" idx="12"/>
          </p:nvPr>
        </p:nvSpPr>
        <p:spPr/>
        <p:txBody>
          <a:bodyPr/>
          <a:lstStyle/>
          <a:p>
            <a:fld id="{3E3A03C8-22BE-4DD4-AEED-28A496BA1D05}" type="slidenum">
              <a:rPr lang="en-GB" smtClean="0"/>
              <a:t>‹#›</a:t>
            </a:fld>
            <a:endParaRPr lang="en-GB"/>
          </a:p>
        </p:txBody>
      </p:sp>
    </p:spTree>
    <p:extLst>
      <p:ext uri="{BB962C8B-B14F-4D97-AF65-F5344CB8AC3E}">
        <p14:creationId xmlns:p14="http://schemas.microsoft.com/office/powerpoint/2010/main" val="2713117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728B6-AF3C-9204-515F-3AC53AAD7CAA}"/>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7B08A9F-0462-36B2-2754-33C39507B6C7}"/>
              </a:ext>
            </a:extLst>
          </p:cNvPr>
          <p:cNvSpPr>
            <a:spLocks noGrp="1"/>
          </p:cNvSpPr>
          <p:nvPr>
            <p:ph type="dt" sz="half" idx="10"/>
          </p:nvPr>
        </p:nvSpPr>
        <p:spPr/>
        <p:txBody>
          <a:bodyPr/>
          <a:lstStyle/>
          <a:p>
            <a:fld id="{ACD875EE-1B05-4153-BE82-D519C76DD760}" type="datetimeFigureOut">
              <a:rPr lang="en-GB" smtClean="0"/>
              <a:t>18/07/2024</a:t>
            </a:fld>
            <a:endParaRPr lang="en-GB"/>
          </a:p>
        </p:txBody>
      </p:sp>
      <p:sp>
        <p:nvSpPr>
          <p:cNvPr id="4" name="Footer Placeholder 3">
            <a:extLst>
              <a:ext uri="{FF2B5EF4-FFF2-40B4-BE49-F238E27FC236}">
                <a16:creationId xmlns:a16="http://schemas.microsoft.com/office/drawing/2014/main" id="{4212D7B7-C4F0-63EE-79EB-3F86D449825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15F520E-47EA-B800-CCBA-0197E215867C}"/>
              </a:ext>
            </a:extLst>
          </p:cNvPr>
          <p:cNvSpPr>
            <a:spLocks noGrp="1"/>
          </p:cNvSpPr>
          <p:nvPr>
            <p:ph type="sldNum" sz="quarter" idx="12"/>
          </p:nvPr>
        </p:nvSpPr>
        <p:spPr/>
        <p:txBody>
          <a:bodyPr/>
          <a:lstStyle/>
          <a:p>
            <a:fld id="{3E3A03C8-22BE-4DD4-AEED-28A496BA1D05}" type="slidenum">
              <a:rPr lang="en-GB" smtClean="0"/>
              <a:t>‹#›</a:t>
            </a:fld>
            <a:endParaRPr lang="en-GB"/>
          </a:p>
        </p:txBody>
      </p:sp>
    </p:spTree>
    <p:extLst>
      <p:ext uri="{BB962C8B-B14F-4D97-AF65-F5344CB8AC3E}">
        <p14:creationId xmlns:p14="http://schemas.microsoft.com/office/powerpoint/2010/main" val="2137506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A230B2-9C4E-1CE4-C483-4E58B2EFAC04}"/>
              </a:ext>
            </a:extLst>
          </p:cNvPr>
          <p:cNvSpPr>
            <a:spLocks noGrp="1"/>
          </p:cNvSpPr>
          <p:nvPr>
            <p:ph type="dt" sz="half" idx="10"/>
          </p:nvPr>
        </p:nvSpPr>
        <p:spPr/>
        <p:txBody>
          <a:bodyPr/>
          <a:lstStyle/>
          <a:p>
            <a:fld id="{ACD875EE-1B05-4153-BE82-D519C76DD760}" type="datetimeFigureOut">
              <a:rPr lang="en-GB" smtClean="0"/>
              <a:t>18/07/2024</a:t>
            </a:fld>
            <a:endParaRPr lang="en-GB"/>
          </a:p>
        </p:txBody>
      </p:sp>
      <p:sp>
        <p:nvSpPr>
          <p:cNvPr id="3" name="Footer Placeholder 2">
            <a:extLst>
              <a:ext uri="{FF2B5EF4-FFF2-40B4-BE49-F238E27FC236}">
                <a16:creationId xmlns:a16="http://schemas.microsoft.com/office/drawing/2014/main" id="{774C5C48-6E86-60DD-67C3-9EE837DD62E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C9E8DA4-4A8F-EFA6-D820-FBFBBADBD31A}"/>
              </a:ext>
            </a:extLst>
          </p:cNvPr>
          <p:cNvSpPr>
            <a:spLocks noGrp="1"/>
          </p:cNvSpPr>
          <p:nvPr>
            <p:ph type="sldNum" sz="quarter" idx="12"/>
          </p:nvPr>
        </p:nvSpPr>
        <p:spPr/>
        <p:txBody>
          <a:bodyPr/>
          <a:lstStyle/>
          <a:p>
            <a:fld id="{3E3A03C8-22BE-4DD4-AEED-28A496BA1D05}" type="slidenum">
              <a:rPr lang="en-GB" smtClean="0"/>
              <a:t>‹#›</a:t>
            </a:fld>
            <a:endParaRPr lang="en-GB"/>
          </a:p>
        </p:txBody>
      </p:sp>
    </p:spTree>
    <p:extLst>
      <p:ext uri="{BB962C8B-B14F-4D97-AF65-F5344CB8AC3E}">
        <p14:creationId xmlns:p14="http://schemas.microsoft.com/office/powerpoint/2010/main" val="3448323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69E02-A19B-B128-55BD-965F3BAEA84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266B0A65-14BA-2471-56B5-E33ECBBE2F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BFBF2AF8-DDCB-184C-2AB2-E21B22EAA7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A058416-EAB4-2EEB-2DB3-0785B06A133F}"/>
              </a:ext>
            </a:extLst>
          </p:cNvPr>
          <p:cNvSpPr>
            <a:spLocks noGrp="1"/>
          </p:cNvSpPr>
          <p:nvPr>
            <p:ph type="dt" sz="half" idx="10"/>
          </p:nvPr>
        </p:nvSpPr>
        <p:spPr/>
        <p:txBody>
          <a:bodyPr/>
          <a:lstStyle/>
          <a:p>
            <a:fld id="{ACD875EE-1B05-4153-BE82-D519C76DD760}" type="datetimeFigureOut">
              <a:rPr lang="en-GB" smtClean="0"/>
              <a:t>18/07/2024</a:t>
            </a:fld>
            <a:endParaRPr lang="en-GB"/>
          </a:p>
        </p:txBody>
      </p:sp>
      <p:sp>
        <p:nvSpPr>
          <p:cNvPr id="6" name="Footer Placeholder 5">
            <a:extLst>
              <a:ext uri="{FF2B5EF4-FFF2-40B4-BE49-F238E27FC236}">
                <a16:creationId xmlns:a16="http://schemas.microsoft.com/office/drawing/2014/main" id="{67892453-664D-3DCD-17F2-5D8B363FD1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4C700C-77B8-7136-C238-63073B2B79DB}"/>
              </a:ext>
            </a:extLst>
          </p:cNvPr>
          <p:cNvSpPr>
            <a:spLocks noGrp="1"/>
          </p:cNvSpPr>
          <p:nvPr>
            <p:ph type="sldNum" sz="quarter" idx="12"/>
          </p:nvPr>
        </p:nvSpPr>
        <p:spPr/>
        <p:txBody>
          <a:bodyPr/>
          <a:lstStyle/>
          <a:p>
            <a:fld id="{3E3A03C8-22BE-4DD4-AEED-28A496BA1D05}" type="slidenum">
              <a:rPr lang="en-GB" smtClean="0"/>
              <a:t>‹#›</a:t>
            </a:fld>
            <a:endParaRPr lang="en-GB"/>
          </a:p>
        </p:txBody>
      </p:sp>
    </p:spTree>
    <p:extLst>
      <p:ext uri="{BB962C8B-B14F-4D97-AF65-F5344CB8AC3E}">
        <p14:creationId xmlns:p14="http://schemas.microsoft.com/office/powerpoint/2010/main" val="3601848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BB850-E9D9-C492-89CA-475C3ABDBAC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6DBFCAF-99A6-3B15-1D44-60EFEAEAA7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D86BCE6-AB6D-67AD-79FF-4B6FF293A9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E70C5C8-6BEB-5DE9-575B-593523C4B630}"/>
              </a:ext>
            </a:extLst>
          </p:cNvPr>
          <p:cNvSpPr>
            <a:spLocks noGrp="1"/>
          </p:cNvSpPr>
          <p:nvPr>
            <p:ph type="dt" sz="half" idx="10"/>
          </p:nvPr>
        </p:nvSpPr>
        <p:spPr/>
        <p:txBody>
          <a:bodyPr/>
          <a:lstStyle/>
          <a:p>
            <a:fld id="{ACD875EE-1B05-4153-BE82-D519C76DD760}" type="datetimeFigureOut">
              <a:rPr lang="en-GB" smtClean="0"/>
              <a:t>18/07/2024</a:t>
            </a:fld>
            <a:endParaRPr lang="en-GB"/>
          </a:p>
        </p:txBody>
      </p:sp>
      <p:sp>
        <p:nvSpPr>
          <p:cNvPr id="6" name="Footer Placeholder 5">
            <a:extLst>
              <a:ext uri="{FF2B5EF4-FFF2-40B4-BE49-F238E27FC236}">
                <a16:creationId xmlns:a16="http://schemas.microsoft.com/office/drawing/2014/main" id="{8EAB0A2C-F6A0-2ABD-B828-1073236034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F74678-AD48-F3B1-04E0-769F8D3E90CF}"/>
              </a:ext>
            </a:extLst>
          </p:cNvPr>
          <p:cNvSpPr>
            <a:spLocks noGrp="1"/>
          </p:cNvSpPr>
          <p:nvPr>
            <p:ph type="sldNum" sz="quarter" idx="12"/>
          </p:nvPr>
        </p:nvSpPr>
        <p:spPr/>
        <p:txBody>
          <a:bodyPr/>
          <a:lstStyle/>
          <a:p>
            <a:fld id="{3E3A03C8-22BE-4DD4-AEED-28A496BA1D05}" type="slidenum">
              <a:rPr lang="en-GB" smtClean="0"/>
              <a:t>‹#›</a:t>
            </a:fld>
            <a:endParaRPr lang="en-GB"/>
          </a:p>
        </p:txBody>
      </p:sp>
    </p:spTree>
    <p:extLst>
      <p:ext uri="{BB962C8B-B14F-4D97-AF65-F5344CB8AC3E}">
        <p14:creationId xmlns:p14="http://schemas.microsoft.com/office/powerpoint/2010/main" val="1059752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CA3720-B499-E01A-FA79-BAD536D045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7F441E5-A2FB-A485-2222-E3863C1F49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5ABB74C-B2D8-9C4D-D544-9C6818B481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875EE-1B05-4153-BE82-D519C76DD760}" type="datetimeFigureOut">
              <a:rPr lang="en-GB" smtClean="0"/>
              <a:t>18/07/2024</a:t>
            </a:fld>
            <a:endParaRPr lang="en-GB"/>
          </a:p>
        </p:txBody>
      </p:sp>
      <p:sp>
        <p:nvSpPr>
          <p:cNvPr id="5" name="Footer Placeholder 4">
            <a:extLst>
              <a:ext uri="{FF2B5EF4-FFF2-40B4-BE49-F238E27FC236}">
                <a16:creationId xmlns:a16="http://schemas.microsoft.com/office/drawing/2014/main" id="{9F95343F-CF62-B66D-27A3-3C47D58676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0AEF33B-FCAE-F46C-6BDD-EDB28EA189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a:t>rpawson@nakedobjects.org</a:t>
            </a:r>
          </a:p>
        </p:txBody>
      </p:sp>
    </p:spTree>
    <p:extLst>
      <p:ext uri="{BB962C8B-B14F-4D97-AF65-F5344CB8AC3E}">
        <p14:creationId xmlns:p14="http://schemas.microsoft.com/office/powerpoint/2010/main" val="1180444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gif"/><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hyperlink" Target="mailto:rpawson@nakedobjects.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F2151-C548-2FD9-8064-792D5872D3A0}"/>
              </a:ext>
            </a:extLst>
          </p:cNvPr>
          <p:cNvSpPr>
            <a:spLocks noGrp="1"/>
          </p:cNvSpPr>
          <p:nvPr>
            <p:ph type="ctrTitle"/>
          </p:nvPr>
        </p:nvSpPr>
        <p:spPr>
          <a:xfrm>
            <a:off x="689548" y="1212305"/>
            <a:ext cx="10867869" cy="2387600"/>
          </a:xfrm>
        </p:spPr>
        <p:txBody>
          <a:bodyPr>
            <a:normAutofit/>
          </a:bodyPr>
          <a:lstStyle/>
          <a:p>
            <a:r>
              <a:rPr lang="en-US" sz="4000" b="1" i="0">
                <a:solidFill>
                  <a:srgbClr val="01556B"/>
                </a:solidFill>
                <a:effectLst/>
                <a:latin typeface="Montserrat" panose="00000500000000000000" pitchFamily="2" charset="0"/>
              </a:rPr>
              <a:t>The future for teaching programming -</a:t>
            </a:r>
            <a:br>
              <a:rPr lang="en-US" sz="4000" b="1" i="0">
                <a:solidFill>
                  <a:srgbClr val="01556B"/>
                </a:solidFill>
                <a:effectLst/>
                <a:latin typeface="Montserrat" panose="00000500000000000000" pitchFamily="2" charset="0"/>
              </a:rPr>
            </a:br>
            <a:r>
              <a:rPr lang="en-US" sz="4000" b="1" i="0">
                <a:solidFill>
                  <a:srgbClr val="01556B"/>
                </a:solidFill>
                <a:effectLst/>
                <a:latin typeface="Montserrat" panose="00000500000000000000" pitchFamily="2" charset="0"/>
              </a:rPr>
              <a:t> at secondary level</a:t>
            </a:r>
            <a:endParaRPr lang="en-GB" sz="4000"/>
          </a:p>
        </p:txBody>
      </p:sp>
      <p:sp>
        <p:nvSpPr>
          <p:cNvPr id="3" name="Subtitle 2">
            <a:extLst>
              <a:ext uri="{FF2B5EF4-FFF2-40B4-BE49-F238E27FC236}">
                <a16:creationId xmlns:a16="http://schemas.microsoft.com/office/drawing/2014/main" id="{64A839AE-0FFA-6424-B662-0BAB862B49FB}"/>
              </a:ext>
            </a:extLst>
          </p:cNvPr>
          <p:cNvSpPr>
            <a:spLocks noGrp="1"/>
          </p:cNvSpPr>
          <p:nvPr>
            <p:ph type="subTitle" idx="1"/>
          </p:nvPr>
        </p:nvSpPr>
        <p:spPr>
          <a:xfrm>
            <a:off x="1419069" y="4861212"/>
            <a:ext cx="9144000" cy="1655762"/>
          </a:xfrm>
        </p:spPr>
        <p:txBody>
          <a:bodyPr>
            <a:normAutofit/>
          </a:bodyPr>
          <a:lstStyle/>
          <a:p>
            <a:r>
              <a:rPr lang="en-GB" sz="3200" b="1">
                <a:solidFill>
                  <a:srgbClr val="01556B"/>
                </a:solidFill>
                <a:latin typeface="Montserrat" panose="00000500000000000000" pitchFamily="2" charset="0"/>
                <a:ea typeface="+mj-ea"/>
                <a:cs typeface="+mj-cs"/>
              </a:rPr>
              <a:t>Richard Pawson</a:t>
            </a:r>
          </a:p>
        </p:txBody>
      </p:sp>
    </p:spTree>
    <p:extLst>
      <p:ext uri="{BB962C8B-B14F-4D97-AF65-F5344CB8AC3E}">
        <p14:creationId xmlns:p14="http://schemas.microsoft.com/office/powerpoint/2010/main" val="2960647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D06DE-A38B-4E01-7691-94F3E27C9392}"/>
              </a:ext>
            </a:extLst>
          </p:cNvPr>
          <p:cNvSpPr>
            <a:spLocks noGrp="1"/>
          </p:cNvSpPr>
          <p:nvPr>
            <p:ph type="title"/>
          </p:nvPr>
        </p:nvSpPr>
        <p:spPr/>
        <p:txBody>
          <a:bodyPr>
            <a:normAutofit/>
          </a:bodyPr>
          <a:lstStyle/>
          <a:p>
            <a:r>
              <a:rPr lang="en-GB" i="1"/>
              <a:t>Most</a:t>
            </a:r>
            <a:r>
              <a:rPr lang="en-GB"/>
              <a:t> programming languages now have</a:t>
            </a:r>
            <a:br>
              <a:rPr lang="en-GB"/>
            </a:br>
            <a:r>
              <a:rPr lang="en-GB"/>
              <a:t>'cargo cult' functions</a:t>
            </a:r>
          </a:p>
        </p:txBody>
      </p:sp>
      <p:pic>
        <p:nvPicPr>
          <p:cNvPr id="2050" name="Picture 2" descr="Cargo Cult Agile. Fred: Are you in a Cargo Cult? | by Tomas Kejzlar |  Skeptical Agile">
            <a:extLst>
              <a:ext uri="{FF2B5EF4-FFF2-40B4-BE49-F238E27FC236}">
                <a16:creationId xmlns:a16="http://schemas.microsoft.com/office/drawing/2014/main" id="{80B0AACF-C2DD-57F6-9C02-1986FEBA38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6953" y="1707788"/>
            <a:ext cx="8180962" cy="4601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3E3E8-F03C-800A-2421-0BECEF48331A}"/>
              </a:ext>
            </a:extLst>
          </p:cNvPr>
          <p:cNvSpPr>
            <a:spLocks noGrp="1"/>
          </p:cNvSpPr>
          <p:nvPr>
            <p:ph type="title"/>
          </p:nvPr>
        </p:nvSpPr>
        <p:spPr/>
        <p:txBody>
          <a:bodyPr/>
          <a:lstStyle/>
          <a:p>
            <a:r>
              <a:rPr lang="en-GB"/>
              <a:t>Bertrand Meyer:</a:t>
            </a:r>
            <a:br>
              <a:rPr lang="en-GB"/>
            </a:br>
            <a:r>
              <a:rPr lang="en-GB"/>
              <a:t>'Command / Query Separation'</a:t>
            </a:r>
          </a:p>
        </p:txBody>
      </p:sp>
      <p:sp>
        <p:nvSpPr>
          <p:cNvPr id="3" name="Content Placeholder 2">
            <a:extLst>
              <a:ext uri="{FF2B5EF4-FFF2-40B4-BE49-F238E27FC236}">
                <a16:creationId xmlns:a16="http://schemas.microsoft.com/office/drawing/2014/main" id="{DCC5EA53-56F8-4283-4656-BBCFD93400D3}"/>
              </a:ext>
            </a:extLst>
          </p:cNvPr>
          <p:cNvSpPr>
            <a:spLocks noGrp="1"/>
          </p:cNvSpPr>
          <p:nvPr>
            <p:ph idx="1"/>
          </p:nvPr>
        </p:nvSpPr>
        <p:spPr/>
        <p:txBody>
          <a:bodyPr>
            <a:normAutofit/>
          </a:bodyPr>
          <a:lstStyle/>
          <a:p>
            <a:endParaRPr lang="en-GB"/>
          </a:p>
          <a:p>
            <a:r>
              <a:rPr lang="en-GB"/>
              <a:t>Every method should </a:t>
            </a:r>
            <a:r>
              <a:rPr lang="en-GB" i="1"/>
              <a:t>either…</a:t>
            </a:r>
            <a:endParaRPr lang="en-GB"/>
          </a:p>
          <a:p>
            <a:pPr lvl="1"/>
            <a:r>
              <a:rPr lang="en-GB"/>
              <a:t>Make a change to the system (a 'command')</a:t>
            </a:r>
          </a:p>
          <a:p>
            <a:pPr lvl="1"/>
            <a:r>
              <a:rPr lang="en-GB"/>
              <a:t>Answer a question (a 'query')</a:t>
            </a:r>
          </a:p>
          <a:p>
            <a:r>
              <a:rPr lang="en-GB"/>
              <a:t>… but </a:t>
            </a:r>
            <a:r>
              <a:rPr lang="en-GB" i="1"/>
              <a:t>never both</a:t>
            </a:r>
            <a:r>
              <a:rPr lang="en-GB"/>
              <a:t>, because...</a:t>
            </a:r>
          </a:p>
          <a:p>
            <a:pPr lvl="1"/>
            <a:r>
              <a:rPr lang="en-GB"/>
              <a:t>'Asking a question should not change the answer!'</a:t>
            </a:r>
          </a:p>
          <a:p>
            <a:pPr lvl="1"/>
            <a:endParaRPr lang="en-GB"/>
          </a:p>
          <a:p>
            <a:endParaRPr lang="en-GB"/>
          </a:p>
        </p:txBody>
      </p:sp>
      <p:pic>
        <p:nvPicPr>
          <p:cNvPr id="3078" name="Picture 6" descr="Bertrand Meyer: photograph">
            <a:extLst>
              <a:ext uri="{FF2B5EF4-FFF2-40B4-BE49-F238E27FC236}">
                <a16:creationId xmlns:a16="http://schemas.microsoft.com/office/drawing/2014/main" id="{C0151749-62D7-BE36-A285-2431867800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2596" y="278700"/>
            <a:ext cx="2489232" cy="2980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40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811BC-5549-51F9-2A7E-31C1D894AE2D}"/>
              </a:ext>
            </a:extLst>
          </p:cNvPr>
          <p:cNvSpPr>
            <a:spLocks noGrp="1"/>
          </p:cNvSpPr>
          <p:nvPr>
            <p:ph type="title"/>
          </p:nvPr>
        </p:nvSpPr>
        <p:spPr/>
        <p:txBody>
          <a:bodyPr/>
          <a:lstStyle/>
          <a:p>
            <a:r>
              <a:rPr lang="en-GB"/>
              <a:t>A procedure is a command</a:t>
            </a:r>
            <a:br>
              <a:rPr lang="en-GB"/>
            </a:br>
            <a:r>
              <a:rPr lang="en-GB"/>
              <a:t>A function is a query</a:t>
            </a:r>
          </a:p>
        </p:txBody>
      </p:sp>
      <p:sp>
        <p:nvSpPr>
          <p:cNvPr id="3" name="Content Placeholder 2">
            <a:extLst>
              <a:ext uri="{FF2B5EF4-FFF2-40B4-BE49-F238E27FC236}">
                <a16:creationId xmlns:a16="http://schemas.microsoft.com/office/drawing/2014/main" id="{8A9B486F-6512-6CEF-67FB-6560C6EA264D}"/>
              </a:ext>
            </a:extLst>
          </p:cNvPr>
          <p:cNvSpPr>
            <a:spLocks noGrp="1"/>
          </p:cNvSpPr>
          <p:nvPr>
            <p:ph idx="1"/>
          </p:nvPr>
        </p:nvSpPr>
        <p:spPr/>
        <p:txBody>
          <a:bodyPr>
            <a:normAutofit/>
          </a:bodyPr>
          <a:lstStyle/>
          <a:p>
            <a:r>
              <a:rPr lang="en-GB"/>
              <a:t>A procedure…</a:t>
            </a:r>
          </a:p>
          <a:p>
            <a:pPr lvl="1"/>
            <a:r>
              <a:rPr lang="en-GB"/>
              <a:t>can make changes to the inputs, or to the wider 'system'</a:t>
            </a:r>
          </a:p>
          <a:p>
            <a:pPr lvl="1"/>
            <a:r>
              <a:rPr lang="en-GB"/>
              <a:t>indeed, it </a:t>
            </a:r>
            <a:r>
              <a:rPr lang="en-GB" i="1"/>
              <a:t>must</a:t>
            </a:r>
            <a:endParaRPr lang="en-GB"/>
          </a:p>
          <a:p>
            <a:r>
              <a:rPr lang="en-GB"/>
              <a:t>A function…</a:t>
            </a:r>
          </a:p>
          <a:p>
            <a:pPr lvl="1"/>
            <a:r>
              <a:rPr lang="en-GB"/>
              <a:t>may not make changes to its inputs, nor to the wider system</a:t>
            </a:r>
          </a:p>
          <a:p>
            <a:pPr lvl="1"/>
            <a:r>
              <a:rPr lang="en-GB"/>
              <a:t>may have no observable effect except the returned result</a:t>
            </a:r>
          </a:p>
          <a:p>
            <a:pPr lvl="1"/>
            <a:r>
              <a:rPr lang="en-GB"/>
              <a:t>The result must depend on nothing except the details of the question</a:t>
            </a:r>
          </a:p>
        </p:txBody>
      </p:sp>
    </p:spTree>
    <p:extLst>
      <p:ext uri="{BB962C8B-B14F-4D97-AF65-F5344CB8AC3E}">
        <p14:creationId xmlns:p14="http://schemas.microsoft.com/office/powerpoint/2010/main" val="129190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F8B16-C247-9385-BB82-23537605F570}"/>
              </a:ext>
            </a:extLst>
          </p:cNvPr>
          <p:cNvSpPr>
            <a:spLocks noGrp="1"/>
          </p:cNvSpPr>
          <p:nvPr>
            <p:ph type="title"/>
          </p:nvPr>
        </p:nvSpPr>
        <p:spPr/>
        <p:txBody>
          <a:bodyPr>
            <a:normAutofit/>
          </a:bodyPr>
          <a:lstStyle/>
          <a:p>
            <a:r>
              <a:rPr lang="en-GB" sz="4000"/>
              <a:t>Functions are </a:t>
            </a:r>
            <a:r>
              <a:rPr lang="en-GB" sz="4000" i="1"/>
              <a:t>more restrictive </a:t>
            </a:r>
            <a:r>
              <a:rPr lang="en-GB" sz="4000"/>
              <a:t>than procedures</a:t>
            </a:r>
            <a:br>
              <a:rPr lang="en-GB" sz="4000"/>
            </a:br>
            <a:r>
              <a:rPr lang="en-GB" sz="4000"/>
              <a:t>- but offer far more benefits</a:t>
            </a:r>
          </a:p>
        </p:txBody>
      </p:sp>
      <p:pic>
        <p:nvPicPr>
          <p:cNvPr id="5" name="Picture 4">
            <a:extLst>
              <a:ext uri="{FF2B5EF4-FFF2-40B4-BE49-F238E27FC236}">
                <a16:creationId xmlns:a16="http://schemas.microsoft.com/office/drawing/2014/main" id="{84971033-E2E6-CA24-BFEB-FF16B4DDA313}"/>
              </a:ext>
            </a:extLst>
          </p:cNvPr>
          <p:cNvPicPr>
            <a:picLocks noChangeAspect="1"/>
          </p:cNvPicPr>
          <p:nvPr/>
        </p:nvPicPr>
        <p:blipFill>
          <a:blip r:embed="rId2"/>
          <a:stretch>
            <a:fillRect/>
          </a:stretch>
        </p:blipFill>
        <p:spPr>
          <a:xfrm>
            <a:off x="921749" y="2356934"/>
            <a:ext cx="8002117" cy="781159"/>
          </a:xfrm>
          <a:prstGeom prst="rect">
            <a:avLst/>
          </a:prstGeom>
        </p:spPr>
      </p:pic>
      <p:pic>
        <p:nvPicPr>
          <p:cNvPr id="7" name="Picture 6">
            <a:extLst>
              <a:ext uri="{FF2B5EF4-FFF2-40B4-BE49-F238E27FC236}">
                <a16:creationId xmlns:a16="http://schemas.microsoft.com/office/drawing/2014/main" id="{75FFCEF9-3ACA-538B-F0D3-03D0BDBDEA48}"/>
              </a:ext>
            </a:extLst>
          </p:cNvPr>
          <p:cNvPicPr>
            <a:picLocks noChangeAspect="1"/>
          </p:cNvPicPr>
          <p:nvPr/>
        </p:nvPicPr>
        <p:blipFill>
          <a:blip r:embed="rId3"/>
          <a:stretch>
            <a:fillRect/>
          </a:stretch>
        </p:blipFill>
        <p:spPr>
          <a:xfrm>
            <a:off x="899642" y="3742341"/>
            <a:ext cx="6735115" cy="1219370"/>
          </a:xfrm>
          <a:prstGeom prst="rect">
            <a:avLst/>
          </a:prstGeom>
        </p:spPr>
      </p:pic>
      <p:sp>
        <p:nvSpPr>
          <p:cNvPr id="8" name="TextBox 7">
            <a:extLst>
              <a:ext uri="{FF2B5EF4-FFF2-40B4-BE49-F238E27FC236}">
                <a16:creationId xmlns:a16="http://schemas.microsoft.com/office/drawing/2014/main" id="{57F1FF7A-F2C3-C761-3F8F-AD302A7D03AA}"/>
              </a:ext>
            </a:extLst>
          </p:cNvPr>
          <p:cNvSpPr txBox="1"/>
          <p:nvPr/>
        </p:nvSpPr>
        <p:spPr>
          <a:xfrm>
            <a:off x="8635042" y="3804249"/>
            <a:ext cx="3142014" cy="2031325"/>
          </a:xfrm>
          <a:prstGeom prst="rect">
            <a:avLst/>
          </a:prstGeom>
          <a:noFill/>
        </p:spPr>
        <p:txBody>
          <a:bodyPr wrap="none" rtlCol="0">
            <a:spAutoFit/>
          </a:bodyPr>
          <a:lstStyle/>
          <a:p>
            <a:r>
              <a:rPr lang="en-GB"/>
              <a:t>Functions can:</a:t>
            </a:r>
          </a:p>
          <a:p>
            <a:pPr marL="285750" indent="-285750">
              <a:buFont typeface="Arial" panose="020B0604020202020204" pitchFamily="34" charset="0"/>
              <a:buChar char="•"/>
            </a:pPr>
            <a:r>
              <a:rPr lang="en-GB"/>
              <a:t>be fully unit tested</a:t>
            </a:r>
          </a:p>
          <a:p>
            <a:pPr marL="285750" indent="-285750">
              <a:buFont typeface="Arial" panose="020B0604020202020204" pitchFamily="34" charset="0"/>
              <a:buChar char="•"/>
            </a:pPr>
            <a:r>
              <a:rPr lang="en-GB"/>
              <a:t>be used in expressions</a:t>
            </a:r>
          </a:p>
          <a:p>
            <a:pPr marL="285750" indent="-285750">
              <a:buFont typeface="Arial" panose="020B0604020202020204" pitchFamily="34" charset="0"/>
              <a:buChar char="•"/>
            </a:pPr>
            <a:r>
              <a:rPr lang="en-GB"/>
              <a:t>be reasoned about</a:t>
            </a:r>
          </a:p>
          <a:p>
            <a:pPr marL="285750" indent="-285750">
              <a:buFont typeface="Arial" panose="020B0604020202020204" pitchFamily="34" charset="0"/>
              <a:buChar char="•"/>
            </a:pPr>
            <a:r>
              <a:rPr lang="en-GB"/>
              <a:t>be safely combined</a:t>
            </a:r>
          </a:p>
          <a:p>
            <a:pPr marL="285750" indent="-285750">
              <a:buFont typeface="Arial" panose="020B0604020202020204" pitchFamily="34" charset="0"/>
              <a:buChar char="•"/>
            </a:pPr>
            <a:r>
              <a:rPr lang="en-GB"/>
              <a:t>be transparently parallelised</a:t>
            </a:r>
          </a:p>
          <a:p>
            <a:pPr marL="285750" indent="-285750">
              <a:buFont typeface="Arial" panose="020B0604020202020204" pitchFamily="34" charset="0"/>
              <a:buChar char="•"/>
            </a:pPr>
            <a:r>
              <a:rPr lang="en-GB"/>
              <a:t>cache their results</a:t>
            </a:r>
          </a:p>
        </p:txBody>
      </p:sp>
    </p:spTree>
    <p:extLst>
      <p:ext uri="{BB962C8B-B14F-4D97-AF65-F5344CB8AC3E}">
        <p14:creationId xmlns:p14="http://schemas.microsoft.com/office/powerpoint/2010/main" val="194416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2D9BE-6DE8-D6EB-6246-34D11E701F9A}"/>
              </a:ext>
            </a:extLst>
          </p:cNvPr>
          <p:cNvSpPr>
            <a:spLocks noGrp="1"/>
          </p:cNvSpPr>
          <p:nvPr>
            <p:ph type="title"/>
          </p:nvPr>
        </p:nvSpPr>
        <p:spPr/>
        <p:txBody>
          <a:bodyPr/>
          <a:lstStyle/>
          <a:p>
            <a:r>
              <a:rPr lang="en-GB"/>
              <a:t>Immutability changes everything</a:t>
            </a:r>
          </a:p>
        </p:txBody>
      </p:sp>
      <p:sp>
        <p:nvSpPr>
          <p:cNvPr id="3" name="Content Placeholder 2">
            <a:extLst>
              <a:ext uri="{FF2B5EF4-FFF2-40B4-BE49-F238E27FC236}">
                <a16:creationId xmlns:a16="http://schemas.microsoft.com/office/drawing/2014/main" id="{062FA143-CA07-009F-220D-FA83BEA95458}"/>
              </a:ext>
            </a:extLst>
          </p:cNvPr>
          <p:cNvSpPr>
            <a:spLocks noGrp="1"/>
          </p:cNvSpPr>
          <p:nvPr>
            <p:ph idx="1"/>
          </p:nvPr>
        </p:nvSpPr>
        <p:spPr/>
        <p:txBody>
          <a:bodyPr>
            <a:normAutofit fontScale="85000" lnSpcReduction="20000"/>
          </a:bodyPr>
          <a:lstStyle/>
          <a:p>
            <a:r>
              <a:rPr lang="en-GB"/>
              <a:t>Immutable type doesn't mean you can't change contents</a:t>
            </a:r>
          </a:p>
          <a:p>
            <a:pPr lvl="1"/>
            <a:r>
              <a:rPr lang="en-GB"/>
              <a:t>Just that when you do, you get back a new instance</a:t>
            </a:r>
          </a:p>
          <a:p>
            <a:r>
              <a:rPr lang="en-GB"/>
              <a:t>You've </a:t>
            </a:r>
            <a:r>
              <a:rPr lang="en-GB" i="1"/>
              <a:t>already</a:t>
            </a:r>
            <a:r>
              <a:rPr lang="en-GB"/>
              <a:t> been using immutable data structures – where?</a:t>
            </a:r>
          </a:p>
          <a:p>
            <a:r>
              <a:rPr lang="en-GB"/>
              <a:t>Why is this important?</a:t>
            </a:r>
          </a:p>
          <a:p>
            <a:pPr lvl="1"/>
            <a:r>
              <a:rPr lang="en-GB"/>
              <a:t>Immutable data structures are seen as the future of programming</a:t>
            </a:r>
          </a:p>
          <a:p>
            <a:pPr lvl="1"/>
            <a:r>
              <a:rPr lang="en-GB"/>
              <a:t>Fewer errors</a:t>
            </a:r>
          </a:p>
          <a:p>
            <a:pPr lvl="1"/>
            <a:r>
              <a:rPr lang="en-GB"/>
              <a:t>Easier to parallelise</a:t>
            </a:r>
          </a:p>
          <a:p>
            <a:r>
              <a:rPr lang="en-GB"/>
              <a:t>Immutable types in Elan</a:t>
            </a:r>
          </a:p>
          <a:p>
            <a:pPr lvl="1"/>
            <a:r>
              <a:rPr lang="en-GB"/>
              <a:t>ArrayList v. ImmutableList</a:t>
            </a:r>
          </a:p>
          <a:p>
            <a:pPr lvl="1"/>
            <a:r>
              <a:rPr lang="en-GB"/>
              <a:t>Both mutable and immutable versions of Set, Dictionary, Stack, Queue, Tree, &amp; Graph</a:t>
            </a:r>
          </a:p>
          <a:p>
            <a:pPr lvl="1"/>
            <a:r>
              <a:rPr lang="en-GB"/>
              <a:t>User-defined classes </a:t>
            </a:r>
            <a:r>
              <a:rPr lang="en-GB" i="1"/>
              <a:t>may</a:t>
            </a:r>
            <a:r>
              <a:rPr lang="en-GB"/>
              <a:t> be specified as </a:t>
            </a:r>
            <a:r>
              <a:rPr lang="en-GB" i="1"/>
              <a:t>immutable</a:t>
            </a:r>
          </a:p>
          <a:p>
            <a:pPr lvl="1"/>
            <a:r>
              <a:rPr lang="en-GB"/>
              <a:t>Incentive1 : functions will accept </a:t>
            </a:r>
            <a:r>
              <a:rPr lang="en-GB" i="1"/>
              <a:t>only</a:t>
            </a:r>
            <a:r>
              <a:rPr lang="en-GB"/>
              <a:t> immutable types as parameters</a:t>
            </a:r>
          </a:p>
          <a:p>
            <a:pPr lvl="1"/>
            <a:r>
              <a:rPr lang="en-GB"/>
              <a:t>Incentive2: You can't have a 'hanging function' as you can in most languages</a:t>
            </a:r>
          </a:p>
          <a:p>
            <a:pPr marL="457200" lvl="1" indent="0">
              <a:buNone/>
            </a:pPr>
            <a:endParaRPr lang="en-GB"/>
          </a:p>
        </p:txBody>
      </p:sp>
    </p:spTree>
    <p:extLst>
      <p:ext uri="{BB962C8B-B14F-4D97-AF65-F5344CB8AC3E}">
        <p14:creationId xmlns:p14="http://schemas.microsoft.com/office/powerpoint/2010/main" val="230291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DF621-CC75-4B18-00BD-CEEC9DE6FAC3}"/>
              </a:ext>
            </a:extLst>
          </p:cNvPr>
          <p:cNvSpPr>
            <a:spLocks noGrp="1"/>
          </p:cNvSpPr>
          <p:nvPr>
            <p:ph type="title"/>
          </p:nvPr>
        </p:nvSpPr>
        <p:spPr/>
        <p:txBody>
          <a:bodyPr/>
          <a:lstStyle/>
          <a:p>
            <a:r>
              <a:rPr lang="en-GB"/>
              <a:t>Programming paradigms</a:t>
            </a:r>
            <a:br>
              <a:rPr lang="en-GB"/>
            </a:br>
            <a:r>
              <a:rPr lang="en-GB"/>
              <a:t>What is a paradigm</a:t>
            </a:r>
          </a:p>
        </p:txBody>
      </p:sp>
      <p:pic>
        <p:nvPicPr>
          <p:cNvPr id="1026" name="Picture 2">
            <a:extLst>
              <a:ext uri="{FF2B5EF4-FFF2-40B4-BE49-F238E27FC236}">
                <a16:creationId xmlns:a16="http://schemas.microsoft.com/office/drawing/2014/main" id="{EF0E69AF-8F0E-0051-420F-2EE923E0D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8769" y="1802919"/>
            <a:ext cx="2926847" cy="45547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C4835F8-70EB-4ED2-9A7F-392FFC293D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4867" y="1774543"/>
            <a:ext cx="3657080" cy="4488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55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91662-9793-4A8A-E21F-75316D3446D3}"/>
              </a:ext>
            </a:extLst>
          </p:cNvPr>
          <p:cNvSpPr>
            <a:spLocks noGrp="1"/>
          </p:cNvSpPr>
          <p:nvPr>
            <p:ph type="title"/>
          </p:nvPr>
        </p:nvSpPr>
        <p:spPr/>
        <p:txBody>
          <a:bodyPr/>
          <a:lstStyle/>
          <a:p>
            <a:r>
              <a:rPr lang="en-GB"/>
              <a:t>Programming paradigm shifts</a:t>
            </a:r>
          </a:p>
        </p:txBody>
      </p:sp>
      <p:sp>
        <p:nvSpPr>
          <p:cNvPr id="3" name="Content Placeholder 2">
            <a:extLst>
              <a:ext uri="{FF2B5EF4-FFF2-40B4-BE49-F238E27FC236}">
                <a16:creationId xmlns:a16="http://schemas.microsoft.com/office/drawing/2014/main" id="{0E2FC355-31F1-CB91-D295-15E4B1E8312E}"/>
              </a:ext>
            </a:extLst>
          </p:cNvPr>
          <p:cNvSpPr>
            <a:spLocks noGrp="1"/>
          </p:cNvSpPr>
          <p:nvPr>
            <p:ph idx="1"/>
          </p:nvPr>
        </p:nvSpPr>
        <p:spPr/>
        <p:txBody>
          <a:bodyPr/>
          <a:lstStyle/>
          <a:p>
            <a:r>
              <a:rPr lang="en-GB"/>
              <a:t>Procedural programming</a:t>
            </a:r>
          </a:p>
          <a:p>
            <a:r>
              <a:rPr lang="en-GB"/>
              <a:t>Structured (procedural) programming</a:t>
            </a:r>
          </a:p>
          <a:p>
            <a:r>
              <a:rPr lang="en-GB"/>
              <a:t>Object-oriented programming</a:t>
            </a:r>
          </a:p>
          <a:p>
            <a:r>
              <a:rPr lang="en-GB"/>
              <a:t>Functional programming</a:t>
            </a:r>
          </a:p>
        </p:txBody>
      </p:sp>
    </p:spTree>
    <p:extLst>
      <p:ext uri="{BB962C8B-B14F-4D97-AF65-F5344CB8AC3E}">
        <p14:creationId xmlns:p14="http://schemas.microsoft.com/office/powerpoint/2010/main" val="41302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A9C95-000D-A51E-D9E4-28DE9161D01F}"/>
              </a:ext>
            </a:extLst>
          </p:cNvPr>
          <p:cNvSpPr>
            <a:spLocks noGrp="1"/>
          </p:cNvSpPr>
          <p:nvPr>
            <p:ph type="title"/>
          </p:nvPr>
        </p:nvSpPr>
        <p:spPr/>
        <p:txBody>
          <a:bodyPr>
            <a:normAutofit/>
          </a:bodyPr>
          <a:lstStyle/>
          <a:p>
            <a:r>
              <a:rPr lang="en-GB"/>
              <a:t>The future for teaching programming:</a:t>
            </a:r>
            <a:br>
              <a:rPr lang="en-GB"/>
            </a:br>
            <a:r>
              <a:rPr lang="en-GB" sz="3600"/>
              <a:t>Single-paradigm (which?)   or   Multi-paradigm ? (how?)</a:t>
            </a:r>
            <a:endParaRPr lang="en-GB"/>
          </a:p>
        </p:txBody>
      </p:sp>
      <p:grpSp>
        <p:nvGrpSpPr>
          <p:cNvPr id="22" name="Group 21">
            <a:extLst>
              <a:ext uri="{FF2B5EF4-FFF2-40B4-BE49-F238E27FC236}">
                <a16:creationId xmlns:a16="http://schemas.microsoft.com/office/drawing/2014/main" id="{1EBB777F-C763-475F-A3D8-C02A70E4FDB2}"/>
              </a:ext>
            </a:extLst>
          </p:cNvPr>
          <p:cNvGrpSpPr/>
          <p:nvPr/>
        </p:nvGrpSpPr>
        <p:grpSpPr>
          <a:xfrm>
            <a:off x="2993319" y="2141604"/>
            <a:ext cx="2235036" cy="1988195"/>
            <a:chOff x="2993319" y="2141604"/>
            <a:chExt cx="2235036" cy="1988195"/>
          </a:xfrm>
        </p:grpSpPr>
        <p:pic>
          <p:nvPicPr>
            <p:cNvPr id="1026" name="Picture 2" descr="General traffic sign - One way with right arrow">
              <a:extLst>
                <a:ext uri="{FF2B5EF4-FFF2-40B4-BE49-F238E27FC236}">
                  <a16:creationId xmlns:a16="http://schemas.microsoft.com/office/drawing/2014/main" id="{32D760C6-5574-35F1-163E-E6B7FD4ACB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159" b="11048"/>
            <a:stretch/>
          </p:blipFill>
          <p:spPr bwMode="auto">
            <a:xfrm>
              <a:off x="2993319" y="2482798"/>
              <a:ext cx="2235036" cy="164700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5092959-E4E7-7279-BC71-E3194A585F39}"/>
                </a:ext>
              </a:extLst>
            </p:cNvPr>
            <p:cNvSpPr txBox="1"/>
            <p:nvPr/>
          </p:nvSpPr>
          <p:spPr>
            <a:xfrm>
              <a:off x="3318187" y="2141604"/>
              <a:ext cx="1555829" cy="339014"/>
            </a:xfrm>
            <a:prstGeom prst="rect">
              <a:avLst/>
            </a:prstGeom>
            <a:noFill/>
            <a:ln>
              <a:noFill/>
            </a:ln>
          </p:spPr>
          <p:txBody>
            <a:bodyPr wrap="none" rtlCol="0">
              <a:spAutoFit/>
            </a:bodyPr>
            <a:lstStyle/>
            <a:p>
              <a:r>
                <a:rPr lang="en-GB"/>
                <a:t>'One True Way'</a:t>
              </a:r>
            </a:p>
          </p:txBody>
        </p:sp>
      </p:grpSp>
      <p:grpSp>
        <p:nvGrpSpPr>
          <p:cNvPr id="24" name="Group 23">
            <a:extLst>
              <a:ext uri="{FF2B5EF4-FFF2-40B4-BE49-F238E27FC236}">
                <a16:creationId xmlns:a16="http://schemas.microsoft.com/office/drawing/2014/main" id="{D3A22BE7-D371-50B3-594B-41853B62A7B6}"/>
              </a:ext>
            </a:extLst>
          </p:cNvPr>
          <p:cNvGrpSpPr/>
          <p:nvPr/>
        </p:nvGrpSpPr>
        <p:grpSpPr>
          <a:xfrm>
            <a:off x="2676019" y="4277605"/>
            <a:ext cx="3272896" cy="1950537"/>
            <a:chOff x="2676019" y="4277605"/>
            <a:chExt cx="3272896" cy="1950537"/>
          </a:xfrm>
        </p:grpSpPr>
        <p:pic>
          <p:nvPicPr>
            <p:cNvPr id="1028" name="Picture 4" descr="Grand National: Changes being made in an attempt to make popular horse race  safer | UK News | Sky News">
              <a:extLst>
                <a:ext uri="{FF2B5EF4-FFF2-40B4-BE49-F238E27FC236}">
                  <a16:creationId xmlns:a16="http://schemas.microsoft.com/office/drawing/2014/main" id="{B50302D9-5F9B-DF41-0069-6F6A45378B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0000"/>
            <a:stretch/>
          </p:blipFill>
          <p:spPr bwMode="auto">
            <a:xfrm>
              <a:off x="2949829" y="4654879"/>
              <a:ext cx="2362119" cy="157326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3C2AD6B-DDC7-0DDC-CA93-8B47734F7E24}"/>
                </a:ext>
              </a:extLst>
            </p:cNvPr>
            <p:cNvSpPr txBox="1"/>
            <p:nvPr/>
          </p:nvSpPr>
          <p:spPr>
            <a:xfrm>
              <a:off x="2676019" y="4277605"/>
              <a:ext cx="3272896" cy="339014"/>
            </a:xfrm>
            <a:prstGeom prst="rect">
              <a:avLst/>
            </a:prstGeom>
            <a:noFill/>
            <a:ln>
              <a:noFill/>
            </a:ln>
          </p:spPr>
          <p:txBody>
            <a:bodyPr wrap="none" rtlCol="0">
              <a:spAutoFit/>
            </a:bodyPr>
            <a:lstStyle/>
            <a:p>
              <a:r>
                <a:rPr lang="en-GB"/>
                <a:t>'Choose the horse for the course'</a:t>
              </a:r>
            </a:p>
          </p:txBody>
        </p:sp>
      </p:grpSp>
      <p:pic>
        <p:nvPicPr>
          <p:cNvPr id="1034" name="Picture 10" descr="Roles - Convert Network">
            <a:extLst>
              <a:ext uri="{FF2B5EF4-FFF2-40B4-BE49-F238E27FC236}">
                <a16:creationId xmlns:a16="http://schemas.microsoft.com/office/drawing/2014/main" id="{A948AE1D-4142-D0E1-2B10-40306A52A9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3369" y="2326823"/>
            <a:ext cx="2088540" cy="197838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D4D9418-64FF-65F4-31A1-086226B695EF}"/>
              </a:ext>
            </a:extLst>
          </p:cNvPr>
          <p:cNvSpPr txBox="1"/>
          <p:nvPr/>
        </p:nvSpPr>
        <p:spPr>
          <a:xfrm>
            <a:off x="6897405" y="2163428"/>
            <a:ext cx="1464616" cy="339014"/>
          </a:xfrm>
          <a:prstGeom prst="rect">
            <a:avLst/>
          </a:prstGeom>
          <a:noFill/>
          <a:ln>
            <a:noFill/>
          </a:ln>
        </p:spPr>
        <p:txBody>
          <a:bodyPr wrap="none" rtlCol="0">
            <a:spAutoFit/>
          </a:bodyPr>
          <a:lstStyle/>
          <a:p>
            <a:r>
              <a:rPr lang="en-GB"/>
              <a:t>'Specific roles'</a:t>
            </a:r>
          </a:p>
        </p:txBody>
      </p:sp>
      <p:grpSp>
        <p:nvGrpSpPr>
          <p:cNvPr id="25" name="Group 24">
            <a:extLst>
              <a:ext uri="{FF2B5EF4-FFF2-40B4-BE49-F238E27FC236}">
                <a16:creationId xmlns:a16="http://schemas.microsoft.com/office/drawing/2014/main" id="{521D3F9C-EA28-35A8-451B-0733BEE09191}"/>
              </a:ext>
            </a:extLst>
          </p:cNvPr>
          <p:cNvGrpSpPr/>
          <p:nvPr/>
        </p:nvGrpSpPr>
        <p:grpSpPr>
          <a:xfrm>
            <a:off x="6315049" y="4298724"/>
            <a:ext cx="2582986" cy="1889827"/>
            <a:chOff x="6315049" y="4298724"/>
            <a:chExt cx="2582986" cy="1889827"/>
          </a:xfrm>
        </p:grpSpPr>
        <p:pic>
          <p:nvPicPr>
            <p:cNvPr id="1032" name="Picture 8" descr="Toolbox Talk: Using the Right Tool for the Job">
              <a:extLst>
                <a:ext uri="{FF2B5EF4-FFF2-40B4-BE49-F238E27FC236}">
                  <a16:creationId xmlns:a16="http://schemas.microsoft.com/office/drawing/2014/main" id="{3B22AA97-F808-92ED-0C9A-514EFA1988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5049" y="4809197"/>
              <a:ext cx="2582986" cy="137935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A4C57DC-C460-30C6-0C7E-0805DF279B6E}"/>
                </a:ext>
              </a:extLst>
            </p:cNvPr>
            <p:cNvSpPr txBox="1"/>
            <p:nvPr/>
          </p:nvSpPr>
          <p:spPr>
            <a:xfrm>
              <a:off x="6953132" y="4298724"/>
              <a:ext cx="1356069" cy="339014"/>
            </a:xfrm>
            <a:prstGeom prst="rect">
              <a:avLst/>
            </a:prstGeom>
            <a:noFill/>
            <a:ln>
              <a:noFill/>
            </a:ln>
          </p:spPr>
          <p:txBody>
            <a:bodyPr wrap="none" rtlCol="0">
              <a:spAutoFit/>
            </a:bodyPr>
            <a:lstStyle/>
            <a:p>
              <a:r>
                <a:rPr lang="en-GB"/>
                <a:t>'The toolbox'</a:t>
              </a:r>
            </a:p>
          </p:txBody>
        </p:sp>
      </p:grpSp>
      <p:grpSp>
        <p:nvGrpSpPr>
          <p:cNvPr id="26" name="Group 25">
            <a:extLst>
              <a:ext uri="{FF2B5EF4-FFF2-40B4-BE49-F238E27FC236}">
                <a16:creationId xmlns:a16="http://schemas.microsoft.com/office/drawing/2014/main" id="{27BE7183-2E1A-C0FC-3163-7C11DAC8F000}"/>
              </a:ext>
            </a:extLst>
          </p:cNvPr>
          <p:cNvGrpSpPr/>
          <p:nvPr/>
        </p:nvGrpSpPr>
        <p:grpSpPr>
          <a:xfrm>
            <a:off x="1015041" y="1636143"/>
            <a:ext cx="8284234" cy="4687019"/>
            <a:chOff x="1015041" y="1636143"/>
            <a:chExt cx="8284234" cy="4687019"/>
          </a:xfrm>
        </p:grpSpPr>
        <p:cxnSp>
          <p:nvCxnSpPr>
            <p:cNvPr id="9" name="Straight Connector 8">
              <a:extLst>
                <a:ext uri="{FF2B5EF4-FFF2-40B4-BE49-F238E27FC236}">
                  <a16:creationId xmlns:a16="http://schemas.microsoft.com/office/drawing/2014/main" id="{B1A5D176-C03B-73EF-6EA6-FF673AEE304E}"/>
                </a:ext>
              </a:extLst>
            </p:cNvPr>
            <p:cNvCxnSpPr>
              <a:stCxn id="7" idx="0"/>
              <a:endCxn id="7" idx="2"/>
            </p:cNvCxnSpPr>
            <p:nvPr/>
          </p:nvCxnSpPr>
          <p:spPr>
            <a:xfrm>
              <a:off x="5926347" y="2078966"/>
              <a:ext cx="0" cy="42441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CCDB517-6CB4-4B37-97D3-E16A09CA7191}"/>
                </a:ext>
              </a:extLst>
            </p:cNvPr>
            <p:cNvSpPr/>
            <p:nvPr/>
          </p:nvSpPr>
          <p:spPr>
            <a:xfrm>
              <a:off x="2553418" y="2078966"/>
              <a:ext cx="6745857" cy="424419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962D6301-3D56-315E-CB1C-1F7BD0F6E1D2}"/>
                </a:ext>
              </a:extLst>
            </p:cNvPr>
            <p:cNvCxnSpPr>
              <a:stCxn id="7" idx="1"/>
              <a:endCxn id="7" idx="3"/>
            </p:cNvCxnSpPr>
            <p:nvPr/>
          </p:nvCxnSpPr>
          <p:spPr>
            <a:xfrm>
              <a:off x="2553418" y="4201064"/>
              <a:ext cx="67458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A9CA6B2-7A69-2ADA-15F3-17CBD8BEA1E7}"/>
                </a:ext>
              </a:extLst>
            </p:cNvPr>
            <p:cNvSpPr txBox="1"/>
            <p:nvPr/>
          </p:nvSpPr>
          <p:spPr>
            <a:xfrm>
              <a:off x="3424687" y="1639019"/>
              <a:ext cx="1705980" cy="369332"/>
            </a:xfrm>
            <a:prstGeom prst="rect">
              <a:avLst/>
            </a:prstGeom>
            <a:noFill/>
          </p:spPr>
          <p:txBody>
            <a:bodyPr wrap="none" rtlCol="0">
              <a:spAutoFit/>
            </a:bodyPr>
            <a:lstStyle/>
            <a:p>
              <a:r>
                <a:rPr lang="en-GB" b="1"/>
                <a:t>Single Paradigm</a:t>
              </a:r>
            </a:p>
          </p:txBody>
        </p:sp>
        <p:sp>
          <p:nvSpPr>
            <p:cNvPr id="19" name="TextBox 18">
              <a:extLst>
                <a:ext uri="{FF2B5EF4-FFF2-40B4-BE49-F238E27FC236}">
                  <a16:creationId xmlns:a16="http://schemas.microsoft.com/office/drawing/2014/main" id="{F432C18B-CD62-F236-3E3E-9B061DCAD8F7}"/>
                </a:ext>
              </a:extLst>
            </p:cNvPr>
            <p:cNvSpPr txBox="1"/>
            <p:nvPr/>
          </p:nvSpPr>
          <p:spPr>
            <a:xfrm>
              <a:off x="6768861" y="1636143"/>
              <a:ext cx="1654684" cy="369332"/>
            </a:xfrm>
            <a:prstGeom prst="rect">
              <a:avLst/>
            </a:prstGeom>
            <a:noFill/>
          </p:spPr>
          <p:txBody>
            <a:bodyPr wrap="none" rtlCol="0">
              <a:spAutoFit/>
            </a:bodyPr>
            <a:lstStyle/>
            <a:p>
              <a:r>
                <a:rPr lang="en-GB" b="1"/>
                <a:t>Multi Paradigm</a:t>
              </a:r>
            </a:p>
          </p:txBody>
        </p:sp>
        <p:sp>
          <p:nvSpPr>
            <p:cNvPr id="20" name="TextBox 19">
              <a:extLst>
                <a:ext uri="{FF2B5EF4-FFF2-40B4-BE49-F238E27FC236}">
                  <a16:creationId xmlns:a16="http://schemas.microsoft.com/office/drawing/2014/main" id="{690E861A-9BF7-BF79-6DF9-62E6AAD46411}"/>
                </a:ext>
              </a:extLst>
            </p:cNvPr>
            <p:cNvSpPr txBox="1"/>
            <p:nvPr/>
          </p:nvSpPr>
          <p:spPr>
            <a:xfrm>
              <a:off x="1015041" y="2999117"/>
              <a:ext cx="1309205" cy="369332"/>
            </a:xfrm>
            <a:prstGeom prst="rect">
              <a:avLst/>
            </a:prstGeom>
            <a:noFill/>
          </p:spPr>
          <p:txBody>
            <a:bodyPr wrap="none" rtlCol="0">
              <a:spAutoFit/>
            </a:bodyPr>
            <a:lstStyle/>
            <a:p>
              <a:r>
                <a:rPr lang="en-GB" b="1"/>
                <a:t>Prescriptive</a:t>
              </a:r>
            </a:p>
          </p:txBody>
        </p:sp>
        <p:sp>
          <p:nvSpPr>
            <p:cNvPr id="21" name="TextBox 20">
              <a:extLst>
                <a:ext uri="{FF2B5EF4-FFF2-40B4-BE49-F238E27FC236}">
                  <a16:creationId xmlns:a16="http://schemas.microsoft.com/office/drawing/2014/main" id="{78DEC00B-A31A-4F04-F364-8573024E0FA3}"/>
                </a:ext>
              </a:extLst>
            </p:cNvPr>
            <p:cNvSpPr txBox="1"/>
            <p:nvPr/>
          </p:nvSpPr>
          <p:spPr>
            <a:xfrm>
              <a:off x="1081177" y="4980317"/>
              <a:ext cx="824008" cy="369332"/>
            </a:xfrm>
            <a:prstGeom prst="rect">
              <a:avLst/>
            </a:prstGeom>
            <a:noFill/>
          </p:spPr>
          <p:txBody>
            <a:bodyPr wrap="none" rtlCol="0">
              <a:spAutoFit/>
            </a:bodyPr>
            <a:lstStyle/>
            <a:p>
              <a:r>
                <a:rPr lang="en-GB" b="1"/>
                <a:t>Liberal</a:t>
              </a:r>
            </a:p>
          </p:txBody>
        </p:sp>
      </p:grpSp>
    </p:spTree>
    <p:extLst>
      <p:ext uri="{BB962C8B-B14F-4D97-AF65-F5344CB8AC3E}">
        <p14:creationId xmlns:p14="http://schemas.microsoft.com/office/powerpoint/2010/main" val="288413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CFEF6-74B9-A617-01B8-79B026B6EB05}"/>
              </a:ext>
            </a:extLst>
          </p:cNvPr>
          <p:cNvSpPr>
            <a:spLocks noGrp="1"/>
          </p:cNvSpPr>
          <p:nvPr>
            <p:ph type="title"/>
          </p:nvPr>
        </p:nvSpPr>
        <p:spPr/>
        <p:txBody>
          <a:bodyPr/>
          <a:lstStyle/>
          <a:p>
            <a:r>
              <a:rPr lang="en-GB"/>
              <a:t>Comparing programs side by side</a:t>
            </a:r>
          </a:p>
        </p:txBody>
      </p:sp>
      <p:pic>
        <p:nvPicPr>
          <p:cNvPr id="7" name="Picture 6">
            <a:extLst>
              <a:ext uri="{FF2B5EF4-FFF2-40B4-BE49-F238E27FC236}">
                <a16:creationId xmlns:a16="http://schemas.microsoft.com/office/drawing/2014/main" id="{F0D12EFF-5BD0-12BA-5AA5-B3BF1A1A2FAE}"/>
              </a:ext>
            </a:extLst>
          </p:cNvPr>
          <p:cNvPicPr>
            <a:picLocks noChangeAspect="1"/>
          </p:cNvPicPr>
          <p:nvPr/>
        </p:nvPicPr>
        <p:blipFill>
          <a:blip r:embed="rId2"/>
          <a:stretch>
            <a:fillRect/>
          </a:stretch>
        </p:blipFill>
        <p:spPr>
          <a:xfrm>
            <a:off x="6112536" y="1630392"/>
            <a:ext cx="4932839" cy="4804913"/>
          </a:xfrm>
          <a:prstGeom prst="rect">
            <a:avLst/>
          </a:prstGeom>
        </p:spPr>
      </p:pic>
      <p:pic>
        <p:nvPicPr>
          <p:cNvPr id="9" name="Picture 8">
            <a:extLst>
              <a:ext uri="{FF2B5EF4-FFF2-40B4-BE49-F238E27FC236}">
                <a16:creationId xmlns:a16="http://schemas.microsoft.com/office/drawing/2014/main" id="{327E107B-FA6C-49E2-4817-1B4431C08999}"/>
              </a:ext>
            </a:extLst>
          </p:cNvPr>
          <p:cNvPicPr>
            <a:picLocks noChangeAspect="1"/>
          </p:cNvPicPr>
          <p:nvPr/>
        </p:nvPicPr>
        <p:blipFill>
          <a:blip r:embed="rId3"/>
          <a:stretch>
            <a:fillRect/>
          </a:stretch>
        </p:blipFill>
        <p:spPr>
          <a:xfrm>
            <a:off x="1019199" y="1639018"/>
            <a:ext cx="4941655" cy="4808374"/>
          </a:xfrm>
          <a:prstGeom prst="rect">
            <a:avLst/>
          </a:prstGeom>
        </p:spPr>
      </p:pic>
    </p:spTree>
    <p:extLst>
      <p:ext uri="{BB962C8B-B14F-4D97-AF65-F5344CB8AC3E}">
        <p14:creationId xmlns:p14="http://schemas.microsoft.com/office/powerpoint/2010/main" val="3639968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FF55B-444A-E5B4-47D4-F29DBB50729A}"/>
              </a:ext>
            </a:extLst>
          </p:cNvPr>
          <p:cNvSpPr>
            <a:spLocks noGrp="1"/>
          </p:cNvSpPr>
          <p:nvPr>
            <p:ph type="title"/>
          </p:nvPr>
        </p:nvSpPr>
        <p:spPr>
          <a:xfrm>
            <a:off x="358515" y="230214"/>
            <a:ext cx="10515600" cy="444344"/>
          </a:xfrm>
        </p:spPr>
        <p:txBody>
          <a:bodyPr>
            <a:normAutofit fontScale="90000"/>
          </a:bodyPr>
          <a:lstStyle/>
          <a:p>
            <a:r>
              <a:rPr lang="en-GB"/>
              <a:t>'Wiggle from a straight line, not from a wiggly line'</a:t>
            </a:r>
          </a:p>
        </p:txBody>
      </p:sp>
      <p:pic>
        <p:nvPicPr>
          <p:cNvPr id="5" name="Picture 4" descr="A mosaic of a colorful house&#10;&#10;Description automatically generated">
            <a:extLst>
              <a:ext uri="{FF2B5EF4-FFF2-40B4-BE49-F238E27FC236}">
                <a16:creationId xmlns:a16="http://schemas.microsoft.com/office/drawing/2014/main" id="{6270F2D0-2AE2-B46D-F002-73AC19641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4714"/>
            <a:ext cx="12192000" cy="5993286"/>
          </a:xfrm>
          <a:prstGeom prst="rect">
            <a:avLst/>
          </a:prstGeom>
        </p:spPr>
      </p:pic>
    </p:spTree>
    <p:extLst>
      <p:ext uri="{BB962C8B-B14F-4D97-AF65-F5344CB8AC3E}">
        <p14:creationId xmlns:p14="http://schemas.microsoft.com/office/powerpoint/2010/main" val="160278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3EDD9C-34C3-4D47-9AAF-423BC46F8C9F}"/>
              </a:ext>
            </a:extLst>
          </p:cNvPr>
          <p:cNvPicPr>
            <a:picLocks noChangeAspect="1"/>
          </p:cNvPicPr>
          <p:nvPr/>
        </p:nvPicPr>
        <p:blipFill>
          <a:blip r:embed="rId2"/>
          <a:stretch>
            <a:fillRect/>
          </a:stretch>
        </p:blipFill>
        <p:spPr>
          <a:xfrm>
            <a:off x="2465878" y="422694"/>
            <a:ext cx="7141072" cy="5738361"/>
          </a:xfrm>
          <a:prstGeom prst="rect">
            <a:avLst/>
          </a:prstGeom>
        </p:spPr>
      </p:pic>
    </p:spTree>
    <p:extLst>
      <p:ext uri="{BB962C8B-B14F-4D97-AF65-F5344CB8AC3E}">
        <p14:creationId xmlns:p14="http://schemas.microsoft.com/office/powerpoint/2010/main" val="3001449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A9C95-000D-A51E-D9E4-28DE9161D01F}"/>
              </a:ext>
            </a:extLst>
          </p:cNvPr>
          <p:cNvSpPr>
            <a:spLocks noGrp="1"/>
          </p:cNvSpPr>
          <p:nvPr>
            <p:ph type="title"/>
          </p:nvPr>
        </p:nvSpPr>
        <p:spPr/>
        <p:txBody>
          <a:bodyPr/>
          <a:lstStyle/>
          <a:p>
            <a:r>
              <a:rPr lang="en-GB"/>
              <a:t>So what are these specific roles?</a:t>
            </a:r>
          </a:p>
        </p:txBody>
      </p:sp>
      <p:sp>
        <p:nvSpPr>
          <p:cNvPr id="6" name="Content Placeholder 2">
            <a:extLst>
              <a:ext uri="{FF2B5EF4-FFF2-40B4-BE49-F238E27FC236}">
                <a16:creationId xmlns:a16="http://schemas.microsoft.com/office/drawing/2014/main" id="{23E9742A-6BA2-90B4-13EF-2256FC85D9D2}"/>
              </a:ext>
            </a:extLst>
          </p:cNvPr>
          <p:cNvSpPr>
            <a:spLocks noGrp="1"/>
          </p:cNvSpPr>
          <p:nvPr>
            <p:ph idx="1"/>
          </p:nvPr>
        </p:nvSpPr>
        <p:spPr>
          <a:xfrm>
            <a:off x="793229" y="1870595"/>
            <a:ext cx="10515600" cy="4351338"/>
          </a:xfrm>
        </p:spPr>
        <p:txBody>
          <a:bodyPr>
            <a:normAutofit fontScale="77500" lnSpcReduction="20000"/>
          </a:bodyPr>
          <a:lstStyle/>
          <a:p>
            <a:pPr marL="0" indent="0">
              <a:buNone/>
            </a:pPr>
            <a:r>
              <a:rPr lang="en-GB" b="1"/>
              <a:t>Freestanding functions</a:t>
            </a:r>
          </a:p>
          <a:p>
            <a:r>
              <a:rPr lang="en-GB"/>
              <a:t>Define </a:t>
            </a:r>
            <a:r>
              <a:rPr lang="en-GB" i="1"/>
              <a:t>all</a:t>
            </a:r>
            <a:r>
              <a:rPr lang="en-GB"/>
              <a:t> the app 'domain logic': data transformations, queries, rules</a:t>
            </a:r>
          </a:p>
          <a:p>
            <a:r>
              <a:rPr lang="en-GB"/>
              <a:t>So: </a:t>
            </a:r>
            <a:r>
              <a:rPr lang="en-GB" i="1"/>
              <a:t>start </a:t>
            </a:r>
            <a:r>
              <a:rPr lang="en-GB"/>
              <a:t>programming with functions (all with tests!)</a:t>
            </a:r>
          </a:p>
          <a:p>
            <a:pPr marL="0" indent="0">
              <a:buNone/>
            </a:pPr>
            <a:r>
              <a:rPr lang="en-GB" b="1"/>
              <a:t>Objects</a:t>
            </a:r>
          </a:p>
          <a:p>
            <a:r>
              <a:rPr lang="en-GB"/>
              <a:t>Defining the </a:t>
            </a:r>
            <a:r>
              <a:rPr lang="en-GB" i="1"/>
              <a:t>nouns</a:t>
            </a:r>
            <a:r>
              <a:rPr lang="en-GB"/>
              <a:t> of the app domain as custom data structures</a:t>
            </a:r>
          </a:p>
          <a:p>
            <a:r>
              <a:rPr lang="en-GB"/>
              <a:t>Sounds like 'records'? Yes</a:t>
            </a:r>
          </a:p>
          <a:p>
            <a:r>
              <a:rPr lang="en-GB"/>
              <a:t>So: Introduce them right after array/lists</a:t>
            </a:r>
          </a:p>
          <a:p>
            <a:r>
              <a:rPr lang="en-GB"/>
              <a:t>Apart from 'type substitutability' – all the rest is gloss</a:t>
            </a:r>
          </a:p>
          <a:p>
            <a:pPr marL="0" indent="0">
              <a:buNone/>
            </a:pPr>
            <a:r>
              <a:rPr lang="en-GB" b="1"/>
              <a:t>Procedures </a:t>
            </a:r>
          </a:p>
          <a:p>
            <a:r>
              <a:rPr lang="en-GB"/>
              <a:t>Define all Input/Output</a:t>
            </a:r>
          </a:p>
          <a:p>
            <a:r>
              <a:rPr lang="en-GB"/>
              <a:t>So: make this your very first use of procedures – (including 'main')</a:t>
            </a:r>
          </a:p>
          <a:p>
            <a:r>
              <a:rPr lang="en-GB"/>
              <a:t>This is one of the reasons why Elan has 'Character Mapped Graphics'</a:t>
            </a:r>
          </a:p>
          <a:p>
            <a:pPr marL="0" indent="0">
              <a:buNone/>
            </a:pPr>
            <a:endParaRPr lang="en-GB" b="1"/>
          </a:p>
        </p:txBody>
      </p:sp>
    </p:spTree>
    <p:extLst>
      <p:ext uri="{BB962C8B-B14F-4D97-AF65-F5344CB8AC3E}">
        <p14:creationId xmlns:p14="http://schemas.microsoft.com/office/powerpoint/2010/main" val="303127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92591D-85DC-A7B4-78D6-3B244678838D}"/>
              </a:ext>
            </a:extLst>
          </p:cNvPr>
          <p:cNvPicPr>
            <a:picLocks noChangeAspect="1"/>
          </p:cNvPicPr>
          <p:nvPr/>
        </p:nvPicPr>
        <p:blipFill rotWithShape="1">
          <a:blip r:embed="rId2"/>
          <a:srcRect b="8007"/>
          <a:stretch/>
        </p:blipFill>
        <p:spPr>
          <a:xfrm>
            <a:off x="0" y="1"/>
            <a:ext cx="11288177" cy="6858000"/>
          </a:xfrm>
          <a:prstGeom prst="rect">
            <a:avLst/>
          </a:prstGeom>
        </p:spPr>
      </p:pic>
    </p:spTree>
    <p:extLst>
      <p:ext uri="{BB962C8B-B14F-4D97-AF65-F5344CB8AC3E}">
        <p14:creationId xmlns:p14="http://schemas.microsoft.com/office/powerpoint/2010/main" val="3387024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to Play Snake - Mastering a Classic">
            <a:extLst>
              <a:ext uri="{FF2B5EF4-FFF2-40B4-BE49-F238E27FC236}">
                <a16:creationId xmlns:a16="http://schemas.microsoft.com/office/drawing/2014/main" id="{9D443AD7-CFB4-9629-E3E1-6E02088310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303" t="3741" b="2943"/>
          <a:stretch/>
        </p:blipFill>
        <p:spPr bwMode="auto">
          <a:xfrm>
            <a:off x="308184" y="2133600"/>
            <a:ext cx="2327996" cy="15926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BF0936C5-5EF2-4D8F-88CA-D5A98AB1C1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00" t="2897" r="12518" b="17019"/>
          <a:stretch/>
        </p:blipFill>
        <p:spPr bwMode="auto">
          <a:xfrm>
            <a:off x="314325" y="276224"/>
            <a:ext cx="2317912" cy="178117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Video Chess 2">
            <a:extLst>
              <a:ext uri="{FF2B5EF4-FFF2-40B4-BE49-F238E27FC236}">
                <a16:creationId xmlns:a16="http://schemas.microsoft.com/office/drawing/2014/main" id="{647A3BBD-2AA1-E533-A8DD-79D2AAC04BC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916" t="11891" r="10105" b="5622"/>
          <a:stretch/>
        </p:blipFill>
        <p:spPr bwMode="auto">
          <a:xfrm>
            <a:off x="2698411" y="277060"/>
            <a:ext cx="2567739" cy="17803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09065A5-BE1E-00D2-FC05-D266A94641B8}"/>
              </a:ext>
            </a:extLst>
          </p:cNvPr>
          <p:cNvSpPr txBox="1"/>
          <p:nvPr/>
        </p:nvSpPr>
        <p:spPr>
          <a:xfrm>
            <a:off x="403860" y="4335780"/>
            <a:ext cx="4589783" cy="1200329"/>
          </a:xfrm>
          <a:prstGeom prst="rect">
            <a:avLst/>
          </a:prstGeom>
          <a:noFill/>
        </p:spPr>
        <p:txBody>
          <a:bodyPr wrap="none" rtlCol="0">
            <a:spAutoFit/>
          </a:bodyPr>
          <a:lstStyle/>
          <a:p>
            <a:r>
              <a:rPr lang="en-GB" b="1"/>
              <a:t>1980s – Character mapped displays</a:t>
            </a:r>
          </a:p>
          <a:p>
            <a:pPr marL="285750" indent="-285750">
              <a:buFont typeface="Arial" panose="020B0604020202020204" pitchFamily="34" charset="0"/>
              <a:buChar char="•"/>
            </a:pPr>
            <a:r>
              <a:rPr lang="en-GB"/>
              <a:t>Simple but engaging games</a:t>
            </a:r>
          </a:p>
          <a:p>
            <a:pPr marL="285750" indent="-285750">
              <a:buFont typeface="Arial" panose="020B0604020202020204" pitchFamily="34" charset="0"/>
              <a:buChar char="•"/>
            </a:pPr>
            <a:r>
              <a:rPr lang="en-GB"/>
              <a:t>Feasible to write complete app from scratch</a:t>
            </a:r>
          </a:p>
          <a:p>
            <a:pPr marL="285750" indent="-285750">
              <a:buFont typeface="Arial" panose="020B0604020202020204" pitchFamily="34" charset="0"/>
              <a:buChar char="•"/>
            </a:pPr>
            <a:r>
              <a:rPr lang="en-GB"/>
              <a:t>You learned lots of programming from it</a:t>
            </a:r>
          </a:p>
        </p:txBody>
      </p:sp>
      <p:sp>
        <p:nvSpPr>
          <p:cNvPr id="7" name="TextBox 6">
            <a:extLst>
              <a:ext uri="{FF2B5EF4-FFF2-40B4-BE49-F238E27FC236}">
                <a16:creationId xmlns:a16="http://schemas.microsoft.com/office/drawing/2014/main" id="{E16B277F-A62A-AF68-558D-63F32E6D2231}"/>
              </a:ext>
            </a:extLst>
          </p:cNvPr>
          <p:cNvSpPr txBox="1"/>
          <p:nvPr/>
        </p:nvSpPr>
        <p:spPr>
          <a:xfrm>
            <a:off x="6905625" y="4351020"/>
            <a:ext cx="4448175" cy="1477328"/>
          </a:xfrm>
          <a:prstGeom prst="rect">
            <a:avLst/>
          </a:prstGeom>
          <a:noFill/>
        </p:spPr>
        <p:txBody>
          <a:bodyPr wrap="square" rtlCol="0">
            <a:spAutoFit/>
          </a:bodyPr>
          <a:lstStyle/>
          <a:p>
            <a:r>
              <a:rPr lang="en-GB" b="1"/>
              <a:t>Modern GUIs &amp; game frameworks</a:t>
            </a:r>
          </a:p>
          <a:p>
            <a:pPr marL="285750" indent="-285750">
              <a:buFont typeface="Arial" panose="020B0604020202020204" pitchFamily="34" charset="0"/>
              <a:buChar char="•"/>
            </a:pPr>
            <a:r>
              <a:rPr lang="en-GB"/>
              <a:t>Richer, more complex games</a:t>
            </a:r>
          </a:p>
          <a:p>
            <a:pPr marL="285750" indent="-285750">
              <a:buFont typeface="Arial" panose="020B0604020202020204" pitchFamily="34" charset="0"/>
              <a:buChar char="•"/>
            </a:pPr>
            <a:r>
              <a:rPr lang="en-GB"/>
              <a:t>Stunning imagery and sound</a:t>
            </a:r>
          </a:p>
          <a:p>
            <a:pPr marL="285750" indent="-285750">
              <a:buFont typeface="Arial" panose="020B0604020202020204" pitchFamily="34" charset="0"/>
              <a:buChar char="•"/>
            </a:pPr>
            <a:r>
              <a:rPr lang="en-GB"/>
              <a:t>Great for learning game design –</a:t>
            </a:r>
            <a:br>
              <a:rPr lang="en-GB"/>
            </a:br>
            <a:r>
              <a:rPr lang="en-GB"/>
              <a:t>but not for learning programming</a:t>
            </a:r>
          </a:p>
        </p:txBody>
      </p:sp>
      <p:pic>
        <p:nvPicPr>
          <p:cNvPr id="2050" name="Picture 2" descr="My Top 25 Modern Video Games - The Croaking Frog">
            <a:extLst>
              <a:ext uri="{FF2B5EF4-FFF2-40B4-BE49-F238E27FC236}">
                <a16:creationId xmlns:a16="http://schemas.microsoft.com/office/drawing/2014/main" id="{76A338FF-D456-78F5-C945-BCE92F9E2E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391" y="279759"/>
            <a:ext cx="6277680" cy="3415941"/>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4CC34B0D-E31E-5F94-550A-C31141BC8E7B}"/>
              </a:ext>
            </a:extLst>
          </p:cNvPr>
          <p:cNvGrpSpPr>
            <a:grpSpLocks noChangeAspect="1"/>
          </p:cNvGrpSpPr>
          <p:nvPr/>
        </p:nvGrpSpPr>
        <p:grpSpPr>
          <a:xfrm>
            <a:off x="2710736" y="2133599"/>
            <a:ext cx="2529841" cy="1581151"/>
            <a:chOff x="7501811" y="3915519"/>
            <a:chExt cx="4454893" cy="2784308"/>
          </a:xfrm>
        </p:grpSpPr>
        <p:pic>
          <p:nvPicPr>
            <p:cNvPr id="13" name="Picture 6" descr="Commodore PET Games | Commodore Computers: C64 VIC20 PET C128 Plus4 - 8 Bit  PC's">
              <a:extLst>
                <a:ext uri="{FF2B5EF4-FFF2-40B4-BE49-F238E27FC236}">
                  <a16:creationId xmlns:a16="http://schemas.microsoft.com/office/drawing/2014/main" id="{EE607E25-6A95-0E0E-920B-000658E02B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1811" y="3915519"/>
              <a:ext cx="4454893" cy="278430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4B7725AF-D71D-02CF-EEAE-AB4304793EB6}"/>
                </a:ext>
              </a:extLst>
            </p:cNvPr>
            <p:cNvSpPr/>
            <p:nvPr/>
          </p:nvSpPr>
          <p:spPr>
            <a:xfrm>
              <a:off x="9623889" y="4574876"/>
              <a:ext cx="322592" cy="1138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grpSp>
    </p:spTree>
    <p:extLst>
      <p:ext uri="{BB962C8B-B14F-4D97-AF65-F5344CB8AC3E}">
        <p14:creationId xmlns:p14="http://schemas.microsoft.com/office/powerpoint/2010/main" val="383676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1ABF3-2458-5C18-3EE4-7240A83B0537}"/>
              </a:ext>
            </a:extLst>
          </p:cNvPr>
          <p:cNvSpPr>
            <a:spLocks noGrp="1"/>
          </p:cNvSpPr>
          <p:nvPr>
            <p:ph type="title"/>
          </p:nvPr>
        </p:nvSpPr>
        <p:spPr/>
        <p:txBody>
          <a:bodyPr/>
          <a:lstStyle/>
          <a:p>
            <a:r>
              <a:rPr lang="en-GB"/>
              <a:t>Preventing common 'anti-patterns'</a:t>
            </a:r>
            <a:endParaRPr lang="en-GB" i="1"/>
          </a:p>
        </p:txBody>
      </p:sp>
      <p:sp>
        <p:nvSpPr>
          <p:cNvPr id="3" name="Content Placeholder 2">
            <a:extLst>
              <a:ext uri="{FF2B5EF4-FFF2-40B4-BE49-F238E27FC236}">
                <a16:creationId xmlns:a16="http://schemas.microsoft.com/office/drawing/2014/main" id="{F9ABB455-C867-5FBC-E4AB-D0F7521E4775}"/>
              </a:ext>
            </a:extLst>
          </p:cNvPr>
          <p:cNvSpPr>
            <a:spLocks noGrp="1"/>
          </p:cNvSpPr>
          <p:nvPr>
            <p:ph idx="1"/>
          </p:nvPr>
        </p:nvSpPr>
        <p:spPr/>
        <p:txBody>
          <a:bodyPr>
            <a:normAutofit/>
          </a:bodyPr>
          <a:lstStyle/>
          <a:p>
            <a:r>
              <a:rPr lang="en-GB"/>
              <a:t>Global variables</a:t>
            </a:r>
          </a:p>
          <a:p>
            <a:r>
              <a:rPr lang="en-GB"/>
              <a:t>Breaking out of a loop</a:t>
            </a:r>
          </a:p>
          <a:p>
            <a:r>
              <a:rPr lang="en-GB"/>
              <a:t>Exiting a procedure or function before the end </a:t>
            </a:r>
          </a:p>
          <a:p>
            <a:r>
              <a:rPr lang="en-GB"/>
              <a:t>Creating a function with side-effects, or external dependencies</a:t>
            </a:r>
          </a:p>
          <a:p>
            <a:r>
              <a:rPr lang="en-GB"/>
              <a:t>Null reference</a:t>
            </a:r>
          </a:p>
          <a:p>
            <a:r>
              <a:rPr lang="en-GB"/>
              <a:t>Inheriting from a concrete class</a:t>
            </a:r>
          </a:p>
          <a:p>
            <a:r>
              <a:rPr lang="en-GB"/>
              <a:t>Hanging function call</a:t>
            </a:r>
          </a:p>
          <a:p>
            <a:r>
              <a:rPr lang="en-GB"/>
              <a:t>Formatting code inconsistently</a:t>
            </a:r>
          </a:p>
        </p:txBody>
      </p:sp>
    </p:spTree>
    <p:extLst>
      <p:ext uri="{BB962C8B-B14F-4D97-AF65-F5344CB8AC3E}">
        <p14:creationId xmlns:p14="http://schemas.microsoft.com/office/powerpoint/2010/main" val="161629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EBE1F-1078-5EA0-242F-29314B50555B}"/>
              </a:ext>
            </a:extLst>
          </p:cNvPr>
          <p:cNvSpPr>
            <a:spLocks noGrp="1"/>
          </p:cNvSpPr>
          <p:nvPr>
            <p:ph type="title"/>
          </p:nvPr>
        </p:nvSpPr>
        <p:spPr/>
        <p:txBody>
          <a:bodyPr/>
          <a:lstStyle/>
          <a:p>
            <a:r>
              <a:rPr lang="en-GB"/>
              <a:t>Encouraging good patterns</a:t>
            </a:r>
          </a:p>
        </p:txBody>
      </p:sp>
      <p:sp>
        <p:nvSpPr>
          <p:cNvPr id="3" name="Content Placeholder 2">
            <a:extLst>
              <a:ext uri="{FF2B5EF4-FFF2-40B4-BE49-F238E27FC236}">
                <a16:creationId xmlns:a16="http://schemas.microsoft.com/office/drawing/2014/main" id="{C74A1D4A-CAD6-A4A7-2119-23C346A92D70}"/>
              </a:ext>
            </a:extLst>
          </p:cNvPr>
          <p:cNvSpPr>
            <a:spLocks noGrp="1"/>
          </p:cNvSpPr>
          <p:nvPr>
            <p:ph idx="1"/>
          </p:nvPr>
        </p:nvSpPr>
        <p:spPr/>
        <p:txBody>
          <a:bodyPr/>
          <a:lstStyle/>
          <a:p>
            <a:r>
              <a:rPr lang="en-GB"/>
              <a:t>Separation of concerns</a:t>
            </a:r>
          </a:p>
          <a:p>
            <a:r>
              <a:rPr lang="en-GB"/>
              <a:t>Lightweight objects</a:t>
            </a:r>
          </a:p>
          <a:p>
            <a:r>
              <a:rPr lang="en-GB"/>
              <a:t>Type substitutability rather than inheritance</a:t>
            </a:r>
          </a:p>
          <a:p>
            <a:r>
              <a:rPr lang="en-GB"/>
              <a:t>Using immutable types as much as possible</a:t>
            </a:r>
          </a:p>
          <a:p>
            <a:r>
              <a:rPr lang="en-GB"/>
              <a:t>Expression functions</a:t>
            </a:r>
          </a:p>
        </p:txBody>
      </p:sp>
    </p:spTree>
    <p:extLst>
      <p:ext uri="{BB962C8B-B14F-4D97-AF65-F5344CB8AC3E}">
        <p14:creationId xmlns:p14="http://schemas.microsoft.com/office/powerpoint/2010/main" val="2824074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A6248-7E90-E29F-D0E3-5D56D8EF6C11}"/>
              </a:ext>
            </a:extLst>
          </p:cNvPr>
          <p:cNvSpPr>
            <a:spLocks noGrp="1"/>
          </p:cNvSpPr>
          <p:nvPr>
            <p:ph type="title"/>
          </p:nvPr>
        </p:nvSpPr>
        <p:spPr/>
        <p:txBody>
          <a:bodyPr/>
          <a:lstStyle/>
          <a:p>
            <a:r>
              <a:rPr lang="en-GB"/>
              <a:t>Who is 'we'?</a:t>
            </a:r>
          </a:p>
        </p:txBody>
      </p:sp>
      <p:sp>
        <p:nvSpPr>
          <p:cNvPr id="3" name="Content Placeholder 2">
            <a:extLst>
              <a:ext uri="{FF2B5EF4-FFF2-40B4-BE49-F238E27FC236}">
                <a16:creationId xmlns:a16="http://schemas.microsoft.com/office/drawing/2014/main" id="{C3F83174-1472-A4FC-A54B-7469061F72DF}"/>
              </a:ext>
            </a:extLst>
          </p:cNvPr>
          <p:cNvSpPr>
            <a:spLocks noGrp="1"/>
          </p:cNvSpPr>
          <p:nvPr>
            <p:ph idx="1"/>
          </p:nvPr>
        </p:nvSpPr>
        <p:spPr>
          <a:xfrm>
            <a:off x="838200" y="1825625"/>
            <a:ext cx="10764328" cy="4351338"/>
          </a:xfrm>
        </p:spPr>
        <p:txBody>
          <a:bodyPr>
            <a:normAutofit fontScale="92500" lnSpcReduction="20000"/>
          </a:bodyPr>
          <a:lstStyle/>
          <a:p>
            <a:r>
              <a:rPr lang="en-GB"/>
              <a:t>Architect &amp; lobbyist: Richard Pawson</a:t>
            </a:r>
          </a:p>
          <a:p>
            <a:r>
              <a:rPr lang="en-GB"/>
              <a:t>Implementation: Stef Cascarini &amp; Richard Pawson</a:t>
            </a:r>
          </a:p>
          <a:p>
            <a:r>
              <a:rPr lang="en-GB"/>
              <a:t>Informal advisors &amp; consultees:</a:t>
            </a:r>
          </a:p>
          <a:p>
            <a:pPr lvl="1"/>
            <a:r>
              <a:rPr lang="en-GB"/>
              <a:t>Simon Peyton Jones</a:t>
            </a:r>
          </a:p>
          <a:p>
            <a:pPr lvl="1"/>
            <a:r>
              <a:rPr lang="en-GB"/>
              <a:t>Michael Kölling, Neil Brown at King's College, London</a:t>
            </a:r>
          </a:p>
          <a:p>
            <a:pPr lvl="1"/>
            <a:r>
              <a:rPr lang="en-GB"/>
              <a:t>Ada Computer Science: Alastair Beresford &amp; co. at Cambridge University + RPF</a:t>
            </a:r>
          </a:p>
          <a:p>
            <a:pPr lvl="1"/>
            <a:r>
              <a:rPr lang="en-GB"/>
              <a:t>Education team at BCS: Julia, Neil, Becci, Peter M</a:t>
            </a:r>
          </a:p>
          <a:p>
            <a:pPr lvl="1"/>
            <a:r>
              <a:rPr lang="en-GB"/>
              <a:t>John Stout</a:t>
            </a:r>
          </a:p>
          <a:p>
            <a:pPr lvl="1"/>
            <a:r>
              <a:rPr lang="en-GB"/>
              <a:t>Miles Berry</a:t>
            </a:r>
          </a:p>
          <a:p>
            <a:pPr lvl="1"/>
            <a:r>
              <a:rPr lang="en-GB"/>
              <a:t>Pete Dring</a:t>
            </a:r>
          </a:p>
          <a:p>
            <a:pPr lvl="1"/>
            <a:r>
              <a:rPr lang="en-GB"/>
              <a:t>Nela Brockington</a:t>
            </a:r>
          </a:p>
          <a:p>
            <a:r>
              <a:rPr lang="en-GB"/>
              <a:t>A formal governance board will be appointed before Release 1.0 </a:t>
            </a:r>
          </a:p>
          <a:p>
            <a:pPr lvl="1"/>
            <a:endParaRPr lang="en-GB"/>
          </a:p>
          <a:p>
            <a:pPr lvl="1"/>
            <a:endParaRPr lang="en-GB"/>
          </a:p>
        </p:txBody>
      </p:sp>
    </p:spTree>
    <p:extLst>
      <p:ext uri="{BB962C8B-B14F-4D97-AF65-F5344CB8AC3E}">
        <p14:creationId xmlns:p14="http://schemas.microsoft.com/office/powerpoint/2010/main" val="687862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B34A46A4-F7A5-9A4C-27A5-AFB280450D78}"/>
              </a:ext>
            </a:extLst>
          </p:cNvPr>
          <p:cNvGrpSpPr/>
          <p:nvPr/>
        </p:nvGrpSpPr>
        <p:grpSpPr>
          <a:xfrm>
            <a:off x="911524" y="1699404"/>
            <a:ext cx="6041367" cy="3925020"/>
            <a:chOff x="6639464" y="2728021"/>
            <a:chExt cx="6165728" cy="4046799"/>
          </a:xfrm>
        </p:grpSpPr>
        <p:grpSp>
          <p:nvGrpSpPr>
            <p:cNvPr id="18" name="Group 17">
              <a:extLst>
                <a:ext uri="{FF2B5EF4-FFF2-40B4-BE49-F238E27FC236}">
                  <a16:creationId xmlns:a16="http://schemas.microsoft.com/office/drawing/2014/main" id="{2799BC13-123B-9794-3E6B-C3086C97C027}"/>
                </a:ext>
              </a:extLst>
            </p:cNvPr>
            <p:cNvGrpSpPr/>
            <p:nvPr/>
          </p:nvGrpSpPr>
          <p:grpSpPr>
            <a:xfrm>
              <a:off x="6639464" y="2728021"/>
              <a:ext cx="6165728" cy="4046799"/>
              <a:chOff x="6280030" y="1324790"/>
              <a:chExt cx="6165728" cy="4046799"/>
            </a:xfrm>
          </p:grpSpPr>
          <p:sp>
            <p:nvSpPr>
              <p:cNvPr id="19" name="Speech Bubble: Rectangle with Corners Rounded 18">
                <a:extLst>
                  <a:ext uri="{FF2B5EF4-FFF2-40B4-BE49-F238E27FC236}">
                    <a16:creationId xmlns:a16="http://schemas.microsoft.com/office/drawing/2014/main" id="{BFBB7B49-F3AF-AFDD-7125-B50022FDF657}"/>
                  </a:ext>
                </a:extLst>
              </p:cNvPr>
              <p:cNvSpPr/>
              <p:nvPr/>
            </p:nvSpPr>
            <p:spPr>
              <a:xfrm>
                <a:off x="6280030" y="1324790"/>
                <a:ext cx="4468483" cy="3121816"/>
              </a:xfrm>
              <a:prstGeom prst="wedgeRoundRectCallout">
                <a:avLst>
                  <a:gd name="adj1" fmla="val -21421"/>
                  <a:gd name="adj2" fmla="val 60288"/>
                  <a:gd name="adj3" fmla="val 16667"/>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 name="TextBox 19">
                <a:extLst>
                  <a:ext uri="{FF2B5EF4-FFF2-40B4-BE49-F238E27FC236}">
                    <a16:creationId xmlns:a16="http://schemas.microsoft.com/office/drawing/2014/main" id="{1EF38D1D-B37D-CE44-344A-EF95168B9B47}"/>
                  </a:ext>
                </a:extLst>
              </p:cNvPr>
              <p:cNvSpPr txBox="1"/>
              <p:nvPr/>
            </p:nvSpPr>
            <p:spPr>
              <a:xfrm>
                <a:off x="6469269" y="1637533"/>
                <a:ext cx="4081014" cy="2760734"/>
              </a:xfrm>
              <a:prstGeom prst="rect">
                <a:avLst/>
              </a:prstGeom>
              <a:noFill/>
            </p:spPr>
            <p:txBody>
              <a:bodyPr wrap="square">
                <a:spAutoFit/>
              </a:bodyPr>
              <a:lstStyle/>
              <a:p>
                <a:pPr algn="l"/>
                <a:r>
                  <a:rPr lang="en-US" sz="1400" b="0" i="1">
                    <a:solidFill>
                      <a:srgbClr val="000000"/>
                    </a:solidFill>
                    <a:effectLst/>
                    <a:latin typeface="-apple-system"/>
                  </a:rPr>
                  <a:t>'BBC Basic had a positive impact on the introduction of computing into schools in the early 1980s. I'm encouraged to see this new initiative, Elan, with the potential to make another significant contribution to British schools.</a:t>
                </a:r>
              </a:p>
              <a:p>
                <a:pPr algn="l"/>
                <a:endParaRPr lang="en-US" sz="1400" b="0" i="1">
                  <a:solidFill>
                    <a:srgbClr val="000000"/>
                  </a:solidFill>
                  <a:effectLst/>
                  <a:latin typeface="-apple-system"/>
                </a:endParaRPr>
              </a:p>
              <a:p>
                <a:pPr algn="l"/>
                <a:r>
                  <a:rPr lang="en-US" sz="1400" b="0" i="1">
                    <a:solidFill>
                      <a:srgbClr val="000000"/>
                    </a:solidFill>
                    <a:effectLst/>
                    <a:latin typeface="-apple-system"/>
                  </a:rPr>
                  <a:t>My team and I were given the opportunity to see an early demonstration of Elan, and it was clear that a great deal of thinking about the future for teaching programming had gone into its design and implementation…'</a:t>
                </a:r>
              </a:p>
              <a:p>
                <a:endParaRPr lang="en-GB" sz="1400" i="1"/>
              </a:p>
            </p:txBody>
          </p:sp>
          <p:sp>
            <p:nvSpPr>
              <p:cNvPr id="21" name="TextBox 20">
                <a:extLst>
                  <a:ext uri="{FF2B5EF4-FFF2-40B4-BE49-F238E27FC236}">
                    <a16:creationId xmlns:a16="http://schemas.microsoft.com/office/drawing/2014/main" id="{C69298F0-C2A4-FC5A-A68F-B65E9C7FA6F3}"/>
                  </a:ext>
                </a:extLst>
              </p:cNvPr>
              <p:cNvSpPr txBox="1"/>
              <p:nvPr/>
            </p:nvSpPr>
            <p:spPr>
              <a:xfrm>
                <a:off x="6351196" y="4848369"/>
                <a:ext cx="6094562" cy="523220"/>
              </a:xfrm>
              <a:prstGeom prst="rect">
                <a:avLst/>
              </a:prstGeom>
              <a:noFill/>
            </p:spPr>
            <p:txBody>
              <a:bodyPr wrap="square">
                <a:spAutoFit/>
              </a:bodyPr>
              <a:lstStyle/>
              <a:p>
                <a:r>
                  <a:rPr lang="en-US" sz="1400" b="1">
                    <a:solidFill>
                      <a:srgbClr val="181818"/>
                    </a:solidFill>
                    <a:highlight>
                      <a:srgbClr val="FFFFFF"/>
                    </a:highlight>
                    <a:latin typeface="-apple-system"/>
                  </a:rPr>
                  <a:t>Samina Kiddier </a:t>
                </a:r>
                <a:br>
                  <a:rPr lang="en-US" sz="1400" b="1">
                    <a:solidFill>
                      <a:srgbClr val="181818"/>
                    </a:solidFill>
                    <a:highlight>
                      <a:srgbClr val="FFFFFF"/>
                    </a:highlight>
                    <a:latin typeface="-apple-system"/>
                  </a:rPr>
                </a:br>
                <a:r>
                  <a:rPr lang="en-GB" sz="1400" b="0" i="0">
                    <a:solidFill>
                      <a:srgbClr val="000000"/>
                    </a:solidFill>
                    <a:effectLst/>
                    <a:latin typeface="-apple-system"/>
                  </a:rPr>
                  <a:t>Assistant Director, STEM Education</a:t>
                </a:r>
                <a:endParaRPr lang="en-GB" sz="1400">
                  <a:solidFill>
                    <a:srgbClr val="181818"/>
                  </a:solidFill>
                  <a:highlight>
                    <a:srgbClr val="FFFFFF"/>
                  </a:highlight>
                  <a:latin typeface="-apple-system"/>
                </a:endParaRPr>
              </a:p>
            </p:txBody>
          </p:sp>
        </p:grpSp>
        <p:pic>
          <p:nvPicPr>
            <p:cNvPr id="1032" name="Picture 8">
              <a:extLst>
                <a:ext uri="{FF2B5EF4-FFF2-40B4-BE49-F238E27FC236}">
                  <a16:creationId xmlns:a16="http://schemas.microsoft.com/office/drawing/2014/main" id="{45B9A6A0-DF74-CF30-2EB4-D8689F9475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9004" y="6008902"/>
              <a:ext cx="1235554" cy="7283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2704E68F-7156-21C7-D70A-D588983CA805}"/>
              </a:ext>
            </a:extLst>
          </p:cNvPr>
          <p:cNvGrpSpPr/>
          <p:nvPr/>
        </p:nvGrpSpPr>
        <p:grpSpPr>
          <a:xfrm>
            <a:off x="6796894" y="1777044"/>
            <a:ext cx="6094562" cy="1591931"/>
            <a:chOff x="6658872" y="310552"/>
            <a:chExt cx="6094562" cy="1591931"/>
          </a:xfrm>
        </p:grpSpPr>
        <p:grpSp>
          <p:nvGrpSpPr>
            <p:cNvPr id="3" name="Group 2">
              <a:extLst>
                <a:ext uri="{FF2B5EF4-FFF2-40B4-BE49-F238E27FC236}">
                  <a16:creationId xmlns:a16="http://schemas.microsoft.com/office/drawing/2014/main" id="{FEE1CE1C-2413-8E5A-C3E6-0E7D697E5B77}"/>
                </a:ext>
              </a:extLst>
            </p:cNvPr>
            <p:cNvGrpSpPr/>
            <p:nvPr/>
          </p:nvGrpSpPr>
          <p:grpSpPr>
            <a:xfrm>
              <a:off x="6658872" y="310552"/>
              <a:ext cx="6094562" cy="1461166"/>
              <a:chOff x="6264933" y="1564257"/>
              <a:chExt cx="6094562" cy="1461166"/>
            </a:xfrm>
          </p:grpSpPr>
          <p:sp>
            <p:nvSpPr>
              <p:cNvPr id="8" name="Speech Bubble: Rectangle with Corners Rounded 7">
                <a:extLst>
                  <a:ext uri="{FF2B5EF4-FFF2-40B4-BE49-F238E27FC236}">
                    <a16:creationId xmlns:a16="http://schemas.microsoft.com/office/drawing/2014/main" id="{BCDC64FB-7ECD-9D91-B97E-CFF4AFA5334B}"/>
                  </a:ext>
                </a:extLst>
              </p:cNvPr>
              <p:cNvSpPr/>
              <p:nvPr/>
            </p:nvSpPr>
            <p:spPr>
              <a:xfrm>
                <a:off x="6280030" y="1564257"/>
                <a:ext cx="4468483" cy="707365"/>
              </a:xfrm>
              <a:prstGeom prst="wedgeRoundRectCallout">
                <a:avLst>
                  <a:gd name="adj1" fmla="val -22000"/>
                  <a:gd name="adj2" fmla="val 100818"/>
                  <a:gd name="adj3" fmla="val 16667"/>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2" name="TextBox 21">
                <a:extLst>
                  <a:ext uri="{FF2B5EF4-FFF2-40B4-BE49-F238E27FC236}">
                    <a16:creationId xmlns:a16="http://schemas.microsoft.com/office/drawing/2014/main" id="{C8DE59F0-0349-456A-B8DD-97B673DB3B76}"/>
                  </a:ext>
                </a:extLst>
              </p:cNvPr>
              <p:cNvSpPr txBox="1"/>
              <p:nvPr/>
            </p:nvSpPr>
            <p:spPr>
              <a:xfrm>
                <a:off x="6374201" y="1592383"/>
                <a:ext cx="4081014" cy="523220"/>
              </a:xfrm>
              <a:prstGeom prst="rect">
                <a:avLst/>
              </a:prstGeom>
              <a:noFill/>
            </p:spPr>
            <p:txBody>
              <a:bodyPr wrap="square">
                <a:spAutoFit/>
              </a:bodyPr>
              <a:lstStyle/>
              <a:p>
                <a:r>
                  <a:rPr lang="en-US" sz="1400" b="0" i="1">
                    <a:solidFill>
                      <a:srgbClr val="000000"/>
                    </a:solidFill>
                    <a:effectLst/>
                    <a:latin typeface="-apple-system"/>
                  </a:rPr>
                  <a:t>'CAS will be creating resources to support the teaching of programming with ELAN…'</a:t>
                </a:r>
                <a:endParaRPr lang="en-GB" sz="1400" i="1"/>
              </a:p>
            </p:txBody>
          </p:sp>
          <p:sp>
            <p:nvSpPr>
              <p:cNvPr id="23" name="TextBox 22">
                <a:extLst>
                  <a:ext uri="{FF2B5EF4-FFF2-40B4-BE49-F238E27FC236}">
                    <a16:creationId xmlns:a16="http://schemas.microsoft.com/office/drawing/2014/main" id="{821E9B02-9B3C-FE18-3898-4DF38561812B}"/>
                  </a:ext>
                </a:extLst>
              </p:cNvPr>
              <p:cNvSpPr txBox="1"/>
              <p:nvPr/>
            </p:nvSpPr>
            <p:spPr>
              <a:xfrm>
                <a:off x="6264933" y="2717646"/>
                <a:ext cx="6094562" cy="307777"/>
              </a:xfrm>
              <a:prstGeom prst="rect">
                <a:avLst/>
              </a:prstGeom>
              <a:noFill/>
            </p:spPr>
            <p:txBody>
              <a:bodyPr wrap="square">
                <a:spAutoFit/>
              </a:bodyPr>
              <a:lstStyle/>
              <a:p>
                <a:r>
                  <a:rPr lang="en-US" sz="1400" b="1">
                    <a:solidFill>
                      <a:srgbClr val="181818"/>
                    </a:solidFill>
                    <a:highlight>
                      <a:srgbClr val="FFFFFF"/>
                    </a:highlight>
                    <a:latin typeface="-apple-system"/>
                  </a:rPr>
                  <a:t>Becci Peters </a:t>
                </a:r>
                <a:r>
                  <a:rPr lang="en-US" sz="1400">
                    <a:solidFill>
                      <a:srgbClr val="181818"/>
                    </a:solidFill>
                    <a:highlight>
                      <a:srgbClr val="FFFFFF"/>
                    </a:highlight>
                    <a:latin typeface="-apple-system"/>
                  </a:rPr>
                  <a:t>CAS Computing Subject Lead</a:t>
                </a:r>
                <a:endParaRPr lang="en-GB" sz="1400">
                  <a:solidFill>
                    <a:srgbClr val="181818"/>
                  </a:solidFill>
                  <a:highlight>
                    <a:srgbClr val="FFFFFF"/>
                  </a:highlight>
                  <a:latin typeface="-apple-system"/>
                </a:endParaRPr>
              </a:p>
            </p:txBody>
          </p:sp>
        </p:grpSp>
        <p:pic>
          <p:nvPicPr>
            <p:cNvPr id="6" name="Picture 4" descr="BCS logoaa">
              <a:extLst>
                <a:ext uri="{FF2B5EF4-FFF2-40B4-BE49-F238E27FC236}">
                  <a16:creationId xmlns:a16="http://schemas.microsoft.com/office/drawing/2014/main" id="{42AAA96B-7116-66B7-2994-9DBF48FE4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7847" y="1128736"/>
              <a:ext cx="610500" cy="773747"/>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Title 1">
            <a:extLst>
              <a:ext uri="{FF2B5EF4-FFF2-40B4-BE49-F238E27FC236}">
                <a16:creationId xmlns:a16="http://schemas.microsoft.com/office/drawing/2014/main" id="{B27B9788-B07E-9BAE-9E6B-122A30C795FC}"/>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Early reaction from the community</a:t>
            </a:r>
          </a:p>
        </p:txBody>
      </p:sp>
    </p:spTree>
    <p:extLst>
      <p:ext uri="{BB962C8B-B14F-4D97-AF65-F5344CB8AC3E}">
        <p14:creationId xmlns:p14="http://schemas.microsoft.com/office/powerpoint/2010/main" val="3525328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2FFC89E2-B0A4-853E-EAB6-EFDB10E412D5}"/>
              </a:ext>
            </a:extLst>
          </p:cNvPr>
          <p:cNvGrpSpPr/>
          <p:nvPr/>
        </p:nvGrpSpPr>
        <p:grpSpPr>
          <a:xfrm>
            <a:off x="689393" y="3968151"/>
            <a:ext cx="6094562" cy="2475780"/>
            <a:chOff x="465106" y="3804249"/>
            <a:chExt cx="6094562" cy="2475780"/>
          </a:xfrm>
        </p:grpSpPr>
        <p:grpSp>
          <p:nvGrpSpPr>
            <p:cNvPr id="10" name="Group 9">
              <a:extLst>
                <a:ext uri="{FF2B5EF4-FFF2-40B4-BE49-F238E27FC236}">
                  <a16:creationId xmlns:a16="http://schemas.microsoft.com/office/drawing/2014/main" id="{8697E47A-C89E-74C6-8C05-38C9DB349D18}"/>
                </a:ext>
              </a:extLst>
            </p:cNvPr>
            <p:cNvGrpSpPr/>
            <p:nvPr/>
          </p:nvGrpSpPr>
          <p:grpSpPr>
            <a:xfrm>
              <a:off x="465106" y="3804249"/>
              <a:ext cx="6094562" cy="2475780"/>
              <a:chOff x="6264933" y="1075636"/>
              <a:chExt cx="6094562" cy="2475780"/>
            </a:xfrm>
          </p:grpSpPr>
          <p:sp>
            <p:nvSpPr>
              <p:cNvPr id="11" name="Speech Bubble: Rectangle with Corners Rounded 10">
                <a:extLst>
                  <a:ext uri="{FF2B5EF4-FFF2-40B4-BE49-F238E27FC236}">
                    <a16:creationId xmlns:a16="http://schemas.microsoft.com/office/drawing/2014/main" id="{9CB83A88-6292-5CAA-F2DC-A88FA3BA17BC}"/>
                  </a:ext>
                </a:extLst>
              </p:cNvPr>
              <p:cNvSpPr/>
              <p:nvPr/>
            </p:nvSpPr>
            <p:spPr>
              <a:xfrm>
                <a:off x="6280030" y="1075636"/>
                <a:ext cx="4468483" cy="1391519"/>
              </a:xfrm>
              <a:prstGeom prst="wedgeRoundRectCallout">
                <a:avLst>
                  <a:gd name="adj1" fmla="val -20263"/>
                  <a:gd name="adj2" fmla="val 73989"/>
                  <a:gd name="adj3" fmla="val 16667"/>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 name="TextBox 11">
                <a:extLst>
                  <a:ext uri="{FF2B5EF4-FFF2-40B4-BE49-F238E27FC236}">
                    <a16:creationId xmlns:a16="http://schemas.microsoft.com/office/drawing/2014/main" id="{BC64A391-C38E-65DE-B84F-266A4BFA6C37}"/>
                  </a:ext>
                </a:extLst>
              </p:cNvPr>
              <p:cNvSpPr txBox="1"/>
              <p:nvPr/>
            </p:nvSpPr>
            <p:spPr>
              <a:xfrm>
                <a:off x="6460465" y="1161063"/>
                <a:ext cx="4081014" cy="1169551"/>
              </a:xfrm>
              <a:prstGeom prst="rect">
                <a:avLst/>
              </a:prstGeom>
              <a:noFill/>
            </p:spPr>
            <p:txBody>
              <a:bodyPr wrap="square">
                <a:spAutoFit/>
              </a:bodyPr>
              <a:lstStyle/>
              <a:p>
                <a:r>
                  <a:rPr lang="en-US" sz="1400" b="0" i="1">
                    <a:solidFill>
                      <a:srgbClr val="000000"/>
                    </a:solidFill>
                    <a:effectLst/>
                    <a:latin typeface="-apple-system"/>
                  </a:rPr>
                  <a:t>'We are excited to explore how this language/IDE will be adopted by students and schools. We will engage with schools and students to discover the potential opportunities that Elan could offer in any new qualification developments.</a:t>
                </a:r>
                <a:r>
                  <a:rPr lang="en-US" sz="1400" b="0" i="1">
                    <a:solidFill>
                      <a:srgbClr val="181818"/>
                    </a:solidFill>
                    <a:effectLst/>
                    <a:highlight>
                      <a:srgbClr val="FFFFFF"/>
                    </a:highlight>
                    <a:latin typeface="-apple-system"/>
                  </a:rPr>
                  <a:t>'</a:t>
                </a:r>
                <a:r>
                  <a:rPr lang="en-US" sz="1400" b="0" i="1">
                    <a:solidFill>
                      <a:srgbClr val="000000"/>
                    </a:solidFill>
                    <a:effectLst/>
                    <a:latin typeface="-apple-system"/>
                  </a:rPr>
                  <a:t> </a:t>
                </a:r>
                <a:endParaRPr lang="en-GB" sz="1400" i="1"/>
              </a:p>
            </p:txBody>
          </p:sp>
          <p:sp>
            <p:nvSpPr>
              <p:cNvPr id="13" name="TextBox 12">
                <a:extLst>
                  <a:ext uri="{FF2B5EF4-FFF2-40B4-BE49-F238E27FC236}">
                    <a16:creationId xmlns:a16="http://schemas.microsoft.com/office/drawing/2014/main" id="{81BD55FA-7FA0-1AD3-D23C-E5682004E2ED}"/>
                  </a:ext>
                </a:extLst>
              </p:cNvPr>
              <p:cNvSpPr txBox="1"/>
              <p:nvPr/>
            </p:nvSpPr>
            <p:spPr>
              <a:xfrm>
                <a:off x="6264933" y="3028196"/>
                <a:ext cx="6094562" cy="523220"/>
              </a:xfrm>
              <a:prstGeom prst="rect">
                <a:avLst/>
              </a:prstGeom>
              <a:noFill/>
            </p:spPr>
            <p:txBody>
              <a:bodyPr wrap="square">
                <a:spAutoFit/>
              </a:bodyPr>
              <a:lstStyle/>
              <a:p>
                <a:r>
                  <a:rPr lang="en-US" sz="1400" b="1">
                    <a:solidFill>
                      <a:srgbClr val="181818"/>
                    </a:solidFill>
                    <a:highlight>
                      <a:srgbClr val="FFFFFF"/>
                    </a:highlight>
                    <a:latin typeface="-apple-system"/>
                  </a:rPr>
                  <a:t>Gareth Gillard  </a:t>
                </a:r>
                <a:br>
                  <a:rPr lang="en-US" sz="1400" b="1">
                    <a:solidFill>
                      <a:srgbClr val="181818"/>
                    </a:solidFill>
                    <a:highlight>
                      <a:srgbClr val="FFFFFF"/>
                    </a:highlight>
                    <a:latin typeface="-apple-system"/>
                  </a:rPr>
                </a:br>
                <a:r>
                  <a:rPr lang="en-US" sz="1400" b="0" i="0">
                    <a:solidFill>
                      <a:srgbClr val="000000"/>
                    </a:solidFill>
                    <a:effectLst/>
                    <a:latin typeface="-apple-system"/>
                  </a:rPr>
                  <a:t>Subject Officer </a:t>
                </a:r>
              </a:p>
            </p:txBody>
          </p:sp>
        </p:grpSp>
        <p:pic>
          <p:nvPicPr>
            <p:cNvPr id="24" name="Picture 23">
              <a:extLst>
                <a:ext uri="{FF2B5EF4-FFF2-40B4-BE49-F238E27FC236}">
                  <a16:creationId xmlns:a16="http://schemas.microsoft.com/office/drawing/2014/main" id="{BC0EE122-3474-EFFE-20E2-1551FEF7A353}"/>
                </a:ext>
              </a:extLst>
            </p:cNvPr>
            <p:cNvPicPr>
              <a:picLocks noChangeAspect="1"/>
            </p:cNvPicPr>
            <p:nvPr/>
          </p:nvPicPr>
          <p:blipFill>
            <a:blip r:embed="rId2"/>
            <a:stretch>
              <a:fillRect/>
            </a:stretch>
          </p:blipFill>
          <p:spPr>
            <a:xfrm>
              <a:off x="3656577" y="5416188"/>
              <a:ext cx="1338116" cy="724813"/>
            </a:xfrm>
            <a:prstGeom prst="rect">
              <a:avLst/>
            </a:prstGeom>
          </p:spPr>
        </p:pic>
      </p:grpSp>
      <p:grpSp>
        <p:nvGrpSpPr>
          <p:cNvPr id="29" name="Group 28">
            <a:extLst>
              <a:ext uri="{FF2B5EF4-FFF2-40B4-BE49-F238E27FC236}">
                <a16:creationId xmlns:a16="http://schemas.microsoft.com/office/drawing/2014/main" id="{942DF673-A6F0-4DCC-2899-AA241FAAD217}"/>
              </a:ext>
            </a:extLst>
          </p:cNvPr>
          <p:cNvGrpSpPr/>
          <p:nvPr/>
        </p:nvGrpSpPr>
        <p:grpSpPr>
          <a:xfrm>
            <a:off x="715994" y="508958"/>
            <a:ext cx="6148477" cy="2333617"/>
            <a:chOff x="517585" y="621102"/>
            <a:chExt cx="6148477" cy="2333617"/>
          </a:xfrm>
        </p:grpSpPr>
        <p:grpSp>
          <p:nvGrpSpPr>
            <p:cNvPr id="9" name="Group 8">
              <a:extLst>
                <a:ext uri="{FF2B5EF4-FFF2-40B4-BE49-F238E27FC236}">
                  <a16:creationId xmlns:a16="http://schemas.microsoft.com/office/drawing/2014/main" id="{764D5862-1A86-3FD0-6285-70351FC2E618}"/>
                </a:ext>
              </a:extLst>
            </p:cNvPr>
            <p:cNvGrpSpPr/>
            <p:nvPr/>
          </p:nvGrpSpPr>
          <p:grpSpPr>
            <a:xfrm>
              <a:off x="517585" y="621102"/>
              <a:ext cx="6148477" cy="2309430"/>
              <a:chOff x="6280030" y="1017917"/>
              <a:chExt cx="6148477" cy="2309430"/>
            </a:xfrm>
          </p:grpSpPr>
          <p:sp>
            <p:nvSpPr>
              <p:cNvPr id="4" name="Speech Bubble: Rectangle with Corners Rounded 3">
                <a:extLst>
                  <a:ext uri="{FF2B5EF4-FFF2-40B4-BE49-F238E27FC236}">
                    <a16:creationId xmlns:a16="http://schemas.microsoft.com/office/drawing/2014/main" id="{853DD40F-C060-583B-7FB3-34AD210D3929}"/>
                  </a:ext>
                </a:extLst>
              </p:cNvPr>
              <p:cNvSpPr/>
              <p:nvPr/>
            </p:nvSpPr>
            <p:spPr>
              <a:xfrm>
                <a:off x="6280030" y="1017917"/>
                <a:ext cx="4468483" cy="1449238"/>
              </a:xfrm>
              <a:prstGeom prst="wedgeRoundRectCallout">
                <a:avLst>
                  <a:gd name="adj1" fmla="val -20263"/>
                  <a:gd name="adj2" fmla="val 73989"/>
                  <a:gd name="adj3" fmla="val 16667"/>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TextBox 4">
                <a:extLst>
                  <a:ext uri="{FF2B5EF4-FFF2-40B4-BE49-F238E27FC236}">
                    <a16:creationId xmlns:a16="http://schemas.microsoft.com/office/drawing/2014/main" id="{A2096095-4D6A-039A-086B-4491C3A6EF9E}"/>
                  </a:ext>
                </a:extLst>
              </p:cNvPr>
              <p:cNvSpPr txBox="1"/>
              <p:nvPr/>
            </p:nvSpPr>
            <p:spPr>
              <a:xfrm>
                <a:off x="6477718" y="1169689"/>
                <a:ext cx="4081014" cy="1169551"/>
              </a:xfrm>
              <a:prstGeom prst="rect">
                <a:avLst/>
              </a:prstGeom>
              <a:noFill/>
            </p:spPr>
            <p:txBody>
              <a:bodyPr wrap="square">
                <a:spAutoFit/>
              </a:bodyPr>
              <a:lstStyle/>
              <a:p>
                <a:r>
                  <a:rPr lang="en-US" sz="1400" b="0" i="1">
                    <a:solidFill>
                      <a:srgbClr val="181818"/>
                    </a:solidFill>
                    <a:effectLst/>
                    <a:highlight>
                      <a:srgbClr val="FFFFFF"/>
                    </a:highlight>
                    <a:latin typeface="-apple-system"/>
                  </a:rPr>
                  <a:t>'I think we all see the merit in this approach and I am certainly in awe of your ambition - I hope it gains traction. Any programming language that helps build good habits would be a vehicle we would consider moving forward.'</a:t>
                </a:r>
                <a:r>
                  <a:rPr lang="en-US" sz="1400" b="0" i="1">
                    <a:solidFill>
                      <a:srgbClr val="000000"/>
                    </a:solidFill>
                    <a:effectLst/>
                    <a:latin typeface="-apple-system"/>
                  </a:rPr>
                  <a:t> </a:t>
                </a:r>
                <a:endParaRPr lang="en-GB" sz="1400" i="1"/>
              </a:p>
            </p:txBody>
          </p:sp>
          <p:sp>
            <p:nvSpPr>
              <p:cNvPr id="7" name="TextBox 6">
                <a:extLst>
                  <a:ext uri="{FF2B5EF4-FFF2-40B4-BE49-F238E27FC236}">
                    <a16:creationId xmlns:a16="http://schemas.microsoft.com/office/drawing/2014/main" id="{D864D2D6-0538-F949-4A7E-9B807C358DD5}"/>
                  </a:ext>
                </a:extLst>
              </p:cNvPr>
              <p:cNvSpPr txBox="1"/>
              <p:nvPr/>
            </p:nvSpPr>
            <p:spPr>
              <a:xfrm>
                <a:off x="6333945" y="3019570"/>
                <a:ext cx="6094562" cy="307777"/>
              </a:xfrm>
              <a:prstGeom prst="rect">
                <a:avLst/>
              </a:prstGeom>
              <a:noFill/>
            </p:spPr>
            <p:txBody>
              <a:bodyPr wrap="square">
                <a:spAutoFit/>
              </a:bodyPr>
              <a:lstStyle/>
              <a:p>
                <a:r>
                  <a:rPr lang="en-US" sz="1400" b="1">
                    <a:solidFill>
                      <a:srgbClr val="181818"/>
                    </a:solidFill>
                    <a:highlight>
                      <a:srgbClr val="FFFFFF"/>
                    </a:highlight>
                    <a:latin typeface="-apple-system"/>
                  </a:rPr>
                  <a:t>Tim Brady  </a:t>
                </a:r>
                <a:r>
                  <a:rPr lang="en-US" sz="1400">
                    <a:solidFill>
                      <a:srgbClr val="181818"/>
                    </a:solidFill>
                    <a:highlight>
                      <a:srgbClr val="FFFFFF"/>
                    </a:highlight>
                    <a:latin typeface="-apple-system"/>
                  </a:rPr>
                  <a:t>Subject Advisor</a:t>
                </a:r>
                <a:endParaRPr lang="en-GB" sz="1400">
                  <a:solidFill>
                    <a:srgbClr val="181818"/>
                  </a:solidFill>
                  <a:highlight>
                    <a:srgbClr val="FFFFFF"/>
                  </a:highlight>
                  <a:latin typeface="-apple-system"/>
                </a:endParaRPr>
              </a:p>
            </p:txBody>
          </p:sp>
        </p:grpSp>
        <p:pic>
          <p:nvPicPr>
            <p:cNvPr id="26" name="Picture 25">
              <a:extLst>
                <a:ext uri="{FF2B5EF4-FFF2-40B4-BE49-F238E27FC236}">
                  <a16:creationId xmlns:a16="http://schemas.microsoft.com/office/drawing/2014/main" id="{A91870DD-BE08-0E8F-67D4-38D52BDCA971}"/>
                </a:ext>
              </a:extLst>
            </p:cNvPr>
            <p:cNvPicPr>
              <a:picLocks noChangeAspect="1"/>
            </p:cNvPicPr>
            <p:nvPr/>
          </p:nvPicPr>
          <p:blipFill>
            <a:blip r:embed="rId3"/>
            <a:stretch>
              <a:fillRect/>
            </a:stretch>
          </p:blipFill>
          <p:spPr>
            <a:xfrm>
              <a:off x="2811450" y="2493034"/>
              <a:ext cx="2094204" cy="461685"/>
            </a:xfrm>
            <a:prstGeom prst="rect">
              <a:avLst/>
            </a:prstGeom>
          </p:spPr>
        </p:pic>
      </p:grpSp>
      <p:grpSp>
        <p:nvGrpSpPr>
          <p:cNvPr id="36" name="Group 35">
            <a:extLst>
              <a:ext uri="{FF2B5EF4-FFF2-40B4-BE49-F238E27FC236}">
                <a16:creationId xmlns:a16="http://schemas.microsoft.com/office/drawing/2014/main" id="{F9EBCC7E-A59C-BA03-A100-D44B823D0345}"/>
              </a:ext>
            </a:extLst>
          </p:cNvPr>
          <p:cNvGrpSpPr/>
          <p:nvPr/>
        </p:nvGrpSpPr>
        <p:grpSpPr>
          <a:xfrm>
            <a:off x="6958642" y="526211"/>
            <a:ext cx="6041367" cy="3940765"/>
            <a:chOff x="738996" y="2751827"/>
            <a:chExt cx="6041367" cy="3940765"/>
          </a:xfrm>
        </p:grpSpPr>
        <p:grpSp>
          <p:nvGrpSpPr>
            <p:cNvPr id="35" name="Group 34">
              <a:extLst>
                <a:ext uri="{FF2B5EF4-FFF2-40B4-BE49-F238E27FC236}">
                  <a16:creationId xmlns:a16="http://schemas.microsoft.com/office/drawing/2014/main" id="{BDF6DFA0-56B6-3FF4-1786-33A2F4AFB51C}"/>
                </a:ext>
              </a:extLst>
            </p:cNvPr>
            <p:cNvGrpSpPr/>
            <p:nvPr/>
          </p:nvGrpSpPr>
          <p:grpSpPr>
            <a:xfrm>
              <a:off x="738996" y="2751827"/>
              <a:ext cx="6041367" cy="3940765"/>
              <a:chOff x="738996" y="2751827"/>
              <a:chExt cx="6041367" cy="3940765"/>
            </a:xfrm>
          </p:grpSpPr>
          <p:grpSp>
            <p:nvGrpSpPr>
              <p:cNvPr id="18" name="Group 17">
                <a:extLst>
                  <a:ext uri="{FF2B5EF4-FFF2-40B4-BE49-F238E27FC236}">
                    <a16:creationId xmlns:a16="http://schemas.microsoft.com/office/drawing/2014/main" id="{2799BC13-123B-9794-3E6B-C3086C97C027}"/>
                  </a:ext>
                </a:extLst>
              </p:cNvPr>
              <p:cNvGrpSpPr/>
              <p:nvPr/>
            </p:nvGrpSpPr>
            <p:grpSpPr>
              <a:xfrm>
                <a:off x="738996" y="2751827"/>
                <a:ext cx="6041367" cy="3940765"/>
                <a:chOff x="6280030" y="1324790"/>
                <a:chExt cx="6165728" cy="4063033"/>
              </a:xfrm>
            </p:grpSpPr>
            <p:sp>
              <p:nvSpPr>
                <p:cNvPr id="19" name="Speech Bubble: Rectangle with Corners Rounded 18">
                  <a:extLst>
                    <a:ext uri="{FF2B5EF4-FFF2-40B4-BE49-F238E27FC236}">
                      <a16:creationId xmlns:a16="http://schemas.microsoft.com/office/drawing/2014/main" id="{BFBB7B49-F3AF-AFDD-7125-B50022FDF657}"/>
                    </a:ext>
                  </a:extLst>
                </p:cNvPr>
                <p:cNvSpPr/>
                <p:nvPr/>
              </p:nvSpPr>
              <p:spPr>
                <a:xfrm>
                  <a:off x="6280030" y="1324790"/>
                  <a:ext cx="4468483" cy="3121816"/>
                </a:xfrm>
                <a:prstGeom prst="wedgeRoundRectCallout">
                  <a:avLst>
                    <a:gd name="adj1" fmla="val -21421"/>
                    <a:gd name="adj2" fmla="val 60288"/>
                    <a:gd name="adj3" fmla="val 16667"/>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 name="TextBox 19">
                  <a:extLst>
                    <a:ext uri="{FF2B5EF4-FFF2-40B4-BE49-F238E27FC236}">
                      <a16:creationId xmlns:a16="http://schemas.microsoft.com/office/drawing/2014/main" id="{1EF38D1D-B37D-CE44-344A-EF95168B9B47}"/>
                    </a:ext>
                  </a:extLst>
                </p:cNvPr>
                <p:cNvSpPr txBox="1"/>
                <p:nvPr/>
              </p:nvSpPr>
              <p:spPr>
                <a:xfrm>
                  <a:off x="6469269" y="1637533"/>
                  <a:ext cx="4081014" cy="317326"/>
                </a:xfrm>
                <a:prstGeom prst="rect">
                  <a:avLst/>
                </a:prstGeom>
                <a:noFill/>
              </p:spPr>
              <p:txBody>
                <a:bodyPr wrap="square">
                  <a:spAutoFit/>
                </a:bodyPr>
                <a:lstStyle/>
                <a:p>
                  <a:endParaRPr lang="en-GB" sz="1400" i="1"/>
                </a:p>
              </p:txBody>
            </p:sp>
            <p:sp>
              <p:nvSpPr>
                <p:cNvPr id="21" name="TextBox 20">
                  <a:extLst>
                    <a:ext uri="{FF2B5EF4-FFF2-40B4-BE49-F238E27FC236}">
                      <a16:creationId xmlns:a16="http://schemas.microsoft.com/office/drawing/2014/main" id="{C69298F0-C2A4-FC5A-A68F-B65E9C7FA6F3}"/>
                    </a:ext>
                  </a:extLst>
                </p:cNvPr>
                <p:cNvSpPr txBox="1"/>
                <p:nvPr/>
              </p:nvSpPr>
              <p:spPr>
                <a:xfrm>
                  <a:off x="6351196" y="4848369"/>
                  <a:ext cx="6094562" cy="539454"/>
                </a:xfrm>
                <a:prstGeom prst="rect">
                  <a:avLst/>
                </a:prstGeom>
                <a:noFill/>
              </p:spPr>
              <p:txBody>
                <a:bodyPr wrap="square">
                  <a:spAutoFit/>
                </a:bodyPr>
                <a:lstStyle/>
                <a:p>
                  <a:r>
                    <a:rPr lang="en-US" sz="1400" b="1">
                      <a:solidFill>
                        <a:srgbClr val="181818"/>
                      </a:solidFill>
                      <a:highlight>
                        <a:srgbClr val="FFFFFF"/>
                      </a:highlight>
                      <a:latin typeface="-apple-system"/>
                    </a:rPr>
                    <a:t>Emma Armitage</a:t>
                  </a:r>
                  <a:br>
                    <a:rPr lang="en-US" sz="1400" b="1">
                      <a:solidFill>
                        <a:srgbClr val="181818"/>
                      </a:solidFill>
                      <a:highlight>
                        <a:srgbClr val="FFFFFF"/>
                      </a:highlight>
                      <a:latin typeface="-apple-system"/>
                    </a:rPr>
                  </a:br>
                  <a:r>
                    <a:rPr lang="en-US" sz="1400">
                      <a:solidFill>
                        <a:srgbClr val="181818"/>
                      </a:solidFill>
                      <a:highlight>
                        <a:srgbClr val="FFFFFF"/>
                      </a:highlight>
                      <a:latin typeface="-apple-system"/>
                    </a:rPr>
                    <a:t>Product Development Lead</a:t>
                  </a:r>
                  <a:endParaRPr lang="en-GB" sz="1400">
                    <a:solidFill>
                      <a:srgbClr val="181818"/>
                    </a:solidFill>
                    <a:highlight>
                      <a:srgbClr val="FFFFFF"/>
                    </a:highlight>
                    <a:latin typeface="-apple-system"/>
                  </a:endParaRPr>
                </a:p>
              </p:txBody>
            </p:sp>
          </p:grpSp>
          <p:pic>
            <p:nvPicPr>
              <p:cNvPr id="32" name="Picture 31">
                <a:extLst>
                  <a:ext uri="{FF2B5EF4-FFF2-40B4-BE49-F238E27FC236}">
                    <a16:creationId xmlns:a16="http://schemas.microsoft.com/office/drawing/2014/main" id="{1AB1C703-18DE-47EC-9F7F-C980E84817C6}"/>
                  </a:ext>
                </a:extLst>
              </p:cNvPr>
              <p:cNvPicPr>
                <a:picLocks noChangeAspect="1"/>
              </p:cNvPicPr>
              <p:nvPr/>
            </p:nvPicPr>
            <p:blipFill>
              <a:blip r:embed="rId4"/>
              <a:stretch>
                <a:fillRect/>
              </a:stretch>
            </p:blipFill>
            <p:spPr>
              <a:xfrm>
                <a:off x="3391821" y="6151747"/>
                <a:ext cx="896095" cy="502067"/>
              </a:xfrm>
              <a:prstGeom prst="rect">
                <a:avLst/>
              </a:prstGeom>
            </p:spPr>
          </p:pic>
        </p:grpSp>
        <p:sp>
          <p:nvSpPr>
            <p:cNvPr id="34" name="TextBox 33">
              <a:extLst>
                <a:ext uri="{FF2B5EF4-FFF2-40B4-BE49-F238E27FC236}">
                  <a16:creationId xmlns:a16="http://schemas.microsoft.com/office/drawing/2014/main" id="{AFCAB8FB-402F-B7E1-704F-07042D0FB9BE}"/>
                </a:ext>
              </a:extLst>
            </p:cNvPr>
            <p:cNvSpPr txBox="1"/>
            <p:nvPr/>
          </p:nvSpPr>
          <p:spPr>
            <a:xfrm>
              <a:off x="1007616" y="2924516"/>
              <a:ext cx="3909441" cy="2677656"/>
            </a:xfrm>
            <a:prstGeom prst="rect">
              <a:avLst/>
            </a:prstGeom>
            <a:noFill/>
          </p:spPr>
          <p:txBody>
            <a:bodyPr wrap="square">
              <a:spAutoFit/>
            </a:bodyPr>
            <a:lstStyle/>
            <a:p>
              <a:r>
                <a:rPr lang="en-US" sz="1400" i="1">
                  <a:solidFill>
                    <a:srgbClr val="000000"/>
                  </a:solidFill>
                  <a:latin typeface="-apple-system"/>
                </a:rPr>
                <a:t>ELAN offers a great approach to the teaching of programming - it's a schools-focussed language. </a:t>
              </a:r>
            </a:p>
            <a:p>
              <a:endParaRPr lang="en-US" sz="1400" i="1">
                <a:solidFill>
                  <a:srgbClr val="000000"/>
                </a:solidFill>
                <a:latin typeface="-apple-system"/>
              </a:endParaRPr>
            </a:p>
            <a:p>
              <a:r>
                <a:rPr lang="en-US" sz="1400" i="1">
                  <a:solidFill>
                    <a:srgbClr val="000000"/>
                  </a:solidFill>
                  <a:latin typeface="-apple-system"/>
                </a:rPr>
                <a:t>It can be used as a transition from block-based to text-based languages, with features that will help students at all abilities learn to program and bringing in an early focus on functions, which students enjoy because they can immediately see more potential in their code. </a:t>
              </a:r>
            </a:p>
            <a:p>
              <a:endParaRPr lang="en-US" sz="1400" i="1">
                <a:solidFill>
                  <a:srgbClr val="000000"/>
                </a:solidFill>
                <a:latin typeface="-apple-system"/>
              </a:endParaRPr>
            </a:p>
            <a:p>
              <a:r>
                <a:rPr lang="en-US" sz="1400" i="1">
                  <a:solidFill>
                    <a:srgbClr val="000000"/>
                  </a:solidFill>
                  <a:latin typeface="-apple-system"/>
                </a:rPr>
                <a:t>We think teachers will be interested in the possibilities this language can offer their students.</a:t>
              </a:r>
              <a:endParaRPr lang="en-GB" sz="1400" i="1">
                <a:solidFill>
                  <a:srgbClr val="000000"/>
                </a:solidFill>
                <a:latin typeface="-apple-system"/>
              </a:endParaRPr>
            </a:p>
          </p:txBody>
        </p:sp>
      </p:grpSp>
      <p:grpSp>
        <p:nvGrpSpPr>
          <p:cNvPr id="39" name="Group 38">
            <a:extLst>
              <a:ext uri="{FF2B5EF4-FFF2-40B4-BE49-F238E27FC236}">
                <a16:creationId xmlns:a16="http://schemas.microsoft.com/office/drawing/2014/main" id="{A9028855-E1B5-B784-AA4E-CBA62BAFA2C8}"/>
              </a:ext>
            </a:extLst>
          </p:cNvPr>
          <p:cNvGrpSpPr/>
          <p:nvPr/>
        </p:nvGrpSpPr>
        <p:grpSpPr>
          <a:xfrm>
            <a:off x="6990271" y="4844333"/>
            <a:ext cx="4387971" cy="1237290"/>
            <a:chOff x="6280030" y="1161063"/>
            <a:chExt cx="4468483" cy="1237290"/>
          </a:xfrm>
        </p:grpSpPr>
        <p:sp>
          <p:nvSpPr>
            <p:cNvPr id="41" name="Speech Bubble: Rectangle with Corners Rounded 40">
              <a:extLst>
                <a:ext uri="{FF2B5EF4-FFF2-40B4-BE49-F238E27FC236}">
                  <a16:creationId xmlns:a16="http://schemas.microsoft.com/office/drawing/2014/main" id="{4FEF1E44-07C6-9DE8-CFF1-29CC496578AF}"/>
                </a:ext>
              </a:extLst>
            </p:cNvPr>
            <p:cNvSpPr/>
            <p:nvPr/>
          </p:nvSpPr>
          <p:spPr>
            <a:xfrm>
              <a:off x="6280030" y="1334429"/>
              <a:ext cx="4468483" cy="1063924"/>
            </a:xfrm>
            <a:prstGeom prst="wedgeRoundRectCallout">
              <a:avLst>
                <a:gd name="adj1" fmla="val -20263"/>
                <a:gd name="adj2" fmla="val 73989"/>
                <a:gd name="adj3" fmla="val 16667"/>
              </a:avLst>
            </a:prstGeom>
            <a:solidFill>
              <a:schemeClr val="bg1"/>
            </a:solidFill>
            <a:ln w="28575">
              <a:solidFill>
                <a:schemeClr val="bg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t>?</a:t>
              </a:r>
            </a:p>
          </p:txBody>
        </p:sp>
        <p:sp>
          <p:nvSpPr>
            <p:cNvPr id="42" name="TextBox 41">
              <a:extLst>
                <a:ext uri="{FF2B5EF4-FFF2-40B4-BE49-F238E27FC236}">
                  <a16:creationId xmlns:a16="http://schemas.microsoft.com/office/drawing/2014/main" id="{FD6082B5-F457-7126-464A-FE41381FE173}"/>
                </a:ext>
              </a:extLst>
            </p:cNvPr>
            <p:cNvSpPr txBox="1"/>
            <p:nvPr/>
          </p:nvSpPr>
          <p:spPr>
            <a:xfrm>
              <a:off x="6460465" y="1161063"/>
              <a:ext cx="4081014" cy="307777"/>
            </a:xfrm>
            <a:prstGeom prst="rect">
              <a:avLst/>
            </a:prstGeom>
            <a:noFill/>
          </p:spPr>
          <p:txBody>
            <a:bodyPr wrap="square">
              <a:spAutoFit/>
            </a:bodyPr>
            <a:lstStyle/>
            <a:p>
              <a:endParaRPr lang="en-GB" sz="1400" i="1"/>
            </a:p>
          </p:txBody>
        </p:sp>
      </p:grpSp>
      <p:sp>
        <p:nvSpPr>
          <p:cNvPr id="44" name="TextBox 43">
            <a:extLst>
              <a:ext uri="{FF2B5EF4-FFF2-40B4-BE49-F238E27FC236}">
                <a16:creationId xmlns:a16="http://schemas.microsoft.com/office/drawing/2014/main" id="{C14A8C8D-0E73-79C9-192E-0AEA36027727}"/>
              </a:ext>
            </a:extLst>
          </p:cNvPr>
          <p:cNvSpPr txBox="1"/>
          <p:nvPr/>
        </p:nvSpPr>
        <p:spPr>
          <a:xfrm>
            <a:off x="8100203" y="5253487"/>
            <a:ext cx="421910" cy="707886"/>
          </a:xfrm>
          <a:prstGeom prst="rect">
            <a:avLst/>
          </a:prstGeom>
          <a:noFill/>
        </p:spPr>
        <p:txBody>
          <a:bodyPr wrap="none" rtlCol="0">
            <a:spAutoFit/>
          </a:bodyPr>
          <a:lstStyle/>
          <a:p>
            <a:r>
              <a:rPr lang="en-GB" sz="4000">
                <a:solidFill>
                  <a:schemeClr val="bg2">
                    <a:lumMod val="75000"/>
                  </a:schemeClr>
                </a:solidFill>
              </a:rPr>
              <a:t>?</a:t>
            </a:r>
          </a:p>
        </p:txBody>
      </p:sp>
    </p:spTree>
    <p:extLst>
      <p:ext uri="{BB962C8B-B14F-4D97-AF65-F5344CB8AC3E}">
        <p14:creationId xmlns:p14="http://schemas.microsoft.com/office/powerpoint/2010/main" val="1566948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07E49-C4BB-3944-0ED8-656A4DD107C0}"/>
              </a:ext>
            </a:extLst>
          </p:cNvPr>
          <p:cNvSpPr>
            <a:spLocks noGrp="1"/>
          </p:cNvSpPr>
          <p:nvPr>
            <p:ph type="title"/>
          </p:nvPr>
        </p:nvSpPr>
        <p:spPr/>
        <p:txBody>
          <a:bodyPr/>
          <a:lstStyle/>
          <a:p>
            <a:r>
              <a:rPr lang="en-GB"/>
              <a:t>Next steps</a:t>
            </a:r>
          </a:p>
        </p:txBody>
      </p:sp>
      <p:sp>
        <p:nvSpPr>
          <p:cNvPr id="3" name="Content Placeholder 2">
            <a:extLst>
              <a:ext uri="{FF2B5EF4-FFF2-40B4-BE49-F238E27FC236}">
                <a16:creationId xmlns:a16="http://schemas.microsoft.com/office/drawing/2014/main" id="{17E6862C-87D8-F5F3-51B0-20FE74CCBD82}"/>
              </a:ext>
            </a:extLst>
          </p:cNvPr>
          <p:cNvSpPr>
            <a:spLocks noGrp="1"/>
          </p:cNvSpPr>
          <p:nvPr>
            <p:ph idx="1"/>
          </p:nvPr>
        </p:nvSpPr>
        <p:spPr/>
        <p:txBody>
          <a:bodyPr>
            <a:normAutofit lnSpcReduction="10000"/>
          </a:bodyPr>
          <a:lstStyle/>
          <a:p>
            <a:r>
              <a:rPr lang="en-GB"/>
              <a:t>Email me: </a:t>
            </a:r>
            <a:r>
              <a:rPr lang="en-GB">
                <a:hlinkClick r:id="rId2"/>
              </a:rPr>
              <a:t>rpawson@nakedobjects.org</a:t>
            </a:r>
            <a:endParaRPr lang="en-GB"/>
          </a:p>
          <a:p>
            <a:endParaRPr lang="en-GB"/>
          </a:p>
          <a:p>
            <a:r>
              <a:rPr lang="en-GB"/>
              <a:t>Try out the Beta at:  </a:t>
            </a:r>
            <a:r>
              <a:rPr lang="en-GB">
                <a:solidFill>
                  <a:schemeClr val="accent1"/>
                </a:solidFill>
              </a:rPr>
              <a:t>elan-lang.org</a:t>
            </a:r>
          </a:p>
          <a:p>
            <a:pPr lvl="1"/>
            <a:r>
              <a:rPr lang="en-GB"/>
              <a:t>Try out the demo programs - modify them, or build your own</a:t>
            </a:r>
          </a:p>
          <a:p>
            <a:pPr lvl="1"/>
            <a:r>
              <a:rPr lang="en-GB"/>
              <a:t>Watch the explanatory videos</a:t>
            </a:r>
          </a:p>
          <a:p>
            <a:pPr lvl="1"/>
            <a:r>
              <a:rPr lang="en-GB"/>
              <a:t>Download the (incomplete) manual</a:t>
            </a:r>
          </a:p>
          <a:p>
            <a:pPr lvl="1"/>
            <a:endParaRPr lang="en-GB"/>
          </a:p>
          <a:p>
            <a:r>
              <a:rPr lang="en-GB"/>
              <a:t>Participate in Elan discussions on CAS</a:t>
            </a:r>
          </a:p>
          <a:p>
            <a:r>
              <a:rPr lang="en-GB"/>
              <a:t>With your help, v1.0 will be released in April 2025</a:t>
            </a:r>
          </a:p>
          <a:p>
            <a:pPr lvl="1"/>
            <a:r>
              <a:rPr lang="en-GB"/>
              <a:t>Ready for teaching in Sept 2025</a:t>
            </a:r>
          </a:p>
        </p:txBody>
      </p:sp>
    </p:spTree>
    <p:extLst>
      <p:ext uri="{BB962C8B-B14F-4D97-AF65-F5344CB8AC3E}">
        <p14:creationId xmlns:p14="http://schemas.microsoft.com/office/powerpoint/2010/main" val="1489491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4B04FF0F-3B69-DFDA-DD90-D5CBBBFBAA80}"/>
              </a:ext>
            </a:extLst>
          </p:cNvPr>
          <p:cNvSpPr txBox="1">
            <a:spLocks/>
          </p:cNvSpPr>
          <p:nvPr/>
        </p:nvSpPr>
        <p:spPr>
          <a:xfrm>
            <a:off x="1512684" y="4627376"/>
            <a:ext cx="9403428" cy="1655762"/>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i="1">
                <a:latin typeface="Helvetica Neue Condensed" panose="02000503000000020004"/>
              </a:rPr>
              <a:t>‘Elan is the first new educational programming language</a:t>
            </a:r>
            <a:br>
              <a:rPr lang="en-GB" i="1">
                <a:latin typeface="Helvetica Neue Condensed" panose="02000503000000020004"/>
              </a:rPr>
            </a:br>
            <a:r>
              <a:rPr lang="en-GB" i="1">
                <a:latin typeface="Helvetica Neue Condensed" panose="02000503000000020004"/>
              </a:rPr>
              <a:t>designed specifically for British secondary schools</a:t>
            </a:r>
            <a:br>
              <a:rPr lang="en-GB" i="1">
                <a:latin typeface="Helvetica Neue Condensed" panose="02000503000000020004"/>
              </a:rPr>
            </a:br>
            <a:r>
              <a:rPr lang="en-GB" i="1">
                <a:latin typeface="Helvetica Neue Condensed" panose="02000503000000020004"/>
              </a:rPr>
              <a:t>since BBC Basic in 1981’</a:t>
            </a:r>
          </a:p>
        </p:txBody>
      </p:sp>
      <p:sp>
        <p:nvSpPr>
          <p:cNvPr id="5" name="TextBox 4">
            <a:extLst>
              <a:ext uri="{FF2B5EF4-FFF2-40B4-BE49-F238E27FC236}">
                <a16:creationId xmlns:a16="http://schemas.microsoft.com/office/drawing/2014/main" id="{E04C39B8-517B-5A54-4F4C-BFCFBD27D4F9}"/>
              </a:ext>
            </a:extLst>
          </p:cNvPr>
          <p:cNvSpPr txBox="1"/>
          <p:nvPr/>
        </p:nvSpPr>
        <p:spPr>
          <a:xfrm>
            <a:off x="4944275" y="1041513"/>
            <a:ext cx="2294218" cy="707886"/>
          </a:xfrm>
          <a:prstGeom prst="rect">
            <a:avLst/>
          </a:prstGeom>
          <a:noFill/>
        </p:spPr>
        <p:txBody>
          <a:bodyPr wrap="none" rtlCol="0">
            <a:spAutoFit/>
          </a:bodyPr>
          <a:lstStyle/>
          <a:p>
            <a:pPr algn="ctr"/>
            <a:r>
              <a:rPr lang="en-GB" sz="4000">
                <a:solidFill>
                  <a:schemeClr val="accent1"/>
                </a:solidFill>
              </a:rPr>
              <a:t>Code with</a:t>
            </a:r>
          </a:p>
        </p:txBody>
      </p:sp>
      <p:grpSp>
        <p:nvGrpSpPr>
          <p:cNvPr id="6" name="Group 5">
            <a:extLst>
              <a:ext uri="{FF2B5EF4-FFF2-40B4-BE49-F238E27FC236}">
                <a16:creationId xmlns:a16="http://schemas.microsoft.com/office/drawing/2014/main" id="{E6229720-3454-885C-6B87-7D4A9ED29F0B}"/>
              </a:ext>
            </a:extLst>
          </p:cNvPr>
          <p:cNvGrpSpPr>
            <a:grpSpLocks noChangeAspect="1"/>
          </p:cNvGrpSpPr>
          <p:nvPr/>
        </p:nvGrpSpPr>
        <p:grpSpPr>
          <a:xfrm>
            <a:off x="3510597" y="2206942"/>
            <a:ext cx="5023803" cy="1888952"/>
            <a:chOff x="1915160" y="1897380"/>
            <a:chExt cx="3332480" cy="1253014"/>
          </a:xfrm>
          <a:solidFill>
            <a:srgbClr val="4472C4"/>
          </a:solidFill>
        </p:grpSpPr>
        <p:grpSp>
          <p:nvGrpSpPr>
            <p:cNvPr id="7" name="Group 6">
              <a:extLst>
                <a:ext uri="{FF2B5EF4-FFF2-40B4-BE49-F238E27FC236}">
                  <a16:creationId xmlns:a16="http://schemas.microsoft.com/office/drawing/2014/main" id="{7634EECF-EE8A-D9D2-3B0B-724A7F4AAB15}"/>
                </a:ext>
              </a:extLst>
            </p:cNvPr>
            <p:cNvGrpSpPr>
              <a:grpSpLocks noChangeAspect="1"/>
            </p:cNvGrpSpPr>
            <p:nvPr/>
          </p:nvGrpSpPr>
          <p:grpSpPr>
            <a:xfrm>
              <a:off x="1915160" y="1908394"/>
              <a:ext cx="1048237" cy="1242000"/>
              <a:chOff x="1907540" y="1755140"/>
              <a:chExt cx="1038860" cy="1236980"/>
            </a:xfrm>
            <a:grpFill/>
          </p:grpSpPr>
          <p:sp>
            <p:nvSpPr>
              <p:cNvPr id="19" name="Rectangle 18">
                <a:extLst>
                  <a:ext uri="{FF2B5EF4-FFF2-40B4-BE49-F238E27FC236}">
                    <a16:creationId xmlns:a16="http://schemas.microsoft.com/office/drawing/2014/main" id="{BF705946-1A9D-715E-5B65-87B02346C456}"/>
                  </a:ext>
                </a:extLst>
              </p:cNvPr>
              <p:cNvSpPr/>
              <p:nvPr/>
            </p:nvSpPr>
            <p:spPr>
              <a:xfrm>
                <a:off x="1907540" y="1755140"/>
                <a:ext cx="1033780" cy="274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4472C4"/>
                  </a:solidFill>
                </a:endParaRPr>
              </a:p>
            </p:txBody>
          </p:sp>
          <p:sp>
            <p:nvSpPr>
              <p:cNvPr id="20" name="Rectangle 19">
                <a:extLst>
                  <a:ext uri="{FF2B5EF4-FFF2-40B4-BE49-F238E27FC236}">
                    <a16:creationId xmlns:a16="http://schemas.microsoft.com/office/drawing/2014/main" id="{B14314D5-FE0F-0910-224E-34E841BFC0FB}"/>
                  </a:ext>
                </a:extLst>
              </p:cNvPr>
              <p:cNvSpPr/>
              <p:nvPr/>
            </p:nvSpPr>
            <p:spPr>
              <a:xfrm>
                <a:off x="1912620" y="2717800"/>
                <a:ext cx="1033780" cy="274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881307F-44BA-18C8-34E5-829F80EF3FD7}"/>
                  </a:ext>
                </a:extLst>
              </p:cNvPr>
              <p:cNvSpPr/>
              <p:nvPr/>
            </p:nvSpPr>
            <p:spPr>
              <a:xfrm>
                <a:off x="1912621" y="2236470"/>
                <a:ext cx="696721" cy="274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1C774E03-DF18-9E09-B751-BED0C7B9CD59}"/>
                </a:ext>
              </a:extLst>
            </p:cNvPr>
            <p:cNvGrpSpPr/>
            <p:nvPr/>
          </p:nvGrpSpPr>
          <p:grpSpPr>
            <a:xfrm>
              <a:off x="4201583" y="1908394"/>
              <a:ext cx="1044000" cy="1242000"/>
              <a:chOff x="5403850" y="1830070"/>
              <a:chExt cx="1031240" cy="1233170"/>
            </a:xfrm>
            <a:grpFill/>
          </p:grpSpPr>
          <p:sp>
            <p:nvSpPr>
              <p:cNvPr id="16" name="Rectangle 15">
                <a:extLst>
                  <a:ext uri="{FF2B5EF4-FFF2-40B4-BE49-F238E27FC236}">
                    <a16:creationId xmlns:a16="http://schemas.microsoft.com/office/drawing/2014/main" id="{FE602A48-21AE-232B-B757-665D26B51C80}"/>
                  </a:ext>
                </a:extLst>
              </p:cNvPr>
              <p:cNvSpPr/>
              <p:nvPr/>
            </p:nvSpPr>
            <p:spPr>
              <a:xfrm rot="16200000">
                <a:off x="4924425" y="2309495"/>
                <a:ext cx="1233170" cy="274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AE33323-1203-7673-933B-C3F587FC70F0}"/>
                  </a:ext>
                </a:extLst>
              </p:cNvPr>
              <p:cNvSpPr/>
              <p:nvPr/>
            </p:nvSpPr>
            <p:spPr>
              <a:xfrm rot="16200000">
                <a:off x="5681345" y="2309495"/>
                <a:ext cx="1233170" cy="274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7A5E5BA8-6DD6-4FA4-BAD2-547205261794}"/>
                  </a:ext>
                </a:extLst>
              </p:cNvPr>
              <p:cNvSpPr/>
              <p:nvPr/>
            </p:nvSpPr>
            <p:spPr>
              <a:xfrm>
                <a:off x="5408930" y="1830070"/>
                <a:ext cx="1024890" cy="26851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a:extLst>
                <a:ext uri="{FF2B5EF4-FFF2-40B4-BE49-F238E27FC236}">
                  <a16:creationId xmlns:a16="http://schemas.microsoft.com/office/drawing/2014/main" id="{D37D3E6D-BCC8-F13F-0942-6B082B6458A0}"/>
                </a:ext>
              </a:extLst>
            </p:cNvPr>
            <p:cNvGrpSpPr/>
            <p:nvPr/>
          </p:nvGrpSpPr>
          <p:grpSpPr>
            <a:xfrm>
              <a:off x="3060490" y="1907115"/>
              <a:ext cx="1044000" cy="1243279"/>
              <a:chOff x="3067050" y="1911771"/>
              <a:chExt cx="1038072" cy="1243279"/>
            </a:xfrm>
            <a:grpFill/>
          </p:grpSpPr>
          <p:sp>
            <p:nvSpPr>
              <p:cNvPr id="11" name="Rectangle 10">
                <a:extLst>
                  <a:ext uri="{FF2B5EF4-FFF2-40B4-BE49-F238E27FC236}">
                    <a16:creationId xmlns:a16="http://schemas.microsoft.com/office/drawing/2014/main" id="{ACB5A44A-44F6-74C1-B2CE-977ED737411B}"/>
                  </a:ext>
                </a:extLst>
              </p:cNvPr>
              <p:cNvSpPr/>
              <p:nvPr/>
            </p:nvSpPr>
            <p:spPr>
              <a:xfrm rot="16200000">
                <a:off x="2578842" y="2399979"/>
                <a:ext cx="1241003" cy="264588"/>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324C8D2-641E-0802-9E5A-1D1D05469A08}"/>
                  </a:ext>
                </a:extLst>
              </p:cNvPr>
              <p:cNvSpPr/>
              <p:nvPr/>
            </p:nvSpPr>
            <p:spPr>
              <a:xfrm>
                <a:off x="3068352" y="2878242"/>
                <a:ext cx="1036770" cy="276808"/>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78CEF004-697E-40D7-442C-3C261DE72EAB}"/>
                  </a:ext>
                </a:extLst>
              </p:cNvPr>
              <p:cNvGrpSpPr/>
              <p:nvPr/>
            </p:nvGrpSpPr>
            <p:grpSpPr>
              <a:xfrm>
                <a:off x="3415187" y="1917700"/>
                <a:ext cx="674211" cy="629921"/>
                <a:chOff x="4238836" y="1898650"/>
                <a:chExt cx="1044000" cy="1251968"/>
              </a:xfrm>
              <a:grpFill/>
            </p:grpSpPr>
            <p:sp>
              <p:nvSpPr>
                <p:cNvPr id="14" name="Isosceles Triangle 13">
                  <a:extLst>
                    <a:ext uri="{FF2B5EF4-FFF2-40B4-BE49-F238E27FC236}">
                      <a16:creationId xmlns:a16="http://schemas.microsoft.com/office/drawing/2014/main" id="{C4508E95-D9D7-239F-7526-02215A802D21}"/>
                    </a:ext>
                  </a:extLst>
                </p:cNvPr>
                <p:cNvSpPr/>
                <p:nvPr/>
              </p:nvSpPr>
              <p:spPr>
                <a:xfrm>
                  <a:off x="4238836" y="1898650"/>
                  <a:ext cx="1044000" cy="1249680"/>
                </a:xfrm>
                <a:prstGeom prst="triangle">
                  <a:avLst>
                    <a:gd name="adj" fmla="val 50572"/>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Isosceles Triangle 14">
                  <a:extLst>
                    <a:ext uri="{FF2B5EF4-FFF2-40B4-BE49-F238E27FC236}">
                      <a16:creationId xmlns:a16="http://schemas.microsoft.com/office/drawing/2014/main" id="{7A768F4A-E104-2122-B677-B27DDB73C450}"/>
                    </a:ext>
                  </a:extLst>
                </p:cNvPr>
                <p:cNvSpPr/>
                <p:nvPr/>
              </p:nvSpPr>
              <p:spPr>
                <a:xfrm>
                  <a:off x="4528330" y="2595310"/>
                  <a:ext cx="475258" cy="555308"/>
                </a:xfrm>
                <a:prstGeom prst="triangle">
                  <a:avLst>
                    <a:gd name="adj" fmla="val 5057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0" name="Isosceles Triangle 9">
              <a:extLst>
                <a:ext uri="{FF2B5EF4-FFF2-40B4-BE49-F238E27FC236}">
                  <a16:creationId xmlns:a16="http://schemas.microsoft.com/office/drawing/2014/main" id="{D7116CDC-6F63-28EC-6062-1A126B9A410F}"/>
                </a:ext>
              </a:extLst>
            </p:cNvPr>
            <p:cNvSpPr/>
            <p:nvPr/>
          </p:nvSpPr>
          <p:spPr>
            <a:xfrm rot="10800000">
              <a:off x="5095875" y="1897380"/>
              <a:ext cx="151765" cy="287020"/>
            </a:xfrm>
            <a:prstGeom prst="triangle">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8766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284E-BB72-98DA-50A1-6A816A48DECF}"/>
              </a:ext>
            </a:extLst>
          </p:cNvPr>
          <p:cNvSpPr>
            <a:spLocks noGrp="1"/>
          </p:cNvSpPr>
          <p:nvPr>
            <p:ph type="title"/>
          </p:nvPr>
        </p:nvSpPr>
        <p:spPr/>
        <p:txBody>
          <a:bodyPr/>
          <a:lstStyle/>
          <a:p>
            <a:r>
              <a:rPr lang="en-GB"/>
              <a:t>Unit testing is a first-class feature of Elan</a:t>
            </a:r>
          </a:p>
        </p:txBody>
      </p:sp>
      <p:pic>
        <p:nvPicPr>
          <p:cNvPr id="5" name="Picture 4">
            <a:extLst>
              <a:ext uri="{FF2B5EF4-FFF2-40B4-BE49-F238E27FC236}">
                <a16:creationId xmlns:a16="http://schemas.microsoft.com/office/drawing/2014/main" id="{904F71F5-B38B-3470-EE07-D3B7098D0AFF}"/>
              </a:ext>
            </a:extLst>
          </p:cNvPr>
          <p:cNvPicPr>
            <a:picLocks noChangeAspect="1"/>
          </p:cNvPicPr>
          <p:nvPr/>
        </p:nvPicPr>
        <p:blipFill>
          <a:blip r:embed="rId2"/>
          <a:stretch>
            <a:fillRect/>
          </a:stretch>
        </p:blipFill>
        <p:spPr>
          <a:xfrm>
            <a:off x="854015" y="1563313"/>
            <a:ext cx="8755811" cy="4664981"/>
          </a:xfrm>
          <a:prstGeom prst="rect">
            <a:avLst/>
          </a:prstGeom>
        </p:spPr>
      </p:pic>
    </p:spTree>
    <p:extLst>
      <p:ext uri="{BB962C8B-B14F-4D97-AF65-F5344CB8AC3E}">
        <p14:creationId xmlns:p14="http://schemas.microsoft.com/office/powerpoint/2010/main" val="208818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2272C-4727-6684-BE4B-68C6B1CDC8BA}"/>
              </a:ext>
            </a:extLst>
          </p:cNvPr>
          <p:cNvSpPr>
            <a:spLocks noGrp="1"/>
          </p:cNvSpPr>
          <p:nvPr>
            <p:ph type="ctrTitle"/>
          </p:nvPr>
        </p:nvSpPr>
        <p:spPr/>
        <p:txBody>
          <a:bodyPr/>
          <a:lstStyle/>
          <a:p>
            <a:r>
              <a:rPr lang="en-GB"/>
              <a:t>Interlude</a:t>
            </a:r>
          </a:p>
        </p:txBody>
      </p:sp>
    </p:spTree>
    <p:extLst>
      <p:ext uri="{BB962C8B-B14F-4D97-AF65-F5344CB8AC3E}">
        <p14:creationId xmlns:p14="http://schemas.microsoft.com/office/powerpoint/2010/main" val="1758807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C3912-692D-1332-4690-B9A723346233}"/>
              </a:ext>
            </a:extLst>
          </p:cNvPr>
          <p:cNvSpPr>
            <a:spLocks noGrp="1"/>
          </p:cNvSpPr>
          <p:nvPr>
            <p:ph type="title"/>
          </p:nvPr>
        </p:nvSpPr>
        <p:spPr/>
        <p:txBody>
          <a:bodyPr>
            <a:normAutofit/>
          </a:bodyPr>
          <a:lstStyle/>
          <a:p>
            <a:r>
              <a:rPr lang="en-GB"/>
              <a:t>Practice question: </a:t>
            </a:r>
            <a:br>
              <a:rPr lang="en-GB"/>
            </a:br>
            <a:r>
              <a:rPr lang="en-GB"/>
              <a:t>What will this code produce?</a:t>
            </a:r>
          </a:p>
        </p:txBody>
      </p:sp>
      <p:grpSp>
        <p:nvGrpSpPr>
          <p:cNvPr id="21" name="Group 20">
            <a:extLst>
              <a:ext uri="{FF2B5EF4-FFF2-40B4-BE49-F238E27FC236}">
                <a16:creationId xmlns:a16="http://schemas.microsoft.com/office/drawing/2014/main" id="{364FA7B5-AF72-64E4-76B5-026078046358}"/>
              </a:ext>
            </a:extLst>
          </p:cNvPr>
          <p:cNvGrpSpPr/>
          <p:nvPr/>
        </p:nvGrpSpPr>
        <p:grpSpPr>
          <a:xfrm>
            <a:off x="2403894" y="4456982"/>
            <a:ext cx="7030529" cy="1628570"/>
            <a:chOff x="2093343" y="4517367"/>
            <a:chExt cx="7030529" cy="1628570"/>
          </a:xfrm>
        </p:grpSpPr>
        <p:sp>
          <p:nvSpPr>
            <p:cNvPr id="11" name="TextBox 10">
              <a:extLst>
                <a:ext uri="{FF2B5EF4-FFF2-40B4-BE49-F238E27FC236}">
                  <a16:creationId xmlns:a16="http://schemas.microsoft.com/office/drawing/2014/main" id="{A1A38C57-3CE0-C27D-CD96-97E1D6A6DB61}"/>
                </a:ext>
              </a:extLst>
            </p:cNvPr>
            <p:cNvSpPr txBox="1"/>
            <p:nvPr/>
          </p:nvSpPr>
          <p:spPr>
            <a:xfrm>
              <a:off x="2113472" y="4537494"/>
              <a:ext cx="2743200" cy="584775"/>
            </a:xfrm>
            <a:prstGeom prst="rect">
              <a:avLst/>
            </a:prstGeom>
            <a:solidFill>
              <a:schemeClr val="bg2">
                <a:lumMod val="25000"/>
              </a:schemeClr>
            </a:solidFill>
          </p:spPr>
          <p:txBody>
            <a:bodyPr wrap="square" rtlCol="0">
              <a:spAutoFit/>
            </a:bodyPr>
            <a:lstStyle/>
            <a:p>
              <a:r>
                <a:rPr lang="en-GB" sz="3200" b="1">
                  <a:solidFill>
                    <a:schemeClr val="bg1"/>
                  </a:solidFill>
                  <a:latin typeface="Consolas" panose="020B0609020204030204" pitchFamily="49" charset="0"/>
                </a:rPr>
                <a:t>hello</a:t>
              </a:r>
            </a:p>
          </p:txBody>
        </p:sp>
        <p:sp>
          <p:nvSpPr>
            <p:cNvPr id="12" name="TextBox 11">
              <a:extLst>
                <a:ext uri="{FF2B5EF4-FFF2-40B4-BE49-F238E27FC236}">
                  <a16:creationId xmlns:a16="http://schemas.microsoft.com/office/drawing/2014/main" id="{686240FE-60CA-2BD1-1EAC-4EF75BE87183}"/>
                </a:ext>
              </a:extLst>
            </p:cNvPr>
            <p:cNvSpPr txBox="1"/>
            <p:nvPr/>
          </p:nvSpPr>
          <p:spPr>
            <a:xfrm>
              <a:off x="6380672" y="4517367"/>
              <a:ext cx="2743200" cy="584775"/>
            </a:xfrm>
            <a:prstGeom prst="rect">
              <a:avLst/>
            </a:prstGeom>
            <a:solidFill>
              <a:schemeClr val="bg2">
                <a:lumMod val="25000"/>
              </a:schemeClr>
            </a:solidFill>
          </p:spPr>
          <p:txBody>
            <a:bodyPr wrap="square" rtlCol="0">
              <a:spAutoFit/>
            </a:bodyPr>
            <a:lstStyle/>
            <a:p>
              <a:r>
                <a:rPr lang="en-GB" sz="3200" b="1">
                  <a:solidFill>
                    <a:schemeClr val="bg1"/>
                  </a:solidFill>
                  <a:latin typeface="Consolas" panose="020B0609020204030204" pitchFamily="49" charset="0"/>
                </a:rPr>
                <a:t>HELLO</a:t>
              </a:r>
            </a:p>
          </p:txBody>
        </p:sp>
        <p:sp>
          <p:nvSpPr>
            <p:cNvPr id="13" name="TextBox 12">
              <a:extLst>
                <a:ext uri="{FF2B5EF4-FFF2-40B4-BE49-F238E27FC236}">
                  <a16:creationId xmlns:a16="http://schemas.microsoft.com/office/drawing/2014/main" id="{0311F79D-4FAE-5ED2-0492-CBF19EB6E2F8}"/>
                </a:ext>
              </a:extLst>
            </p:cNvPr>
            <p:cNvSpPr txBox="1"/>
            <p:nvPr/>
          </p:nvSpPr>
          <p:spPr>
            <a:xfrm>
              <a:off x="2093343" y="5561162"/>
              <a:ext cx="2743200" cy="584775"/>
            </a:xfrm>
            <a:prstGeom prst="rect">
              <a:avLst/>
            </a:prstGeom>
            <a:solidFill>
              <a:schemeClr val="bg2">
                <a:lumMod val="25000"/>
              </a:schemeClr>
            </a:solidFill>
          </p:spPr>
          <p:txBody>
            <a:bodyPr wrap="square" rtlCol="0">
              <a:spAutoFit/>
            </a:bodyPr>
            <a:lstStyle/>
            <a:p>
              <a:r>
                <a:rPr lang="en-GB" sz="3200" b="1">
                  <a:solidFill>
                    <a:schemeClr val="bg1"/>
                  </a:solidFill>
                  <a:latin typeface="Consolas" panose="020B0609020204030204" pitchFamily="49" charset="0"/>
                </a:rPr>
                <a:t>Hello</a:t>
              </a:r>
            </a:p>
          </p:txBody>
        </p:sp>
        <p:sp>
          <p:nvSpPr>
            <p:cNvPr id="14" name="TextBox 13">
              <a:extLst>
                <a:ext uri="{FF2B5EF4-FFF2-40B4-BE49-F238E27FC236}">
                  <a16:creationId xmlns:a16="http://schemas.microsoft.com/office/drawing/2014/main" id="{9C7D5371-03AA-9A63-EE3D-2DC5041944B7}"/>
                </a:ext>
              </a:extLst>
            </p:cNvPr>
            <p:cNvSpPr txBox="1"/>
            <p:nvPr/>
          </p:nvSpPr>
          <p:spPr>
            <a:xfrm>
              <a:off x="6360543" y="5541035"/>
              <a:ext cx="2743200" cy="584775"/>
            </a:xfrm>
            <a:prstGeom prst="rect">
              <a:avLst/>
            </a:prstGeom>
            <a:solidFill>
              <a:schemeClr val="bg2">
                <a:lumMod val="25000"/>
              </a:schemeClr>
            </a:solidFill>
          </p:spPr>
          <p:txBody>
            <a:bodyPr wrap="square" rtlCol="0">
              <a:spAutoFit/>
            </a:bodyPr>
            <a:lstStyle/>
            <a:p>
              <a:r>
                <a:rPr lang="en-GB" sz="3200" b="1">
                  <a:solidFill>
                    <a:schemeClr val="bg1"/>
                  </a:solidFill>
                  <a:latin typeface="Consolas" panose="020B0609020204030204" pitchFamily="49" charset="0"/>
                </a:rPr>
                <a:t>hELLO</a:t>
              </a:r>
            </a:p>
          </p:txBody>
        </p:sp>
      </p:grpSp>
      <p:sp>
        <p:nvSpPr>
          <p:cNvPr id="15" name="TextBox 14">
            <a:extLst>
              <a:ext uri="{FF2B5EF4-FFF2-40B4-BE49-F238E27FC236}">
                <a16:creationId xmlns:a16="http://schemas.microsoft.com/office/drawing/2014/main" id="{26314247-0247-0A2B-DFA9-2216E9000A09}"/>
              </a:ext>
            </a:extLst>
          </p:cNvPr>
          <p:cNvSpPr txBox="1"/>
          <p:nvPr/>
        </p:nvSpPr>
        <p:spPr>
          <a:xfrm>
            <a:off x="1768416" y="4468483"/>
            <a:ext cx="455574" cy="461665"/>
          </a:xfrm>
          <a:prstGeom prst="rect">
            <a:avLst/>
          </a:prstGeom>
          <a:noFill/>
        </p:spPr>
        <p:txBody>
          <a:bodyPr wrap="none" rtlCol="0">
            <a:spAutoFit/>
          </a:bodyPr>
          <a:lstStyle/>
          <a:p>
            <a:r>
              <a:rPr lang="en-GB" sz="2400"/>
              <a:t>A)</a:t>
            </a:r>
          </a:p>
        </p:txBody>
      </p:sp>
      <p:sp>
        <p:nvSpPr>
          <p:cNvPr id="16" name="TextBox 15">
            <a:extLst>
              <a:ext uri="{FF2B5EF4-FFF2-40B4-BE49-F238E27FC236}">
                <a16:creationId xmlns:a16="http://schemas.microsoft.com/office/drawing/2014/main" id="{5529C1A8-4B8D-ED07-279B-E1F06338637C}"/>
              </a:ext>
            </a:extLst>
          </p:cNvPr>
          <p:cNvSpPr txBox="1"/>
          <p:nvPr/>
        </p:nvSpPr>
        <p:spPr>
          <a:xfrm>
            <a:off x="6096001" y="4413849"/>
            <a:ext cx="444352" cy="461665"/>
          </a:xfrm>
          <a:prstGeom prst="rect">
            <a:avLst/>
          </a:prstGeom>
          <a:noFill/>
        </p:spPr>
        <p:txBody>
          <a:bodyPr wrap="none" rtlCol="0">
            <a:spAutoFit/>
          </a:bodyPr>
          <a:lstStyle/>
          <a:p>
            <a:r>
              <a:rPr lang="en-GB" sz="2400"/>
              <a:t>B)</a:t>
            </a:r>
          </a:p>
        </p:txBody>
      </p:sp>
      <p:sp>
        <p:nvSpPr>
          <p:cNvPr id="17" name="TextBox 16">
            <a:extLst>
              <a:ext uri="{FF2B5EF4-FFF2-40B4-BE49-F238E27FC236}">
                <a16:creationId xmlns:a16="http://schemas.microsoft.com/office/drawing/2014/main" id="{43F25232-03A3-ACA2-E8ED-0725C54628C6}"/>
              </a:ext>
            </a:extLst>
          </p:cNvPr>
          <p:cNvSpPr txBox="1"/>
          <p:nvPr/>
        </p:nvSpPr>
        <p:spPr>
          <a:xfrm>
            <a:off x="1797171" y="5497902"/>
            <a:ext cx="441146" cy="461665"/>
          </a:xfrm>
          <a:prstGeom prst="rect">
            <a:avLst/>
          </a:prstGeom>
          <a:noFill/>
        </p:spPr>
        <p:txBody>
          <a:bodyPr wrap="none" rtlCol="0">
            <a:spAutoFit/>
          </a:bodyPr>
          <a:lstStyle/>
          <a:p>
            <a:r>
              <a:rPr lang="en-GB" sz="2400"/>
              <a:t>C)</a:t>
            </a:r>
          </a:p>
        </p:txBody>
      </p:sp>
      <p:sp>
        <p:nvSpPr>
          <p:cNvPr id="18" name="TextBox 17">
            <a:extLst>
              <a:ext uri="{FF2B5EF4-FFF2-40B4-BE49-F238E27FC236}">
                <a16:creationId xmlns:a16="http://schemas.microsoft.com/office/drawing/2014/main" id="{D907A044-6912-B200-DBDF-1F7640928B10}"/>
              </a:ext>
            </a:extLst>
          </p:cNvPr>
          <p:cNvSpPr txBox="1"/>
          <p:nvPr/>
        </p:nvSpPr>
        <p:spPr>
          <a:xfrm>
            <a:off x="6116130" y="5443269"/>
            <a:ext cx="466794" cy="461665"/>
          </a:xfrm>
          <a:prstGeom prst="rect">
            <a:avLst/>
          </a:prstGeom>
          <a:noFill/>
        </p:spPr>
        <p:txBody>
          <a:bodyPr wrap="none" rtlCol="0">
            <a:spAutoFit/>
          </a:bodyPr>
          <a:lstStyle/>
          <a:p>
            <a:r>
              <a:rPr lang="en-GB" sz="2400"/>
              <a:t>D)</a:t>
            </a:r>
          </a:p>
        </p:txBody>
      </p:sp>
      <p:cxnSp>
        <p:nvCxnSpPr>
          <p:cNvPr id="20" name="Straight Connector 19">
            <a:extLst>
              <a:ext uri="{FF2B5EF4-FFF2-40B4-BE49-F238E27FC236}">
                <a16:creationId xmlns:a16="http://schemas.microsoft.com/office/drawing/2014/main" id="{E14C9FA0-9027-312A-1548-D444B893C283}"/>
              </a:ext>
            </a:extLst>
          </p:cNvPr>
          <p:cNvCxnSpPr/>
          <p:nvPr/>
        </p:nvCxnSpPr>
        <p:spPr>
          <a:xfrm>
            <a:off x="241541" y="4054415"/>
            <a:ext cx="11481758"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5675A77F-99CC-1962-3556-5D70DF9037E5}"/>
              </a:ext>
            </a:extLst>
          </p:cNvPr>
          <p:cNvGrpSpPr/>
          <p:nvPr/>
        </p:nvGrpSpPr>
        <p:grpSpPr>
          <a:xfrm>
            <a:off x="877020" y="1756914"/>
            <a:ext cx="8605139" cy="461665"/>
            <a:chOff x="877020" y="1756914"/>
            <a:chExt cx="8605139" cy="461665"/>
          </a:xfrm>
        </p:grpSpPr>
        <p:sp>
          <p:nvSpPr>
            <p:cNvPr id="22" name="TextBox 21">
              <a:extLst>
                <a:ext uri="{FF2B5EF4-FFF2-40B4-BE49-F238E27FC236}">
                  <a16:creationId xmlns:a16="http://schemas.microsoft.com/office/drawing/2014/main" id="{FF33A840-8A4A-E812-BEF4-AB063F33E640}"/>
                </a:ext>
              </a:extLst>
            </p:cNvPr>
            <p:cNvSpPr txBox="1"/>
            <p:nvPr/>
          </p:nvSpPr>
          <p:spPr>
            <a:xfrm>
              <a:off x="877020" y="1756914"/>
              <a:ext cx="1298817" cy="461665"/>
            </a:xfrm>
            <a:prstGeom prst="rect">
              <a:avLst/>
            </a:prstGeom>
            <a:noFill/>
          </p:spPr>
          <p:txBody>
            <a:bodyPr wrap="none" rtlCol="0">
              <a:spAutoFit/>
            </a:bodyPr>
            <a:lstStyle/>
            <a:p>
              <a:r>
                <a:rPr lang="en-GB" sz="2400"/>
                <a:t>Python 3</a:t>
              </a:r>
            </a:p>
          </p:txBody>
        </p:sp>
        <p:sp>
          <p:nvSpPr>
            <p:cNvPr id="23" name="TextBox 22">
              <a:extLst>
                <a:ext uri="{FF2B5EF4-FFF2-40B4-BE49-F238E27FC236}">
                  <a16:creationId xmlns:a16="http://schemas.microsoft.com/office/drawing/2014/main" id="{D818C526-1A89-D0DB-3D9F-E24BD473934C}"/>
                </a:ext>
              </a:extLst>
            </p:cNvPr>
            <p:cNvSpPr txBox="1"/>
            <p:nvPr/>
          </p:nvSpPr>
          <p:spPr>
            <a:xfrm>
              <a:off x="4945812" y="1756914"/>
              <a:ext cx="1103187" cy="461665"/>
            </a:xfrm>
            <a:prstGeom prst="rect">
              <a:avLst/>
            </a:prstGeom>
            <a:noFill/>
          </p:spPr>
          <p:txBody>
            <a:bodyPr wrap="none" rtlCol="0">
              <a:spAutoFit/>
            </a:bodyPr>
            <a:lstStyle/>
            <a:p>
              <a:r>
                <a:rPr lang="en-GB" sz="2400"/>
                <a:t>VB.NET</a:t>
              </a:r>
            </a:p>
          </p:txBody>
        </p:sp>
        <p:sp>
          <p:nvSpPr>
            <p:cNvPr id="24" name="TextBox 23">
              <a:extLst>
                <a:ext uri="{FF2B5EF4-FFF2-40B4-BE49-F238E27FC236}">
                  <a16:creationId xmlns:a16="http://schemas.microsoft.com/office/drawing/2014/main" id="{5F70FA20-5BB8-AF39-0DC5-8D083CFE886A}"/>
                </a:ext>
              </a:extLst>
            </p:cNvPr>
            <p:cNvSpPr txBox="1"/>
            <p:nvPr/>
          </p:nvSpPr>
          <p:spPr>
            <a:xfrm>
              <a:off x="8980098" y="1756914"/>
              <a:ext cx="502061" cy="461665"/>
            </a:xfrm>
            <a:prstGeom prst="rect">
              <a:avLst/>
            </a:prstGeom>
            <a:noFill/>
          </p:spPr>
          <p:txBody>
            <a:bodyPr wrap="none" rtlCol="0">
              <a:spAutoFit/>
            </a:bodyPr>
            <a:lstStyle/>
            <a:p>
              <a:r>
                <a:rPr lang="en-GB" sz="2400"/>
                <a:t>C#</a:t>
              </a:r>
            </a:p>
          </p:txBody>
        </p:sp>
      </p:grpSp>
      <p:grpSp>
        <p:nvGrpSpPr>
          <p:cNvPr id="32" name="Group 31">
            <a:extLst>
              <a:ext uri="{FF2B5EF4-FFF2-40B4-BE49-F238E27FC236}">
                <a16:creationId xmlns:a16="http://schemas.microsoft.com/office/drawing/2014/main" id="{65CA8DD3-851F-B720-2823-39E4737FC3AB}"/>
              </a:ext>
            </a:extLst>
          </p:cNvPr>
          <p:cNvGrpSpPr/>
          <p:nvPr/>
        </p:nvGrpSpPr>
        <p:grpSpPr>
          <a:xfrm>
            <a:off x="869111" y="2461104"/>
            <a:ext cx="11064097" cy="1207698"/>
            <a:chOff x="869111" y="2461104"/>
            <a:chExt cx="11064097" cy="1207698"/>
          </a:xfrm>
        </p:grpSpPr>
        <p:sp>
          <p:nvSpPr>
            <p:cNvPr id="4" name="Content Placeholder 2">
              <a:extLst>
                <a:ext uri="{FF2B5EF4-FFF2-40B4-BE49-F238E27FC236}">
                  <a16:creationId xmlns:a16="http://schemas.microsoft.com/office/drawing/2014/main" id="{DD2872BC-D9DB-6166-07C6-6D9BB8CC4C6E}"/>
                </a:ext>
              </a:extLst>
            </p:cNvPr>
            <p:cNvSpPr txBox="1">
              <a:spLocks/>
            </p:cNvSpPr>
            <p:nvPr/>
          </p:nvSpPr>
          <p:spPr>
            <a:xfrm>
              <a:off x="4926402" y="2461104"/>
              <a:ext cx="2646872" cy="12076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a:solidFill>
                    <a:schemeClr val="accent1"/>
                  </a:solidFill>
                  <a:latin typeface="Consolas" panose="020B0609020204030204" pitchFamily="49" charset="0"/>
                </a:rPr>
                <a:t>Dim x = "Hello"</a:t>
              </a:r>
            </a:p>
            <a:p>
              <a:pPr marL="0" indent="0">
                <a:buFont typeface="Arial" panose="020B0604020202020204" pitchFamily="34" charset="0"/>
                <a:buNone/>
              </a:pPr>
              <a:r>
                <a:rPr lang="en-GB" sz="2000">
                  <a:solidFill>
                    <a:schemeClr val="accent1"/>
                  </a:solidFill>
                  <a:latin typeface="Consolas" panose="020B0609020204030204" pitchFamily="49" charset="0"/>
                </a:rPr>
                <a:t>x.ToUpper()</a:t>
              </a:r>
            </a:p>
            <a:p>
              <a:pPr marL="0" indent="0">
                <a:buFont typeface="Arial" panose="020B0604020202020204" pitchFamily="34" charset="0"/>
                <a:buNone/>
              </a:pPr>
              <a:r>
                <a:rPr lang="en-GB" sz="2000">
                  <a:solidFill>
                    <a:schemeClr val="accent1"/>
                  </a:solidFill>
                  <a:latin typeface="Consolas" panose="020B0609020204030204" pitchFamily="49" charset="0"/>
                </a:rPr>
                <a:t>Console.Write(x)</a:t>
              </a:r>
              <a:endParaRPr lang="en-GB"/>
            </a:p>
          </p:txBody>
        </p:sp>
        <p:sp>
          <p:nvSpPr>
            <p:cNvPr id="7" name="Content Placeholder 2">
              <a:extLst>
                <a:ext uri="{FF2B5EF4-FFF2-40B4-BE49-F238E27FC236}">
                  <a16:creationId xmlns:a16="http://schemas.microsoft.com/office/drawing/2014/main" id="{B3209E54-2C3D-298E-82C9-E1F7CA0E5F22}"/>
                </a:ext>
              </a:extLst>
            </p:cNvPr>
            <p:cNvSpPr txBox="1">
              <a:spLocks/>
            </p:cNvSpPr>
            <p:nvPr/>
          </p:nvSpPr>
          <p:spPr>
            <a:xfrm>
              <a:off x="8988725" y="2461104"/>
              <a:ext cx="2944483" cy="11734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a:solidFill>
                    <a:schemeClr val="accent1"/>
                  </a:solidFill>
                  <a:latin typeface="Consolas" panose="020B0609020204030204" pitchFamily="49" charset="0"/>
                </a:rPr>
                <a:t>var x = "Hello";</a:t>
              </a:r>
            </a:p>
            <a:p>
              <a:pPr marL="0" indent="0">
                <a:buFont typeface="Arial" panose="020B0604020202020204" pitchFamily="34" charset="0"/>
                <a:buNone/>
              </a:pPr>
              <a:r>
                <a:rPr lang="en-GB" sz="2000">
                  <a:solidFill>
                    <a:schemeClr val="accent1"/>
                  </a:solidFill>
                  <a:latin typeface="Consolas" panose="020B0609020204030204" pitchFamily="49" charset="0"/>
                </a:rPr>
                <a:t>x.ToUpper();</a:t>
              </a:r>
            </a:p>
            <a:p>
              <a:pPr marL="0" indent="0">
                <a:buFont typeface="Arial" panose="020B0604020202020204" pitchFamily="34" charset="0"/>
                <a:buNone/>
              </a:pPr>
              <a:r>
                <a:rPr lang="en-GB" sz="2000">
                  <a:solidFill>
                    <a:schemeClr val="accent1"/>
                  </a:solidFill>
                  <a:latin typeface="Consolas" panose="020B0609020204030204" pitchFamily="49" charset="0"/>
                </a:rPr>
                <a:t>Console.Write(x);</a:t>
              </a:r>
            </a:p>
            <a:p>
              <a:pPr marL="0" indent="0">
                <a:buFont typeface="Arial" panose="020B0604020202020204" pitchFamily="34" charset="0"/>
                <a:buNone/>
              </a:pPr>
              <a:endParaRPr lang="en-GB"/>
            </a:p>
          </p:txBody>
        </p:sp>
        <p:sp>
          <p:nvSpPr>
            <p:cNvPr id="31" name="Content Placeholder 2">
              <a:extLst>
                <a:ext uri="{FF2B5EF4-FFF2-40B4-BE49-F238E27FC236}">
                  <a16:creationId xmlns:a16="http://schemas.microsoft.com/office/drawing/2014/main" id="{0778EFFC-7F23-1AE3-206B-C0586C9C77A8}"/>
                </a:ext>
              </a:extLst>
            </p:cNvPr>
            <p:cNvSpPr txBox="1">
              <a:spLocks/>
            </p:cNvSpPr>
            <p:nvPr/>
          </p:nvSpPr>
          <p:spPr>
            <a:xfrm>
              <a:off x="869111" y="2461104"/>
              <a:ext cx="2646872" cy="12076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a:solidFill>
                    <a:schemeClr val="accent1"/>
                  </a:solidFill>
                  <a:latin typeface="Consolas" panose="020B0609020204030204" pitchFamily="49" charset="0"/>
                </a:rPr>
                <a:t>x = "Hello"</a:t>
              </a:r>
            </a:p>
            <a:p>
              <a:pPr marL="0" indent="0">
                <a:buFont typeface="Arial" panose="020B0604020202020204" pitchFamily="34" charset="0"/>
                <a:buNone/>
              </a:pPr>
              <a:r>
                <a:rPr lang="en-GB" sz="2000">
                  <a:solidFill>
                    <a:schemeClr val="accent1"/>
                  </a:solidFill>
                  <a:latin typeface="Consolas" panose="020B0609020204030204" pitchFamily="49" charset="0"/>
                </a:rPr>
                <a:t>x.upper()</a:t>
              </a:r>
            </a:p>
            <a:p>
              <a:pPr marL="0" indent="0">
                <a:buFont typeface="Arial" panose="020B0604020202020204" pitchFamily="34" charset="0"/>
                <a:buNone/>
              </a:pPr>
              <a:r>
                <a:rPr lang="en-GB" sz="2000">
                  <a:solidFill>
                    <a:schemeClr val="accent1"/>
                  </a:solidFill>
                  <a:latin typeface="Consolas" panose="020B0609020204030204" pitchFamily="49" charset="0"/>
                </a:rPr>
                <a:t>print(x)</a:t>
              </a:r>
              <a:endParaRPr lang="en-GB"/>
            </a:p>
          </p:txBody>
        </p:sp>
      </p:grpSp>
    </p:spTree>
    <p:extLst>
      <p:ext uri="{BB962C8B-B14F-4D97-AF65-F5344CB8AC3E}">
        <p14:creationId xmlns:p14="http://schemas.microsoft.com/office/powerpoint/2010/main" val="281963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6A347-F776-1C05-550F-49B4EA9346B7}"/>
              </a:ext>
            </a:extLst>
          </p:cNvPr>
          <p:cNvSpPr>
            <a:spLocks noGrp="1"/>
          </p:cNvSpPr>
          <p:nvPr>
            <p:ph type="title"/>
          </p:nvPr>
        </p:nvSpPr>
        <p:spPr/>
        <p:txBody>
          <a:bodyPr>
            <a:normAutofit/>
          </a:bodyPr>
          <a:lstStyle/>
          <a:p>
            <a:r>
              <a:rPr lang="en-GB"/>
              <a:t>Q1. Describe the </a:t>
            </a:r>
            <a:r>
              <a:rPr lang="en-GB" i="1"/>
              <a:t>similarities</a:t>
            </a:r>
            <a:r>
              <a:rPr lang="en-GB"/>
              <a:t> between a function and a procedure  </a:t>
            </a:r>
            <a:r>
              <a:rPr lang="en-GB" b="1"/>
              <a:t>(</a:t>
            </a:r>
            <a:r>
              <a:rPr lang="en-GB"/>
              <a:t> </a:t>
            </a:r>
            <a:r>
              <a:rPr lang="en-GB" b="1"/>
              <a:t>3 marks)</a:t>
            </a:r>
            <a:r>
              <a:rPr lang="en-GB"/>
              <a:t> </a:t>
            </a:r>
          </a:p>
        </p:txBody>
      </p:sp>
      <p:sp>
        <p:nvSpPr>
          <p:cNvPr id="3" name="TextBox 2">
            <a:extLst>
              <a:ext uri="{FF2B5EF4-FFF2-40B4-BE49-F238E27FC236}">
                <a16:creationId xmlns:a16="http://schemas.microsoft.com/office/drawing/2014/main" id="{33AE1DF2-FA69-A94A-B67B-2D741DAF2926}"/>
              </a:ext>
            </a:extLst>
          </p:cNvPr>
          <p:cNvSpPr txBox="1"/>
          <p:nvPr/>
        </p:nvSpPr>
        <p:spPr>
          <a:xfrm>
            <a:off x="884583" y="2107095"/>
            <a:ext cx="9884465" cy="523220"/>
          </a:xfrm>
          <a:prstGeom prst="rect">
            <a:avLst/>
          </a:prstGeom>
          <a:noFill/>
        </p:spPr>
        <p:txBody>
          <a:bodyPr wrap="square">
            <a:spAutoFit/>
          </a:bodyPr>
          <a:lstStyle/>
          <a:p>
            <a:pPr marL="0" indent="0">
              <a:buNone/>
            </a:pPr>
            <a:r>
              <a:rPr lang="en-GB" sz="2800" b="1">
                <a:solidFill>
                  <a:schemeClr val="accent1"/>
                </a:solidFill>
                <a:latin typeface="Bradley Hand ITC" panose="03070402050302030203" pitchFamily="66" charset="0"/>
              </a:rPr>
              <a:t>They are both forms of subroutine.  </a:t>
            </a:r>
            <a:r>
              <a:rPr lang="en-GB" sz="2800" b="1"/>
              <a:t>1 mark</a:t>
            </a:r>
          </a:p>
        </p:txBody>
      </p:sp>
      <p:sp>
        <p:nvSpPr>
          <p:cNvPr id="4" name="TextBox 3">
            <a:extLst>
              <a:ext uri="{FF2B5EF4-FFF2-40B4-BE49-F238E27FC236}">
                <a16:creationId xmlns:a16="http://schemas.microsoft.com/office/drawing/2014/main" id="{E70FE4C8-355E-FFED-F2C7-B648030D7C1A}"/>
              </a:ext>
            </a:extLst>
          </p:cNvPr>
          <p:cNvSpPr txBox="1"/>
          <p:nvPr/>
        </p:nvSpPr>
        <p:spPr>
          <a:xfrm>
            <a:off x="881707" y="3009993"/>
            <a:ext cx="9884465" cy="523220"/>
          </a:xfrm>
          <a:prstGeom prst="rect">
            <a:avLst/>
          </a:prstGeom>
          <a:noFill/>
        </p:spPr>
        <p:txBody>
          <a:bodyPr wrap="square">
            <a:spAutoFit/>
          </a:bodyPr>
          <a:lstStyle/>
          <a:p>
            <a:pPr marL="0" indent="0">
              <a:buNone/>
            </a:pPr>
            <a:r>
              <a:rPr lang="en-GB" sz="2800" b="1">
                <a:solidFill>
                  <a:schemeClr val="accent1"/>
                </a:solidFill>
                <a:latin typeface="Bradley Hand ITC" panose="03070402050302030203" pitchFamily="66" charset="0"/>
              </a:rPr>
              <a:t>They both have a name.  </a:t>
            </a:r>
            <a:r>
              <a:rPr lang="en-GB" sz="2800" b="1"/>
              <a:t>1 mark</a:t>
            </a:r>
          </a:p>
        </p:txBody>
      </p:sp>
      <p:sp>
        <p:nvSpPr>
          <p:cNvPr id="5" name="TextBox 4">
            <a:extLst>
              <a:ext uri="{FF2B5EF4-FFF2-40B4-BE49-F238E27FC236}">
                <a16:creationId xmlns:a16="http://schemas.microsoft.com/office/drawing/2014/main" id="{27C59993-E9D7-238C-7DF4-13079134FE34}"/>
              </a:ext>
            </a:extLst>
          </p:cNvPr>
          <p:cNvSpPr txBox="1"/>
          <p:nvPr/>
        </p:nvSpPr>
        <p:spPr>
          <a:xfrm>
            <a:off x="878831" y="3912891"/>
            <a:ext cx="9884465" cy="523220"/>
          </a:xfrm>
          <a:prstGeom prst="rect">
            <a:avLst/>
          </a:prstGeom>
          <a:noFill/>
        </p:spPr>
        <p:txBody>
          <a:bodyPr wrap="square">
            <a:spAutoFit/>
          </a:bodyPr>
          <a:lstStyle/>
          <a:p>
            <a:pPr marL="0" indent="0">
              <a:buNone/>
            </a:pPr>
            <a:r>
              <a:rPr lang="en-GB" sz="2800" b="1">
                <a:solidFill>
                  <a:schemeClr val="accent1"/>
                </a:solidFill>
                <a:latin typeface="Bradley Hand ITC" panose="03070402050302030203" pitchFamily="66" charset="0"/>
              </a:rPr>
              <a:t>They both have the option to define parameters.  </a:t>
            </a:r>
            <a:r>
              <a:rPr lang="en-GB" sz="2800" b="1"/>
              <a:t>1 mark</a:t>
            </a:r>
          </a:p>
        </p:txBody>
      </p:sp>
    </p:spTree>
    <p:extLst>
      <p:ext uri="{BB962C8B-B14F-4D97-AF65-F5344CB8AC3E}">
        <p14:creationId xmlns:p14="http://schemas.microsoft.com/office/powerpoint/2010/main" val="252695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6A347-F776-1C05-550F-49B4EA9346B7}"/>
              </a:ext>
            </a:extLst>
          </p:cNvPr>
          <p:cNvSpPr>
            <a:spLocks noGrp="1"/>
          </p:cNvSpPr>
          <p:nvPr>
            <p:ph type="title"/>
          </p:nvPr>
        </p:nvSpPr>
        <p:spPr/>
        <p:txBody>
          <a:bodyPr/>
          <a:lstStyle/>
          <a:p>
            <a:r>
              <a:rPr lang="en-GB"/>
              <a:t>Q2. Describe the </a:t>
            </a:r>
            <a:r>
              <a:rPr lang="en-GB" i="1"/>
              <a:t>differences</a:t>
            </a:r>
            <a:r>
              <a:rPr lang="en-GB"/>
              <a:t> between a function and a procedure  </a:t>
            </a:r>
            <a:r>
              <a:rPr lang="en-GB" b="1"/>
              <a:t>(3 marks)</a:t>
            </a:r>
            <a:r>
              <a:rPr lang="en-GB"/>
              <a:t> </a:t>
            </a:r>
          </a:p>
        </p:txBody>
      </p:sp>
      <p:sp>
        <p:nvSpPr>
          <p:cNvPr id="7" name="TextBox 6">
            <a:extLst>
              <a:ext uri="{FF2B5EF4-FFF2-40B4-BE49-F238E27FC236}">
                <a16:creationId xmlns:a16="http://schemas.microsoft.com/office/drawing/2014/main" id="{A2424D13-A235-5B3E-074D-DEA2B00FBB66}"/>
              </a:ext>
            </a:extLst>
          </p:cNvPr>
          <p:cNvSpPr txBox="1"/>
          <p:nvPr/>
        </p:nvSpPr>
        <p:spPr>
          <a:xfrm>
            <a:off x="884583" y="2107095"/>
            <a:ext cx="9884465" cy="523220"/>
          </a:xfrm>
          <a:prstGeom prst="rect">
            <a:avLst/>
          </a:prstGeom>
          <a:noFill/>
        </p:spPr>
        <p:txBody>
          <a:bodyPr wrap="square">
            <a:spAutoFit/>
          </a:bodyPr>
          <a:lstStyle/>
          <a:p>
            <a:pPr marL="0" indent="0">
              <a:buNone/>
            </a:pPr>
            <a:r>
              <a:rPr lang="en-GB" sz="2800" b="1">
                <a:solidFill>
                  <a:schemeClr val="accent1"/>
                </a:solidFill>
                <a:latin typeface="Bradley Hand ITC" panose="03070402050302030203" pitchFamily="66" charset="0"/>
              </a:rPr>
              <a:t>A function returns a value, and a procedure doesn't.    </a:t>
            </a:r>
            <a:r>
              <a:rPr lang="en-GB" sz="2800" b="1"/>
              <a:t>1 mark</a:t>
            </a:r>
          </a:p>
        </p:txBody>
      </p:sp>
      <p:sp>
        <p:nvSpPr>
          <p:cNvPr id="9" name="TextBox 8">
            <a:extLst>
              <a:ext uri="{FF2B5EF4-FFF2-40B4-BE49-F238E27FC236}">
                <a16:creationId xmlns:a16="http://schemas.microsoft.com/office/drawing/2014/main" id="{5223368E-0756-7349-660A-F5B6835847B8}"/>
              </a:ext>
            </a:extLst>
          </p:cNvPr>
          <p:cNvSpPr txBox="1"/>
          <p:nvPr/>
        </p:nvSpPr>
        <p:spPr>
          <a:xfrm>
            <a:off x="920612" y="3294029"/>
            <a:ext cx="6095170" cy="523220"/>
          </a:xfrm>
          <a:prstGeom prst="rect">
            <a:avLst/>
          </a:prstGeom>
          <a:noFill/>
        </p:spPr>
        <p:txBody>
          <a:bodyPr wrap="square">
            <a:spAutoFit/>
          </a:bodyPr>
          <a:lstStyle/>
          <a:p>
            <a:pPr marL="0" indent="0">
              <a:buNone/>
            </a:pPr>
            <a:r>
              <a:rPr lang="en-GB" sz="2800" b="1">
                <a:solidFill>
                  <a:schemeClr val="accent1"/>
                </a:solidFill>
                <a:latin typeface="Bradley Hand ITC" panose="03070402050302030203" pitchFamily="66" charset="0"/>
              </a:rPr>
              <a:t>Er, that's it.</a:t>
            </a:r>
          </a:p>
        </p:txBody>
      </p:sp>
    </p:spTree>
    <p:extLst>
      <p:ext uri="{BB962C8B-B14F-4D97-AF65-F5344CB8AC3E}">
        <p14:creationId xmlns:p14="http://schemas.microsoft.com/office/powerpoint/2010/main" val="69188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07FE7-8411-F436-0074-51CAD010D4C1}"/>
              </a:ext>
            </a:extLst>
          </p:cNvPr>
          <p:cNvSpPr>
            <a:spLocks noGrp="1"/>
          </p:cNvSpPr>
          <p:nvPr>
            <p:ph type="title"/>
          </p:nvPr>
        </p:nvSpPr>
        <p:spPr/>
        <p:txBody>
          <a:bodyPr/>
          <a:lstStyle/>
          <a:p>
            <a:r>
              <a:rPr lang="en-GB"/>
              <a:t>A bit of history…</a:t>
            </a:r>
          </a:p>
        </p:txBody>
      </p:sp>
      <p:sp>
        <p:nvSpPr>
          <p:cNvPr id="3" name="Content Placeholder 2">
            <a:extLst>
              <a:ext uri="{FF2B5EF4-FFF2-40B4-BE49-F238E27FC236}">
                <a16:creationId xmlns:a16="http://schemas.microsoft.com/office/drawing/2014/main" id="{F3A4E5E7-0989-40B0-9FE0-9560D67A39FD}"/>
              </a:ext>
            </a:extLst>
          </p:cNvPr>
          <p:cNvSpPr>
            <a:spLocks noGrp="1"/>
          </p:cNvSpPr>
          <p:nvPr>
            <p:ph idx="1"/>
          </p:nvPr>
        </p:nvSpPr>
        <p:spPr>
          <a:xfrm>
            <a:off x="731196" y="1368425"/>
            <a:ext cx="8910138" cy="3725034"/>
          </a:xfrm>
        </p:spPr>
        <p:txBody>
          <a:bodyPr/>
          <a:lstStyle/>
          <a:p>
            <a:r>
              <a:rPr lang="en-GB"/>
              <a:t>'Subroutines' are almost as old as programming itself</a:t>
            </a:r>
          </a:p>
          <a:p>
            <a:endParaRPr lang="en-GB"/>
          </a:p>
          <a:p>
            <a:endParaRPr lang="en-GB"/>
          </a:p>
          <a:p>
            <a:endParaRPr lang="en-GB"/>
          </a:p>
          <a:p>
            <a:pPr marL="0" indent="0">
              <a:buNone/>
            </a:pPr>
            <a:endParaRPr lang="en-GB"/>
          </a:p>
          <a:p>
            <a:r>
              <a:rPr lang="en-GB"/>
              <a:t>Functions didn't appear until much later</a:t>
            </a:r>
          </a:p>
          <a:p>
            <a:pPr marL="0" indent="0">
              <a:buNone/>
            </a:pPr>
            <a:endParaRPr lang="en-GB"/>
          </a:p>
          <a:p>
            <a:pPr marL="0" indent="0">
              <a:buNone/>
            </a:pPr>
            <a:endParaRPr lang="en-GB"/>
          </a:p>
          <a:p>
            <a:endParaRPr lang="en-GB"/>
          </a:p>
          <a:p>
            <a:pPr marL="0" indent="0">
              <a:buNone/>
            </a:pPr>
            <a:endParaRPr lang="en-GB"/>
          </a:p>
        </p:txBody>
      </p:sp>
      <p:pic>
        <p:nvPicPr>
          <p:cNvPr id="1026" name="Picture 2">
            <a:extLst>
              <a:ext uri="{FF2B5EF4-FFF2-40B4-BE49-F238E27FC236}">
                <a16:creationId xmlns:a16="http://schemas.microsoft.com/office/drawing/2014/main" id="{B39BFF6B-AF13-3823-1EF1-B5D9C4BECA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9508" y="2061556"/>
            <a:ext cx="1409131" cy="17614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verlooked No More: Alan Turing, Condemned Code Breaker and ...">
            <a:extLst>
              <a:ext uri="{FF2B5EF4-FFF2-40B4-BE49-F238E27FC236}">
                <a16:creationId xmlns:a16="http://schemas.microsoft.com/office/drawing/2014/main" id="{4AA7AC5F-B560-F48D-66F8-E420D942E0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20" t="8936" r="12817" b="19148"/>
          <a:stretch/>
        </p:blipFill>
        <p:spPr bwMode="auto">
          <a:xfrm>
            <a:off x="4503908" y="2062263"/>
            <a:ext cx="1371599" cy="17739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John Mauchly | Biography, Computer, &amp; Facts | Britannica">
            <a:extLst>
              <a:ext uri="{FF2B5EF4-FFF2-40B4-BE49-F238E27FC236}">
                <a16:creationId xmlns:a16="http://schemas.microsoft.com/office/drawing/2014/main" id="{F456FBA0-DF4C-0D11-0541-7A11C72912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8249" y="2062265"/>
            <a:ext cx="1418773" cy="178016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D23EC1D8-80FD-DFCB-B293-96E05FD07A5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6180" r="-26180" b="22766"/>
          <a:stretch/>
        </p:blipFill>
        <p:spPr bwMode="auto">
          <a:xfrm>
            <a:off x="3326455" y="3965440"/>
            <a:ext cx="2181964" cy="245481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iografia de John Warner Backus">
            <a:extLst>
              <a:ext uri="{FF2B5EF4-FFF2-40B4-BE49-F238E27FC236}">
                <a16:creationId xmlns:a16="http://schemas.microsoft.com/office/drawing/2014/main" id="{1A1D3A73-5671-5424-080C-D930FB843B5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374" t="1497" r="11928" b="40266"/>
          <a:stretch/>
        </p:blipFill>
        <p:spPr bwMode="auto">
          <a:xfrm>
            <a:off x="5301576" y="4616283"/>
            <a:ext cx="1587110" cy="1794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84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1222</Words>
  <Application>Microsoft Office PowerPoint</Application>
  <PresentationFormat>Widescreen</PresentationFormat>
  <Paragraphs>177</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-apple-system</vt:lpstr>
      <vt:lpstr>Arial</vt:lpstr>
      <vt:lpstr>Bradley Hand ITC</vt:lpstr>
      <vt:lpstr>Calibri</vt:lpstr>
      <vt:lpstr>Calibri Light</vt:lpstr>
      <vt:lpstr>Consolas</vt:lpstr>
      <vt:lpstr>Helvetica Neue Condensed</vt:lpstr>
      <vt:lpstr>Montserrat</vt:lpstr>
      <vt:lpstr>Office Theme</vt:lpstr>
      <vt:lpstr>The future for teaching programming -  at secondary level</vt:lpstr>
      <vt:lpstr>PowerPoint Presentation</vt:lpstr>
      <vt:lpstr>PowerPoint Presentation</vt:lpstr>
      <vt:lpstr>Unit testing is a first-class feature of Elan</vt:lpstr>
      <vt:lpstr>Interlude</vt:lpstr>
      <vt:lpstr>Practice question:  What will this code produce?</vt:lpstr>
      <vt:lpstr>Q1. Describe the similarities between a function and a procedure  ( 3 marks) </vt:lpstr>
      <vt:lpstr>Q2. Describe the differences between a function and a procedure  (3 marks) </vt:lpstr>
      <vt:lpstr>A bit of history…</vt:lpstr>
      <vt:lpstr>Most programming languages now have 'cargo cult' functions</vt:lpstr>
      <vt:lpstr>Bertrand Meyer: 'Command / Query Separation'</vt:lpstr>
      <vt:lpstr>A procedure is a command A function is a query</vt:lpstr>
      <vt:lpstr>Functions are more restrictive than procedures - but offer far more benefits</vt:lpstr>
      <vt:lpstr>Immutability changes everything</vt:lpstr>
      <vt:lpstr>Programming paradigms What is a paradigm</vt:lpstr>
      <vt:lpstr>Programming paradigm shifts</vt:lpstr>
      <vt:lpstr>The future for teaching programming: Single-paradigm (which?)   or   Multi-paradigm ? (how?)</vt:lpstr>
      <vt:lpstr>Comparing programs side by side</vt:lpstr>
      <vt:lpstr>'Wiggle from a straight line, not from a wiggly line'</vt:lpstr>
      <vt:lpstr>So what are these specific roles?</vt:lpstr>
      <vt:lpstr>PowerPoint Presentation</vt:lpstr>
      <vt:lpstr>PowerPoint Presentation</vt:lpstr>
      <vt:lpstr>Preventing common 'anti-patterns'</vt:lpstr>
      <vt:lpstr>Encouraging good patterns</vt:lpstr>
      <vt:lpstr>Who is 'we'?</vt:lpstr>
      <vt:lpstr>PowerPoint Presentation</vt:lpstr>
      <vt:lpstr>PowerPoint Presentation</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Bacon</dc:title>
  <dc:creator>Richard Pawson</dc:creator>
  <cp:lastModifiedBy>Nick Eagles</cp:lastModifiedBy>
  <cp:revision>58</cp:revision>
  <dcterms:created xsi:type="dcterms:W3CDTF">2023-07-10T15:08:15Z</dcterms:created>
  <dcterms:modified xsi:type="dcterms:W3CDTF">2024-07-18T09:41:59Z</dcterms:modified>
</cp:coreProperties>
</file>