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131558d5907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131558d590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110223ddc7f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110223ddc7f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110223ddc7f_0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110223ddc7f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110223ddc7f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110223ddc7f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110223ddc7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110223ddc7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110223ddc7f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110223ddc7f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110223ddc7f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110223ddc7f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110223ddc7f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110223ddc7f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110223ddc7f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110223ddc7f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110223ddc7f_0_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110223ddc7f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hyperlink" Target="https://ko-fi.com/robertnixon" TargetMode="Externa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0.xml"/><Relationship Id="rId3" Type="http://schemas.openxmlformats.org/officeDocument/2006/relationships/hyperlink" Target="http://dontchangethislink.peardeckmagic.zone?eyJ0eXBlIjoiZ29vZ2xlLXNsaWRlcy1hZGRvbi1yZXNwb25zZS1mb290ZXIiLCJsYXN0RWRpdGVkQnkiOiIxMTIwODAzNTcwODkxMjk0NzgyOTMiLCJwcmVzZW50YXRpb25JZCI6IjFyT1J6Qzh1RlpBZE51ZkoxeUNNRmtMWjNqT05Ba19fY1RaTV9tSTE5ZHhBIiwiY29udGVudElkIjoiY3VzdG9tLXJlc3BvbnNlLWZyZWVoYW5kRHJhd2luZyIsInNsaWRlSWQiOiJnMTEwMjIzZGRjN2ZfMF8zNSIsImNvbnRlbnRJbnN0YW5jZUlkIjoiMXJPUnpDOHVGWkFkTnVmSjF5Q01Ga0xaM2pPTkFrX19jVFpNX21JMTlkeEEvYjZlOGE5NWMtNGQ5ZS00N2ExLWE5NDQtNDQ2YmE1MWM4NjA5In0=pearId=magic-pear-metadata-identifier" TargetMode="Externa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.png"/><Relationship Id="rId4" Type="http://schemas.openxmlformats.org/officeDocument/2006/relationships/hyperlink" Target="http://dontchangethislink.peardeckmagic.zone?eyJ0eXBlIjoiZ29vZ2xlLXNsaWRlcy1hZGRvbi1yZXNwb25zZS1mb290ZXIiLCJsYXN0RWRpdGVkQnkiOiIxMTIwODAzNTcwODkxMjk0NzgyOTMiLCJwcmVzZW50YXRpb25JZCI6IjFyT1J6Qzh1RlpBZE51ZkoxeUNNRmtMWjNqT05Ba19fY1RaTV9tSTE5ZHhBIiwiY29udGVudElkIjoiY3VzdG9tLXJlc3BvbnNlLWZyZWVSZXNwb25zZS10ZXh0Iiwic2xpZGVJZCI6ImcxMTAyMjNkZGM3Zl8wXzQyIiwiY29udGVudEluc3RhbmNlSWQiOiIxck9SekM4dUZaQWROdWZKMXlDTUZrTFozak9OQWtfX2NUWk1fbUkxOWR4QS8xYzNiZGE1Zi01NDVmLTRhOTMtOGY4Yy03Zjc5MjE4NTg2NzEifQ==pearId=magic-pear-metadata-identifier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hyperlink" Target="http://dontchangethislink.peardeckmagic.zone?eyJ0eXBlIjoiZ29vZ2xlLXNsaWRlcy1hZGRvbi1yZXNwb25zZS1mb290ZXIiLCJsYXN0RWRpdGVkQnkiOiIxMTIwODAzNTcwODkxMjk0NzgyOTMiLCJwcmVzZW50YXRpb25JZCI6IjFyT1J6Qzh1RlpBZE51ZkoxeUNNRmtMWjNqT05Ba19fY1RaTV9tSTE5ZHhBIiwiY29udGVudElkIjoiY3VzdG9tLXJlc3BvbnNlLWZyZWVSZXNwb25zZS10ZXh0Iiwic2xpZGVJZCI6InAiLCJjb250ZW50SW5zdGFuY2VJZCI6IjFyT1J6Qzh1RlpBZE51ZkoxeUNNRmtMWjNqT05Ba19fY1RaTV9tSTE5ZHhBLzMyMDFjZWEwLTllMDEtNDE5Yy05YjJkLTUxN2I4MTdjNTliYSJ9pearId=magic-pear-metadata-identifier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hyperlink" Target="http://dontchangethislink.peardeckmagic.zone?eyJ0eXBlIjoiZ29vZ2xlLXNsaWRlcy1hZGRvbi1yZXNwb25zZS1mb290ZXIiLCJsYXN0RWRpdGVkQnkiOiIxMTIwODAzNTcwODkxMjk0NzgyOTMiLCJwcmVzZW50YXRpb25JZCI6IjFyT1J6Qzh1RlpBZE51ZkoxeUNNRmtMWjNqT05Ba19fY1RaTV9tSTE5ZHhBIiwiY29udGVudElkIjoiY3VzdG9tLXJlc3BvbnNlLWZyZWVSZXNwb25zZS10ZXh0Iiwic2xpZGVJZCI6ImcxMTAyMjNkZGM3Zl8wXzAiLCJjb250ZW50SW5zdGFuY2VJZCI6IjFyT1J6Qzh1RlpBZE51ZkoxeUNNRmtMWjNqT05Ba19fY1RaTV9tSTE5ZHhBL2E5NmFkYjkzLWM5YzMtNDE5ZS05MTNhLTMyNTVmZDQ2NmQ5MCJ9pearId=magic-pear-metadata-identifier" TargetMode="Externa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hyperlink" Target="http://dontchangethislink.peardeckmagic.zone?eyJ0eXBlIjoiZ29vZ2xlLXNsaWRlcy1hZGRvbi1yZXNwb25zZS1mb290ZXIiLCJsYXN0RWRpdGVkQnkiOiIxMTIwODAzNTcwODkxMjk0NzgyOTMiLCJwcmVzZW50YXRpb25JZCI6IjFyT1J6Qzh1RlpBZE51ZkoxeUNNRmtMWjNqT05Ba19fY1RaTV9tSTE5ZHhBIiwiY29udGVudElkIjoiY3VzdG9tLXJlc3BvbnNlLWZyZWVSZXNwb25zZS10ZXh0Iiwic2xpZGVJZCI6ImcxMTAyMjNkZGM3Zl8wXzE1IiwiY29udGVudEluc3RhbmNlSWQiOiIxck9SekM4dUZaQWROdWZKMXlDTUZrTFozak9OQWtfX2NUWk1fbUkxOWR4QS8zNGQ3MTUwZS02ZDVlLTRhZGQtOGYzOC1hYWI2OTMwOTYwNTYifQ==pearId=magic-pear-metadata-identifier" TargetMode="Externa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hyperlink" Target="http://dontchangethislink.peardeckmagic.zone?eyJ0eXBlIjoiZ29vZ2xlLXNsaWRlcy1hZGRvbi1yZXNwb25zZS1mb290ZXIiLCJsYXN0RWRpdGVkQnkiOiIxMTIwODAzNTcwODkxMjk0NzgyOTMiLCJwcmVzZW50YXRpb25JZCI6IjFyT1J6Qzh1RlpBZE51ZkoxeUNNRmtMWjNqT05Ba19fY1RaTV9tSTE5ZHhBIiwiY29udGVudElkIjoiY3VzdG9tLXJlc3BvbnNlLWZyZWVSZXNwb25zZS10ZXh0Iiwic2xpZGVJZCI6ImcxMTAyMjNkZGM3Zl8wXzI1IiwiY29udGVudEluc3RhbmNlSWQiOiIxck9SekM4dUZaQWROdWZKMXlDTUZrTFozak9OQWtfX2NUWk1fbUkxOWR4QS85ZTllNzI5OC0xNTliLTRkYTgtODk4Ny1hZTNmNzBkZmNiMjIifQ==pearId=magic-pear-metadata-identifier" TargetMode="Externa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png"/><Relationship Id="rId4" Type="http://schemas.openxmlformats.org/officeDocument/2006/relationships/hyperlink" Target="http://dontchangethislink.peardeckmagic.zone?eyJ0eXBlIjoiZ29vZ2xlLXNsaWRlcy1hZGRvbi1yZXNwb25zZS1mb290ZXIiLCJsYXN0RWRpdGVkQnkiOiIxMTIwODAzNTcwODkxMjk0NzgyOTMiLCJwcmVzZW50YXRpb25JZCI6IjFyT1J6Qzh1RlpBZE51ZkoxeUNNRmtMWjNqT05Ba19fY1RaTV9tSTE5ZHhBIiwiY29udGVudElkIjoiY3VzdG9tLXJlc3BvbnNlLW11bHRpcGxlQ2hvaWNlIiwic2xpZGVJZCI6ImcxMTAyMjNkZGM3Zl8wXzMwIiwiY29udGVudEluc3RhbmNlSWQiOiIxck9SekM4dUZaQWROdWZKMXlDTUZrTFozak9OQWtfX2NUWk1fbUkxOWR4QS8yYWViYzQ0Mi1iNGVmLTQxYmYtOWE2YS03ZjAxYjc0OGI0ZGQifQ==pearId=magic-pear-metadata-identifier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Teacher note</a:t>
            </a:r>
            <a:endParaRPr/>
          </a:p>
        </p:txBody>
      </p:sp>
      <p:sp>
        <p:nvSpPr>
          <p:cNvPr id="55" name="Google Shape;55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If you found these slides helpful, consider visiting </a:t>
            </a:r>
            <a:r>
              <a:rPr i="1" lang="en-GB" sz="1400" u="sng">
                <a:solidFill>
                  <a:schemeClr val="hlink"/>
                </a:solidFill>
                <a:hlinkClick r:id="rId3"/>
              </a:rPr>
              <a:t>https://ko-fi.com/robertnixon</a:t>
            </a:r>
            <a:r>
              <a:rPr i="1" lang="en-GB" sz="1400"/>
              <a:t> </a:t>
            </a:r>
            <a:r>
              <a:rPr lang="en-GB"/>
              <a:t>and supporting the creation of more resources like this.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Find the errors in this code</a:t>
            </a:r>
            <a:endParaRPr/>
          </a:p>
        </p:txBody>
      </p:sp>
      <p:sp>
        <p:nvSpPr>
          <p:cNvPr id="113" name="Google Shape;113;p22"/>
          <p:cNvSpPr txBox="1"/>
          <p:nvPr/>
        </p:nvSpPr>
        <p:spPr>
          <a:xfrm>
            <a:off x="1137450" y="1017725"/>
            <a:ext cx="6869100" cy="309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100">
                <a:latin typeface="Courier New"/>
                <a:ea typeface="Courier New"/>
                <a:cs typeface="Courier New"/>
                <a:sym typeface="Courier New"/>
              </a:rPr>
              <a:t>def totalScore(rounds):</a:t>
            </a:r>
            <a:endParaRPr b="1" sz="21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100">
                <a:latin typeface="Courier New"/>
                <a:ea typeface="Courier New"/>
                <a:cs typeface="Courier New"/>
                <a:sym typeface="Courier New"/>
              </a:rPr>
              <a:t>    total = 0</a:t>
            </a:r>
            <a:endParaRPr b="1" sz="21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100">
                <a:latin typeface="Courier New"/>
                <a:ea typeface="Courier New"/>
                <a:cs typeface="Courier New"/>
                <a:sym typeface="Courier New"/>
              </a:rPr>
              <a:t>    for i range(1,rounds+1)</a:t>
            </a:r>
            <a:endParaRPr b="1" sz="21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100">
                <a:latin typeface="Courier New"/>
                <a:ea typeface="Courier New"/>
                <a:cs typeface="Courier New"/>
                <a:sym typeface="Courier New"/>
              </a:rPr>
              <a:t>        print(Enter score for round", i)</a:t>
            </a:r>
            <a:endParaRPr b="1" sz="21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100">
                <a:latin typeface="Courier New"/>
                <a:ea typeface="Courier New"/>
                <a:cs typeface="Courier New"/>
                <a:sym typeface="Courier New"/>
              </a:rPr>
              <a:t>        score = int(input("&gt;")</a:t>
            </a:r>
            <a:endParaRPr b="1" sz="21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100">
                <a:latin typeface="Courier New"/>
                <a:ea typeface="Courier New"/>
                <a:cs typeface="Courier New"/>
                <a:sym typeface="Courier New"/>
              </a:rPr>
              <a:t>        total = total + score</a:t>
            </a:r>
            <a:endParaRPr b="1" sz="21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100">
                <a:latin typeface="Courier New"/>
                <a:ea typeface="Courier New"/>
                <a:cs typeface="Courier New"/>
                <a:sym typeface="Courier New"/>
              </a:rPr>
              <a:t>    return</a:t>
            </a:r>
            <a:endParaRPr b="1" sz="21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1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100">
                <a:latin typeface="Courier New"/>
                <a:ea typeface="Courier New"/>
                <a:cs typeface="Courier New"/>
                <a:sym typeface="Courier New"/>
              </a:rPr>
              <a:t>print(totalScore(3))</a:t>
            </a:r>
            <a:endParaRPr b="1" sz="2100"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114" name="Google Shape;114;p22">
            <a:hlinkClick r:id="rId3"/>
          </p:cNvPr>
          <p:cNvSpPr/>
          <p:nvPr/>
        </p:nvSpPr>
        <p:spPr>
          <a:xfrm>
            <a:off x="0" y="5207000"/>
            <a:ext cx="12600" cy="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Google Shape;119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093825"/>
            <a:ext cx="8839200" cy="3717855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23"/>
          <p:cNvSpPr txBox="1"/>
          <p:nvPr/>
        </p:nvSpPr>
        <p:spPr>
          <a:xfrm>
            <a:off x="272100" y="99550"/>
            <a:ext cx="86874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-GB"/>
              <a:t>Function or procedure?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-GB"/>
              <a:t>What number does the loop counter start at?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-GB"/>
              <a:t>What number does the loop counter end at?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-GB"/>
              <a:t>What is the purpose of the 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int</a:t>
            </a:r>
            <a:r>
              <a:rPr lang="en-GB"/>
              <a:t> function?</a:t>
            </a:r>
            <a:endParaRPr/>
          </a:p>
        </p:txBody>
      </p:sp>
      <p:sp>
        <p:nvSpPr>
          <p:cNvPr id="121" name="Google Shape;121;p23">
            <a:hlinkClick r:id="rId4"/>
          </p:cNvPr>
          <p:cNvSpPr/>
          <p:nvPr/>
        </p:nvSpPr>
        <p:spPr>
          <a:xfrm>
            <a:off x="0" y="5207000"/>
            <a:ext cx="12600" cy="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Starter</a:t>
            </a:r>
            <a:endParaRPr/>
          </a:p>
        </p:txBody>
      </p:sp>
      <p:sp>
        <p:nvSpPr>
          <p:cNvPr id="61" name="Google Shape;61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Look at the following code: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f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or i in range(10):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print(i)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AutoNum type="arabicPeriod"/>
            </a:pPr>
            <a:r>
              <a:rPr lang="en-GB"/>
              <a:t>What programming construct is being used here?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-GB"/>
              <a:t>What is the purpose of the variable 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i</a:t>
            </a:r>
            <a:r>
              <a:rPr lang="en-GB"/>
              <a:t>?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-GB"/>
              <a:t>What is the purpose of the number 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10</a:t>
            </a:r>
            <a:r>
              <a:rPr lang="en-GB"/>
              <a:t>?</a:t>
            </a:r>
            <a:endParaRPr/>
          </a:p>
        </p:txBody>
      </p:sp>
      <p:sp>
        <p:nvSpPr>
          <p:cNvPr id="62" name="Google Shape;62;p14">
            <a:hlinkClick r:id="rId3"/>
          </p:cNvPr>
          <p:cNvSpPr/>
          <p:nvPr/>
        </p:nvSpPr>
        <p:spPr>
          <a:xfrm>
            <a:off x="0" y="5207000"/>
            <a:ext cx="12600" cy="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Google Shape;67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19750" y="538163"/>
            <a:ext cx="695325" cy="406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0525" y="2143138"/>
            <a:ext cx="4181475" cy="857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Modify the loop so that the program counts backwards</a:t>
            </a:r>
            <a:endParaRPr/>
          </a:p>
        </p:txBody>
      </p:sp>
      <p:sp>
        <p:nvSpPr>
          <p:cNvPr id="74" name="Google Shape;74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for i in range(10):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print(i)</a:t>
            </a:r>
            <a:endParaRPr/>
          </a:p>
        </p:txBody>
      </p:sp>
      <p:sp>
        <p:nvSpPr>
          <p:cNvPr id="75" name="Google Shape;75;p16">
            <a:hlinkClick r:id="rId3"/>
          </p:cNvPr>
          <p:cNvSpPr/>
          <p:nvPr/>
        </p:nvSpPr>
        <p:spPr>
          <a:xfrm>
            <a:off x="0" y="5207000"/>
            <a:ext cx="12600" cy="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517075" y="552450"/>
            <a:ext cx="495300" cy="403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7425" y="2157413"/>
            <a:ext cx="5324475" cy="828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Look at this program: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for i in range(10,101,10):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    print(i)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AutoNum type="arabicPeriod"/>
            </a:pPr>
            <a:r>
              <a:rPr lang="en-GB"/>
              <a:t>What do you think the program will do?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-GB"/>
              <a:t>What number will the counting variable start at?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-GB"/>
              <a:t>What number will the counting variable stop at?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-GB"/>
              <a:t>What is the increment?</a:t>
            </a:r>
            <a:endParaRPr/>
          </a:p>
        </p:txBody>
      </p:sp>
      <p:sp>
        <p:nvSpPr>
          <p:cNvPr id="87" name="Google Shape;87;p18">
            <a:hlinkClick r:id="rId3"/>
          </p:cNvPr>
          <p:cNvSpPr/>
          <p:nvPr/>
        </p:nvSpPr>
        <p:spPr>
          <a:xfrm>
            <a:off x="0" y="5207000"/>
            <a:ext cx="12600" cy="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2150" y="2138363"/>
            <a:ext cx="5762625" cy="866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82425" y="542925"/>
            <a:ext cx="742950" cy="4057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Modify this program so that it produces any multiplication table that the user chooses</a:t>
            </a:r>
            <a:endParaRPr/>
          </a:p>
        </p:txBody>
      </p:sp>
      <p:sp>
        <p:nvSpPr>
          <p:cNvPr id="99" name="Google Shape;99;p20"/>
          <p:cNvSpPr txBox="1"/>
          <p:nvPr>
            <p:ph idx="1" type="body"/>
          </p:nvPr>
        </p:nvSpPr>
        <p:spPr>
          <a:xfrm>
            <a:off x="311700" y="1360550"/>
            <a:ext cx="8520600" cy="3208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for i in range(10,101,10):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    print(i)</a:t>
            </a:r>
            <a:endParaRPr/>
          </a:p>
        </p:txBody>
      </p:sp>
      <p:sp>
        <p:nvSpPr>
          <p:cNvPr id="100" name="Google Shape;100;p20">
            <a:hlinkClick r:id="rId3"/>
          </p:cNvPr>
          <p:cNvSpPr/>
          <p:nvPr/>
        </p:nvSpPr>
        <p:spPr>
          <a:xfrm>
            <a:off x="0" y="5207000"/>
            <a:ext cx="12600" cy="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1013" y="1526200"/>
            <a:ext cx="8181975" cy="2009775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21"/>
          <p:cNvSpPr txBox="1"/>
          <p:nvPr/>
        </p:nvSpPr>
        <p:spPr>
          <a:xfrm>
            <a:off x="550850" y="318575"/>
            <a:ext cx="74265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/>
              <a:t>Function or procedure?</a:t>
            </a:r>
            <a:endParaRPr sz="2400"/>
          </a:p>
        </p:txBody>
      </p:sp>
      <p:sp>
        <p:nvSpPr>
          <p:cNvPr id="107" name="Google Shape;107;p21">
            <a:hlinkClick r:id="rId4"/>
          </p:cNvPr>
          <p:cNvSpPr/>
          <p:nvPr/>
        </p:nvSpPr>
        <p:spPr>
          <a:xfrm>
            <a:off x="0" y="5207000"/>
            <a:ext cx="12600" cy="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