
<file path=[Content_Types].xml><?xml version="1.0" encoding="utf-8"?>
<Types xmlns="http://schemas.openxmlformats.org/package/2006/content-types"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1315a229d5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1315a229d5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d1b651f233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d1b651f23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d1b651f233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d1b651f233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d1b651f233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d1b651f233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d1b651f233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d1b651f233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d1b651f233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d1b651f233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d1b651f233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d1b651f233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d1b651f233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d1b651f233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hyperlink" Target="https://ko-fi.com/robertnixon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hyperlink" Target="http://dontchangethislink.peardeckmagic.zone?eyJ0eXBlIjoiZ29vZ2xlLXNsaWRlcy1hZGRvbi1yZXNwb25zZS1mb290ZXIiLCJsYXN0RWRpdGVkQnkiOiIxMTIwODAzNTcwODkxMjk0NzgyOTMiLCJwcmVzZW50YXRpb25JZCI6IjFfUFNObDdOVFNXbzZ2blNScHM5cG90eVd2MXJCdWZVaGdOS1k5YWFkSmFVIiwiY29udGVudElkIjoiY3VzdG9tLXJlc3BvbnNlLWZyZWVSZXNwb25zZS10ZXh0Iiwic2xpZGVJZCI6InAiLCJjb250ZW50SW5zdGFuY2VJZCI6IjFfUFNObDdOVFNXbzZ2blNScHM5cG90eVd2MXJCdWZVaGdOS1k5YWFkSmFVLzVmN2NiMTA3LTIyNzMtNGIzNi1hMjYyLWJkM2E5YWM5NzM2MCJ9pearId=magic-pear-metadata-identifier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hyperlink" Target="http://dontchangethislink.peardeckmagic.zone?eyJ0eXBlIjoiZ29vZ2xlLXNsaWRlcy1hZGRvbi1yZXNwb25zZS1mb290ZXIiLCJsYXN0RWRpdGVkQnkiOiIxMTIwODAzNTcwODkxMjk0NzgyOTMiLCJwcmVzZW50YXRpb25JZCI6IjFfUFNObDdOVFNXbzZ2blNScHM5cG90eVd2MXJCdWZVaGdOS1k5YWFkSmFVIiwiY29udGVudElkIjoiY3VzdG9tLXJlc3BvbnNlLWZyZWVSZXNwb25zZS10ZXh0Iiwic2xpZGVJZCI6ImdkMWI2NTFmMjMzXzBfMCIsImNvbnRlbnRJbnN0YW5jZUlkIjoiMV9QU05sN05UU1dvNnZuU1Jwczlwb3R5V3YxckJ1ZlVoZ05LWTlhYWRKYVUvMzJiNThjY2UtNWE2Yy00MjRhLTg5N2EtYzhmYzQ2YTdkNmYyIn0=pearId=magic-pear-metadata-identifier" TargetMode="Externa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hyperlink" Target="http://dontchangethislink.peardeckmagic.zone?eyJ0eXBlIjoiZ29vZ2xlLXNsaWRlcy1hZGRvbi1yZXNwb25zZS1mb290ZXIiLCJsYXN0RWRpdGVkQnkiOiIxMTIwODAzNTcwODkxMjk0NzgyOTMiLCJwcmVzZW50YXRpb25JZCI6IjFfUFNObDdOVFNXbzZ2blNScHM5cG90eVd2MXJCdWZVaGdOS1k5YWFkSmFVIiwiY29udGVudElkIjoiY3VzdG9tLXJlc3BvbnNlLW11bHRpcGxlQ2hvaWNlIiwic2xpZGVJZCI6ImdkMWI2NTFmMjMzXzBfNSIsImNvbnRlbnRJbnN0YW5jZUlkIjoiMV9QU05sN05UU1dvNnZuU1Jwczlwb3R5V3YxckJ1ZlVoZ05LWTlhYWRKYVUvNDRkZTgzZjAtZDhjYS00MjI1LWE2NzEtYWY4MTE0MzBmOTc2In0=pearId=magic-pear-metadata-identifier" TargetMode="Externa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hyperlink" Target="http://dontchangethislink.peardeckmagic.zone?eyJ0eXBlIjoiZ29vZ2xlLXNsaWRlcy1hZGRvbi1yZXNwb25zZS1mb290ZXIiLCJsYXN0RWRpdGVkQnkiOiIxMTIwODAzNTcwODkxMjk0NzgyOTMiLCJwcmVzZW50YXRpb25JZCI6IjFfUFNObDdOVFNXbzZ2blNScHM5cG90eVd2MXJCdWZVaGdOS1k5YWFkSmFVIiwiY29udGVudElkIjoiY3VzdG9tLXJlc3BvbnNlLW11bHRpcGxlQ2hvaWNlIiwic2xpZGVJZCI6ImdkMWI2NTFmMjMzXzBfMTAiLCJjb250ZW50SW5zdGFuY2VJZCI6IjFfUFNObDdOVFNXbzZ2blNScHM5cG90eVd2MXJCdWZVaGdOS1k5YWFkSmFVLzEzODExMTkyLWRiMTgtNGYyNy05Mjg5LTA5M2Q0ZmI4Yzk2ZSJ9pearId=magic-pear-metadata-identifier" TargetMode="Externa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hyperlink" Target="http://dontchangethislink.peardeckmagic.zone?eyJ0eXBlIjoiZ29vZ2xlLXNsaWRlcy1hZGRvbi1yZXNwb25zZS1mb290ZXIiLCJsYXN0RWRpdGVkQnkiOiIxMTIwODAzNTcwODkxMjk0NzgyOTMiLCJwcmVzZW50YXRpb25JZCI6IjFfUFNObDdOVFNXbzZ2blNScHM5cG90eVd2MXJCdWZVaGdOS1k5YWFkSmFVIiwiY29udGVudElkIjoiY3VzdG9tLXJlc3BvbnNlLWZyZWVSZXNwb25zZS10ZXh0Iiwic2xpZGVJZCI6ImdkMWI2NTFmMjMzXzBfMTUiLCJjb250ZW50SW5zdGFuY2VJZCI6IjFfUFNObDdOVFNXbzZ2blNScHM5cG90eVd2MXJCdWZVaGdOS1k5YWFkSmFVLzE1ZTA0MWUwLWU2NGQtNGQ5NC1iMTAyLWE0ZTA4NWUxZmNmMyJ9pearId=magic-pear-metadata-identifier" TargetMode="Externa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hyperlink" Target="http://dontchangethislink.peardeckmagic.zone?eyJ0eXBlIjoiZ29vZ2xlLXNsaWRlcy1hZGRvbi1yZXNwb25zZS1mb290ZXIiLCJsYXN0RWRpdGVkQnkiOiIxMTIwODAzNTcwODkxMjk0NzgyOTMiLCJwcmVzZW50YXRpb25JZCI6IjFfUFNObDdOVFNXbzZ2blNScHM5cG90eVd2MXJCdWZVaGdOS1k5YWFkSmFVIiwiY29udGVudElkIjoiY3VzdG9tLXJlc3BvbnNlLWZyZWVSZXNwb25zZS10ZXh0Iiwic2xpZGVJZCI6ImdkMWI2NTFmMjMzXzBfMjUiLCJjb250ZW50SW5zdGFuY2VJZCI6IjFfUFNObDdOVFNXbzZ2blNScHM5cG90eVd2MXJCdWZVaGdOS1k5YWFkSmFVL2E5MzNlODZlLWFmMmUtNDJmNi05ODIzLTI2NjBmNzQ4MDg0NCJ9pearId=magic-pear-metadata-identifier" TargetMode="Externa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Relationship Id="rId3" Type="http://schemas.openxmlformats.org/officeDocument/2006/relationships/hyperlink" Target="http://dontchangethislink.peardeckmagic.zone?eyJ0eXBlIjoiZ29vZ2xlLXNsaWRlcy1hZGRvbi1yZXNwb25zZS1mb290ZXIiLCJsYXN0RWRpdGVkQnkiOiIxMTIwODAzNTcwODkxMjk0NzgyOTMiLCJwcmVzZW50YXRpb25JZCI6IjFfUFNObDdOVFNXbzZ2blNScHM5cG90eVd2MXJCdWZVaGdOS1k5YWFkSmFVIiwiY29udGVudElkIjoiY3VzdG9tLXJlc3BvbnNlLWZyZWVSZXNwb25zZS10ZXh0Iiwic2xpZGVJZCI6ImdkMWI2NTFmMjMzXzBfMzEiLCJjb250ZW50SW5zdGFuY2VJZCI6IjFfUFNObDdOVFNXbzZ2blNScHM5cG90eVd2MXJCdWZVaGdOS1k5YWFkSmFVLzJkYjdhZTVlLWE1NzctNDYyYy1hMjFkLTkyOWI2ZWQ5YTUxMSJ9pearId=magic-pear-metadata-identifier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Teacher note</a:t>
            </a:r>
            <a:endParaRPr/>
          </a:p>
        </p:txBody>
      </p:sp>
      <p:sp>
        <p:nvSpPr>
          <p:cNvPr id="55" name="Google Shape;55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If you found these slides helpful, consider visiting </a:t>
            </a:r>
            <a:r>
              <a:rPr i="1" lang="en-GB" sz="1400" u="sng">
                <a:solidFill>
                  <a:schemeClr val="hlink"/>
                </a:solidFill>
                <a:hlinkClick r:id="rId3"/>
              </a:rPr>
              <a:t>https://ko-fi.com/robertnixon</a:t>
            </a:r>
            <a:r>
              <a:rPr i="1" lang="en-GB" sz="1400"/>
              <a:t> </a:t>
            </a:r>
            <a:r>
              <a:rPr lang="en-GB"/>
              <a:t>and supporting the creation of more resources like this.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311700" y="89775"/>
            <a:ext cx="8520600" cy="223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Starter - Look at the program. </a:t>
            </a:r>
            <a:endParaRPr/>
          </a:p>
          <a:p>
            <a:pPr indent="-347839" lvl="0" marL="457200" rtl="0" algn="l">
              <a:spcBef>
                <a:spcPts val="0"/>
              </a:spcBef>
              <a:spcAft>
                <a:spcPts val="0"/>
              </a:spcAft>
              <a:buSzPts val="1878"/>
              <a:buAutoNum type="arabicPeriod"/>
            </a:pPr>
            <a:r>
              <a:rPr lang="en-GB" sz="1877"/>
              <a:t>What programming </a:t>
            </a:r>
            <a:r>
              <a:rPr lang="en-GB" sz="1877"/>
              <a:t>construct</a:t>
            </a:r>
            <a:r>
              <a:rPr lang="en-GB" sz="1877"/>
              <a:t> has been used?</a:t>
            </a:r>
            <a:endParaRPr sz="1877"/>
          </a:p>
          <a:p>
            <a:pPr indent="-347839" lvl="0" marL="457200" rtl="0" algn="l">
              <a:spcBef>
                <a:spcPts val="0"/>
              </a:spcBef>
              <a:spcAft>
                <a:spcPts val="0"/>
              </a:spcAft>
              <a:buSzPts val="1878"/>
              <a:buAutoNum type="arabicPeriod"/>
            </a:pPr>
            <a:r>
              <a:rPr lang="en-GB" sz="1877"/>
              <a:t>Is </a:t>
            </a:r>
            <a:r>
              <a:rPr b="1" lang="en-GB" sz="1877">
                <a:latin typeface="Courier New"/>
                <a:ea typeface="Courier New"/>
                <a:cs typeface="Courier New"/>
                <a:sym typeface="Courier New"/>
              </a:rPr>
              <a:t>RollDice</a:t>
            </a:r>
            <a:r>
              <a:rPr lang="en-GB" sz="1877"/>
              <a:t> a function or a procedure?</a:t>
            </a:r>
            <a:endParaRPr sz="1877"/>
          </a:p>
          <a:p>
            <a:pPr indent="-347839" lvl="0" marL="457200" rtl="0" algn="l">
              <a:spcBef>
                <a:spcPts val="0"/>
              </a:spcBef>
              <a:spcAft>
                <a:spcPts val="0"/>
              </a:spcAft>
              <a:buSzPts val="1878"/>
              <a:buAutoNum type="arabicPeriod"/>
            </a:pPr>
            <a:r>
              <a:rPr lang="en-GB" sz="1877"/>
              <a:t>What is the purpose of </a:t>
            </a:r>
            <a:r>
              <a:rPr b="1" lang="en-GB" sz="1877">
                <a:latin typeface="Courier New"/>
                <a:ea typeface="Courier New"/>
                <a:cs typeface="Courier New"/>
                <a:sym typeface="Courier New"/>
              </a:rPr>
              <a:t>import random</a:t>
            </a:r>
            <a:r>
              <a:rPr lang="en-GB" sz="1877"/>
              <a:t>?</a:t>
            </a:r>
            <a:endParaRPr sz="1877"/>
          </a:p>
          <a:p>
            <a:pPr indent="-347839" lvl="0" marL="457200" rtl="0" algn="l">
              <a:spcBef>
                <a:spcPts val="0"/>
              </a:spcBef>
              <a:spcAft>
                <a:spcPts val="0"/>
              </a:spcAft>
              <a:buSzPts val="1878"/>
              <a:buAutoNum type="arabicPeriod"/>
            </a:pPr>
            <a:r>
              <a:rPr lang="en-GB" sz="1877"/>
              <a:t>What is the purpose of </a:t>
            </a:r>
            <a:r>
              <a:rPr b="1" lang="en-GB" sz="1877">
                <a:latin typeface="Courier New"/>
                <a:ea typeface="Courier New"/>
                <a:cs typeface="Courier New"/>
                <a:sym typeface="Courier New"/>
              </a:rPr>
              <a:t>input()</a:t>
            </a:r>
            <a:r>
              <a:rPr lang="en-GB" sz="1877"/>
              <a:t>?</a:t>
            </a:r>
            <a:endParaRPr sz="1877"/>
          </a:p>
        </p:txBody>
      </p:sp>
      <p:sp>
        <p:nvSpPr>
          <p:cNvPr id="61" name="Google Shape;61;p14"/>
          <p:cNvSpPr txBox="1"/>
          <p:nvPr>
            <p:ph idx="1" type="body"/>
          </p:nvPr>
        </p:nvSpPr>
        <p:spPr>
          <a:xfrm>
            <a:off x="311700" y="1727100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import random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d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ef RollDice():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r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eturn random.randint(1,6)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playerName = input(“What is your name?”)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playerScore = RollDice()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c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omputerScore = RollDice()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print(“{}, your score was {}”.format(playerName, playerScore))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print(“The computer’s score was {}”.format(computerScore))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62" name="Google Shape;62;p14">
            <a:hlinkClick r:id="rId3"/>
          </p:cNvPr>
          <p:cNvSpPr/>
          <p:nvPr/>
        </p:nvSpPr>
        <p:spPr>
          <a:xfrm>
            <a:off x="0" y="5207000"/>
            <a:ext cx="12600" cy="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>
            <p:ph type="title"/>
          </p:nvPr>
        </p:nvSpPr>
        <p:spPr>
          <a:xfrm>
            <a:off x="311700" y="89775"/>
            <a:ext cx="8520600" cy="223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Change the program so that it tells the user which score was higher.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What programming </a:t>
            </a:r>
            <a:r>
              <a:rPr lang="en-GB"/>
              <a:t>construct</a:t>
            </a:r>
            <a:r>
              <a:rPr lang="en-GB"/>
              <a:t> did you use to do this?</a:t>
            </a:r>
            <a:endParaRPr/>
          </a:p>
        </p:txBody>
      </p:sp>
      <p:sp>
        <p:nvSpPr>
          <p:cNvPr id="68" name="Google Shape;68;p15"/>
          <p:cNvSpPr txBox="1"/>
          <p:nvPr>
            <p:ph idx="1" type="body"/>
          </p:nvPr>
        </p:nvSpPr>
        <p:spPr>
          <a:xfrm>
            <a:off x="311700" y="1727100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import random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def RollDice():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return random.randint(1,6)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playerName = input(“What is your name?”)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playerScore = RollDice()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computerScore = RollDice()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print(“{}, your score was {}”.format(playerName, playerScore))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print(“The computer’s score was {}”.format(computerScore))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69" name="Google Shape;69;p15">
            <a:hlinkClick r:id="rId3"/>
          </p:cNvPr>
          <p:cNvSpPr/>
          <p:nvPr/>
        </p:nvSpPr>
        <p:spPr>
          <a:xfrm>
            <a:off x="0" y="5207000"/>
            <a:ext cx="12600" cy="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What is the data type of 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playerName</a:t>
            </a:r>
            <a:r>
              <a:rPr lang="en-GB"/>
              <a:t>?</a:t>
            </a:r>
            <a:endParaRPr/>
          </a:p>
        </p:txBody>
      </p:sp>
      <p:sp>
        <p:nvSpPr>
          <p:cNvPr id="75" name="Google Shape;75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import random</a:t>
            </a:r>
            <a:endParaRPr b="1" sz="14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4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def RollDice():</a:t>
            </a:r>
            <a:endParaRPr b="1" sz="14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	return random.randint(1,6)</a:t>
            </a:r>
            <a:endParaRPr b="1" sz="14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4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playerName = input(“What is your name?”)</a:t>
            </a:r>
            <a:endParaRPr b="1" sz="14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playerScore = RollDice()</a:t>
            </a:r>
            <a:endParaRPr b="1" sz="14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computerScore = RollDice()</a:t>
            </a:r>
            <a:endParaRPr b="1" sz="14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print(“{}, your score was {}”.format(playerName, playerScore))</a:t>
            </a:r>
            <a:endParaRPr b="1" sz="14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print(“The computer’s score was {}”.format(computerScore))</a:t>
            </a:r>
            <a:endParaRPr b="1" sz="14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76" name="Google Shape;76;p16">
            <a:hlinkClick r:id="rId3"/>
          </p:cNvPr>
          <p:cNvSpPr/>
          <p:nvPr/>
        </p:nvSpPr>
        <p:spPr>
          <a:xfrm>
            <a:off x="0" y="5207000"/>
            <a:ext cx="12600" cy="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7"/>
          <p:cNvSpPr txBox="1"/>
          <p:nvPr>
            <p:ph type="title"/>
          </p:nvPr>
        </p:nvSpPr>
        <p:spPr>
          <a:xfrm>
            <a:off x="311700" y="1564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What is the data type of 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playerScore</a:t>
            </a:r>
            <a:r>
              <a:rPr lang="en-GB"/>
              <a:t> and 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computerScore</a:t>
            </a:r>
            <a:r>
              <a:rPr lang="en-GB"/>
              <a:t>?</a:t>
            </a:r>
            <a:endParaRPr/>
          </a:p>
        </p:txBody>
      </p:sp>
      <p:sp>
        <p:nvSpPr>
          <p:cNvPr id="82" name="Google Shape;82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import random</a:t>
            </a:r>
            <a:endParaRPr b="1" sz="14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4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def RollDice():</a:t>
            </a:r>
            <a:endParaRPr b="1" sz="14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	return random.randint(1,6)</a:t>
            </a:r>
            <a:endParaRPr b="1" sz="14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4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playerName = input(“What is your name?”)</a:t>
            </a:r>
            <a:endParaRPr b="1" sz="14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playerScore = RollDice()</a:t>
            </a:r>
            <a:endParaRPr b="1" sz="14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computerScore = RollDice()</a:t>
            </a:r>
            <a:endParaRPr b="1" sz="14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print(“{}, your score was {}”.format(playerName, playerScore))</a:t>
            </a:r>
            <a:endParaRPr b="1" sz="14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rgbClr val="000000"/>
                </a:solidFill>
                <a:latin typeface="Courier New"/>
                <a:ea typeface="Courier New"/>
                <a:cs typeface="Courier New"/>
                <a:sym typeface="Courier New"/>
              </a:rPr>
              <a:t>print(“The computer’s score was {}”.format(computerScore))</a:t>
            </a:r>
            <a:endParaRPr b="1" sz="1400">
              <a:solidFill>
                <a:srgbClr val="00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83" name="Google Shape;83;p17">
            <a:hlinkClick r:id="rId3"/>
          </p:cNvPr>
          <p:cNvSpPr/>
          <p:nvPr/>
        </p:nvSpPr>
        <p:spPr>
          <a:xfrm>
            <a:off x="0" y="5207000"/>
            <a:ext cx="12600" cy="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What do these operators do?</a:t>
            </a:r>
            <a:endParaRPr/>
          </a:p>
        </p:txBody>
      </p:sp>
      <p:sp>
        <p:nvSpPr>
          <p:cNvPr id="89" name="Google Shape;89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/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//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%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**</a:t>
            </a:r>
            <a:endParaRPr/>
          </a:p>
        </p:txBody>
      </p:sp>
      <p:sp>
        <p:nvSpPr>
          <p:cNvPr id="90" name="Google Shape;90;p18">
            <a:hlinkClick r:id="rId3"/>
          </p:cNvPr>
          <p:cNvSpPr/>
          <p:nvPr/>
        </p:nvSpPr>
        <p:spPr>
          <a:xfrm>
            <a:off x="0" y="5207000"/>
            <a:ext cx="12600" cy="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What do these operators do?</a:t>
            </a:r>
            <a:endParaRPr/>
          </a:p>
        </p:txBody>
      </p:sp>
      <p:sp>
        <p:nvSpPr>
          <p:cNvPr id="96" name="Google Shape;96;p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/ - </a:t>
            </a:r>
            <a:r>
              <a:rPr lang="en-GB">
                <a:solidFill>
                  <a:srgbClr val="FF0000"/>
                </a:solidFill>
              </a:rPr>
              <a:t>Division</a:t>
            </a:r>
            <a:endParaRPr>
              <a:solidFill>
                <a:srgbClr val="FF0000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// - </a:t>
            </a:r>
            <a:r>
              <a:rPr lang="en-GB">
                <a:solidFill>
                  <a:srgbClr val="FF0000"/>
                </a:solidFill>
              </a:rPr>
              <a:t>Integer Division</a:t>
            </a:r>
            <a:endParaRPr>
              <a:solidFill>
                <a:srgbClr val="FF0000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% - </a:t>
            </a:r>
            <a:r>
              <a:rPr lang="en-GB">
                <a:solidFill>
                  <a:srgbClr val="FF0000"/>
                </a:solidFill>
              </a:rPr>
              <a:t>Modulus</a:t>
            </a:r>
            <a:r>
              <a:rPr lang="en-GB">
                <a:solidFill>
                  <a:srgbClr val="FF0000"/>
                </a:solidFill>
              </a:rPr>
              <a:t> (remainder of division)</a:t>
            </a:r>
            <a:endParaRPr>
              <a:solidFill>
                <a:srgbClr val="FF0000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** - </a:t>
            </a:r>
            <a:r>
              <a:rPr lang="en-GB">
                <a:solidFill>
                  <a:srgbClr val="FF0000"/>
                </a:solidFill>
              </a:rPr>
              <a:t>Exponentiation</a:t>
            </a:r>
            <a:endParaRPr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0"/>
          <p:cNvSpPr txBox="1"/>
          <p:nvPr>
            <p:ph idx="1" type="body"/>
          </p:nvPr>
        </p:nvSpPr>
        <p:spPr>
          <a:xfrm>
            <a:off x="311700" y="219975"/>
            <a:ext cx="8520600" cy="2473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700">
                <a:latin typeface="Courier New"/>
                <a:ea typeface="Courier New"/>
                <a:cs typeface="Courier New"/>
                <a:sym typeface="Courier New"/>
              </a:rPr>
              <a:t>d</a:t>
            </a:r>
            <a:r>
              <a:rPr b="1" lang="en-GB" sz="1700">
                <a:latin typeface="Courier New"/>
                <a:ea typeface="Courier New"/>
                <a:cs typeface="Courier New"/>
                <a:sym typeface="Courier New"/>
              </a:rPr>
              <a:t>ef chocolatePerStudent(chocolates, students):</a:t>
            </a:r>
            <a:endParaRPr b="1" sz="17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700">
                <a:latin typeface="Courier New"/>
                <a:ea typeface="Courier New"/>
                <a:cs typeface="Courier New"/>
                <a:sym typeface="Courier New"/>
              </a:rPr>
              <a:t>	</a:t>
            </a:r>
            <a:r>
              <a:rPr b="1" lang="en-GB" sz="1700">
                <a:latin typeface="Courier New"/>
                <a:ea typeface="Courier New"/>
                <a:cs typeface="Courier New"/>
                <a:sym typeface="Courier New"/>
              </a:rPr>
              <a:t>r</a:t>
            </a:r>
            <a:r>
              <a:rPr b="1" lang="en-GB" sz="1700">
                <a:latin typeface="Courier New"/>
                <a:ea typeface="Courier New"/>
                <a:cs typeface="Courier New"/>
                <a:sym typeface="Courier New"/>
              </a:rPr>
              <a:t>eturn chocolates // students</a:t>
            </a:r>
            <a:endParaRPr b="1" sz="17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7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700">
                <a:latin typeface="Courier New"/>
                <a:ea typeface="Courier New"/>
                <a:cs typeface="Courier New"/>
                <a:sym typeface="Courier New"/>
              </a:rPr>
              <a:t>c</a:t>
            </a:r>
            <a:r>
              <a:rPr b="1" lang="en-GB" sz="1700">
                <a:latin typeface="Courier New"/>
                <a:ea typeface="Courier New"/>
                <a:cs typeface="Courier New"/>
                <a:sym typeface="Courier New"/>
              </a:rPr>
              <a:t>hocolates = int(input(“How many chocolates do you have?”))</a:t>
            </a:r>
            <a:endParaRPr b="1" sz="17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700">
                <a:latin typeface="Courier New"/>
                <a:ea typeface="Courier New"/>
                <a:cs typeface="Courier New"/>
                <a:sym typeface="Courier New"/>
              </a:rPr>
              <a:t>s</a:t>
            </a:r>
            <a:r>
              <a:rPr b="1" lang="en-GB" sz="1700">
                <a:latin typeface="Courier New"/>
                <a:ea typeface="Courier New"/>
                <a:cs typeface="Courier New"/>
                <a:sym typeface="Courier New"/>
              </a:rPr>
              <a:t>tudents = int(input(“How many students do you have?”))</a:t>
            </a:r>
            <a:endParaRPr b="1" sz="17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700">
                <a:latin typeface="Courier New"/>
                <a:ea typeface="Courier New"/>
                <a:cs typeface="Courier New"/>
                <a:sym typeface="Courier New"/>
              </a:rPr>
              <a:t>print(“Mr Nixon can give each student {:.0f} chocolates”.format(chocolatePerStudent(chocolates, students)))</a:t>
            </a:r>
            <a:endParaRPr b="1" sz="17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20"/>
          <p:cNvSpPr txBox="1"/>
          <p:nvPr/>
        </p:nvSpPr>
        <p:spPr>
          <a:xfrm>
            <a:off x="340425" y="2878875"/>
            <a:ext cx="8525700" cy="14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-GB"/>
              <a:t>What does the program do? Once you’ve made a prediction, type the program into Repl and see if your prediction was correct.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-GB"/>
              <a:t>What is the purpose of the 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int()</a:t>
            </a:r>
            <a:r>
              <a:rPr lang="en-GB"/>
              <a:t> function in this code?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-GB"/>
              <a:t>On which line is the function 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chocolatePerStudent</a:t>
            </a:r>
            <a:r>
              <a:rPr lang="en-GB"/>
              <a:t> called?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-GB"/>
              <a:t>What does the 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//</a:t>
            </a:r>
            <a:r>
              <a:rPr lang="en-GB"/>
              <a:t> operator do?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-GB"/>
              <a:t>What is the purpose of 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{:.0f}</a:t>
            </a:r>
            <a:r>
              <a:rPr lang="en-GB"/>
              <a:t> in the print statement?</a:t>
            </a:r>
            <a:endParaRPr/>
          </a:p>
        </p:txBody>
      </p:sp>
      <p:sp>
        <p:nvSpPr>
          <p:cNvPr id="103" name="Google Shape;103;p20">
            <a:hlinkClick r:id="rId3"/>
          </p:cNvPr>
          <p:cNvSpPr/>
          <p:nvPr/>
        </p:nvSpPr>
        <p:spPr>
          <a:xfrm>
            <a:off x="0" y="5207000"/>
            <a:ext cx="12600" cy="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1"/>
          <p:cNvSpPr txBox="1"/>
          <p:nvPr>
            <p:ph idx="4294967295" type="body"/>
          </p:nvPr>
        </p:nvSpPr>
        <p:spPr>
          <a:xfrm>
            <a:off x="311700" y="219975"/>
            <a:ext cx="8520600" cy="2473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700">
                <a:latin typeface="Courier New"/>
                <a:ea typeface="Courier New"/>
                <a:cs typeface="Courier New"/>
                <a:sym typeface="Courier New"/>
              </a:rPr>
              <a:t>def chocolatePerStudent(chocolates, students):</a:t>
            </a:r>
            <a:endParaRPr b="1" sz="17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700">
                <a:latin typeface="Courier New"/>
                <a:ea typeface="Courier New"/>
                <a:cs typeface="Courier New"/>
                <a:sym typeface="Courier New"/>
              </a:rPr>
              <a:t>	return chocolates // students</a:t>
            </a:r>
            <a:endParaRPr b="1" sz="17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7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700">
                <a:latin typeface="Courier New"/>
                <a:ea typeface="Courier New"/>
                <a:cs typeface="Courier New"/>
                <a:sym typeface="Courier New"/>
              </a:rPr>
              <a:t>chocolates = int(input(“How many chocolates do you have?”))</a:t>
            </a:r>
            <a:endParaRPr b="1" sz="17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700">
                <a:latin typeface="Courier New"/>
                <a:ea typeface="Courier New"/>
                <a:cs typeface="Courier New"/>
                <a:sym typeface="Courier New"/>
              </a:rPr>
              <a:t>students = int(input(“How many students do you have?”))</a:t>
            </a:r>
            <a:endParaRPr b="1" sz="17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700">
                <a:latin typeface="Courier New"/>
                <a:ea typeface="Courier New"/>
                <a:cs typeface="Courier New"/>
                <a:sym typeface="Courier New"/>
              </a:rPr>
              <a:t>print(“Mr Nixon can give each student {:.0f} chocolates”.format(chocolatePerStudent(chocolates, students)))</a:t>
            </a:r>
            <a:endParaRPr b="1" sz="1700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p21"/>
          <p:cNvSpPr txBox="1"/>
          <p:nvPr/>
        </p:nvSpPr>
        <p:spPr>
          <a:xfrm>
            <a:off x="436650" y="2671650"/>
            <a:ext cx="80373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Modify the program so that if 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chocolatePerStudent</a:t>
            </a:r>
            <a:r>
              <a:rPr lang="en-GB"/>
              <a:t> is 0, the program outputs “Mr Nixon eats all of the chocolates!”</a:t>
            </a:r>
            <a:endParaRPr/>
          </a:p>
        </p:txBody>
      </p:sp>
      <p:sp>
        <p:nvSpPr>
          <p:cNvPr id="110" name="Google Shape;110;p21">
            <a:hlinkClick r:id="rId3"/>
          </p:cNvPr>
          <p:cNvSpPr/>
          <p:nvPr/>
        </p:nvSpPr>
        <p:spPr>
          <a:xfrm>
            <a:off x="0" y="5207000"/>
            <a:ext cx="12600" cy="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