
<file path=[Content_Types].xml><?xml version="1.0" encoding="utf-8"?>
<Types xmlns="http://schemas.openxmlformats.org/package/2006/content-types"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131578a2ed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131578a2ed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03522b7bf6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03522b7bf6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103522b7bf6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103522b7bf6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03522b7bf6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03522b7bf6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03522b7bf6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03522b7bf6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03522b7bf6_0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03522b7bf6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103522b7b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103522b7b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03522b7bf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103522b7bf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03522b7bf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03522b7bf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03522b7bf6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03522b7bf6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03522b7bf6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03522b7bf6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03522b7bf6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03522b7bf6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03522b7bf6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03522b7bf6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hyperlink" Target="https://ko-fi.com/robertnixon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M2IiwiY29udGVudEluc3RhbmNlSWQiOiIxVzJ1cU1HcHJQNUUtZUdzeUVLb3dzU0RyYUZBSGYxcFJOV0c1SUIzQ1Qzcy84MDVkN2U5MC01OWQ5LTQyYzctYjU4ZC1mN2EwNGIyNmI0YTEifQ==pearId=magic-pear-metadata-identifier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oYW5kRHJhd2luZyIsInNsaWRlSWQiOiJnMTAzNTIyYjdiZjZfMF80NiIsImNvbnRlbnRJbnN0YW5jZUlkIjoiMVcydXFNR3ByUDVFLWVHc3lFS293c1NEcmFGQUhmMXBSTldHNUlCM0NUM3MvYzMyOTVhMjctZDcxMC00ZDFmLWJkOWUtNmMzZWMxZGZlNjY5In0=pearId=magic-pear-metadata-identifier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UxIiwiY29udGVudEluc3RhbmNlSWQiOiIxVzJ1cU1HcHJQNUUtZUdzeUVLb3dzU0RyYUZBSGYxcFJOV0c1SUIzQ1Qzcy9lZjQzNzcyZS1kZjY1LTQwNWYtYmFmMC0yZmRlZTJiZTBjNWUifQ==pearId=magic-pear-metadata-identifier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U2IiwiY29udGVudEluc3RhbmNlSWQiOiIxVzJ1cU1HcHJQNUUtZUdzeUVLb3dzU0RyYUZBSGYxcFJOV0c1SUIzQ1Qzcy84OTkyYWQ5NS1hNjhhLTQzYzQtYjBjZS01N2VkMjc0ODdjYTAifQ==pearId=magic-pear-metadata-identifier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nAiLCJjb250ZW50SW5zdGFuY2VJZCI6IjFXMnVxTUdwclA1RS1lR3N5RUtvd3NTRHJhRkFIZjFwUk5XRzVJQjNDVDNzL2Q0M2EyZDliLTI4MmItNDUxNi1hMzYwLTFkMTEzZDViMmY2MyJ9pearId=magic-pear-metadata-identifier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AiLCJjb250ZW50SW5zdGFuY2VJZCI6IjFXMnVxTUdwclA1RS1lR3N5RUtvd3NTRHJhRkFIZjFwUk5XRzVJQjNDVDNzLzE3NGM3MzI3LWU2NDEtNDBiNy1iZGJiLTE1MmEzMWNhMmY0ZCJ9pearId=magic-pear-metadata-identifier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UiLCJjb250ZW50SW5zdGFuY2VJZCI6IjFXMnVxTUdwclA1RS1lR3N5RUtvd3NTRHJhRkFIZjFwUk5XRzVJQjNDVDNzL2JmMzUwMmQ4LWQyZjYtNDcyNi05NmQ3LWQ1ODYxM2IxNGFiMCJ9pearId=magic-pear-metadata-identifier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EwIiwiY29udGVudEluc3RhbmNlSWQiOiIxVzJ1cU1HcHJQNUUtZUdzeUVLb3dzU0RyYUZBSGYxcFJOV0c1SUIzQ1Qzcy9mYTQxYTFjMy0wZWRkLTRiOGItYWExYy03ZTAyOWI0NjZhMjEifQ==pearId=magic-pear-metadata-identifier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E1IiwiY29udGVudEluc3RhbmNlSWQiOiIxVzJ1cU1HcHJQNUUtZUdzeUVLb3dzU0RyYUZBSGYxcFJOV0c1SUIzQ1Qzcy82MDQ2ODg5NC1hZWRmLTRjOGYtYTcwOS1hZGI3ZmY1Y2M4MWQifQ==pearId=magic-pear-metadata-identifier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11bHRpcGxlQ2hvaWNlIiwic2xpZGVJZCI6ImcxMDM1MjJiN2JmNl8wXzIxIiwiY29udGVudEluc3RhbmNlSWQiOiIxVzJ1cU1HcHJQNUUtZUdzeUVLb3dzU0RyYUZBSGYxcFJOV0c1SUIzQ1Qzcy8yMjZhYzAyNi0xNzI2LTQ0MzktYjc2Zi0xZjJhMjdjMTkzNmEifQ==pearId=magic-pear-metadata-identifier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ZyZWVSZXNwb25zZS10ZXh0Iiwic2xpZGVJZCI6ImcxMDM1MjJiN2JmNl8wXzI2IiwiY29udGVudEluc3RhbmNlSWQiOiIxVzJ1cU1HcHJQNUUtZUdzeUVLb3dzU0RyYUZBSGYxcFJOV0c1SUIzQ1Qzcy8yODcwMmY3ZS03MDNlLTQyOTktODgwYS0xNmRiYzE5YzFlZmUifQ==pearId=magic-pear-metadata-identifier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hyperlink" Target="http://dontchangethislink.peardeckmagic.zone?eyJ0eXBlIjoiZ29vZ2xlLXNsaWRlcy1hZGRvbi1yZXNwb25zZS1mb290ZXIiLCJsYXN0RWRpdGVkQnkiOiIxMTIwODAzNTcwODkxMjk0NzgyOTMiLCJwcmVzZW50YXRpb25JZCI6IjFXMnVxTUdwclA1RS1lR3N5RUtvd3NTRHJhRkFIZjFwUk5XRzVJQjNDVDNzIiwiY29udGVudElkIjoiY3VzdG9tLXJlc3BvbnNlLW11bHRpcGxlQ2hvaWNlIiwic2xpZGVJZCI6ImcxMDM1MjJiN2JmNl8wXzMxIiwiY29udGVudEluc3RhbmNlSWQiOiIxVzJ1cU1HcHJQNUUtZUdzeUVLb3dzU0RyYUZBSGYxcFJOV0c1SUIzQ1Qzcy84MTU3Y2Q1MC0wZTM1LTRkMmQtYTAxMy0xMTkwYjEzNmM5ZTIifQ==pearId=magic-pear-metadata-identifier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Teacher note</a:t>
            </a:r>
            <a:endParaRPr/>
          </a:p>
        </p:txBody>
      </p:sp>
      <p:sp>
        <p:nvSpPr>
          <p:cNvPr id="55" name="Google Shape;55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-GB"/>
              <a:t>If you found these slides helpful, consider visiting </a:t>
            </a:r>
            <a:r>
              <a:rPr i="1" lang="en-GB" sz="1400" u="sng">
                <a:solidFill>
                  <a:schemeClr val="hlink"/>
                </a:solidFill>
                <a:hlinkClick r:id="rId3"/>
              </a:rPr>
              <a:t>https://ko-fi.com/robertnixon</a:t>
            </a:r>
            <a:r>
              <a:rPr i="1" lang="en-GB" sz="1400"/>
              <a:t> </a:t>
            </a:r>
            <a:r>
              <a:rPr lang="en-GB"/>
              <a:t>and supporting the creation of more resources like this.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Extend the program so that it will display salary after tax</a:t>
            </a:r>
            <a:endParaRPr/>
          </a:p>
        </p:txBody>
      </p:sp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tax(salary, rate):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salary * rate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print(tax(25000, 0.2))</a:t>
            </a:r>
            <a:endParaRPr/>
          </a:p>
        </p:txBody>
      </p:sp>
      <p:sp>
        <p:nvSpPr>
          <p:cNvPr id="119" name="Google Shape;119;p22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solution</a:t>
            </a:r>
            <a:endParaRPr/>
          </a:p>
        </p:txBody>
      </p:sp>
      <p:sp>
        <p:nvSpPr>
          <p:cNvPr id="125" name="Google Shape;125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tax(salary, rate):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salary * rate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taxToPay = 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tax(25000, 0.2)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print(“The tax on your salary is: “, taxToPay)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p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rint(“Your salary after tax is: “, 25000 - taxToPay)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student has written this program but they have made a mistake. Can you spot it?</a:t>
            </a:r>
            <a:endParaRPr/>
          </a:p>
        </p:txBody>
      </p:sp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311700" y="13810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add(a, b)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a + b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32" name="Google Shape;132;p2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If you ran the program now, what would it do?</a:t>
            </a:r>
            <a:endParaRPr/>
          </a:p>
        </p:txBody>
      </p:sp>
      <p:sp>
        <p:nvSpPr>
          <p:cNvPr id="138" name="Google Shape;138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add(a, b)</a:t>
            </a: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: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a + b</a:t>
            </a:r>
            <a:endParaRPr/>
          </a:p>
        </p:txBody>
      </p:sp>
      <p:sp>
        <p:nvSpPr>
          <p:cNvPr id="139" name="Google Shape;139;p25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The student has made another mistake. Can you spot it?</a:t>
            </a:r>
            <a:endParaRPr/>
          </a:p>
        </p:txBody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add(a, b):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a + b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print(add(a+b)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46" name="Google Shape;146;p26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Starter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is a variable?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What is a subroutine?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/>
              <a:t>Procedures and functions are different types of subroutine. What is the difference between a function and a procedure?</a:t>
            </a:r>
            <a:endParaRPr/>
          </a:p>
        </p:txBody>
      </p:sp>
      <p:sp>
        <p:nvSpPr>
          <p:cNvPr id="62" name="Google Shape;62;p14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Predict what this program will do and state the output</a:t>
            </a:r>
            <a:endParaRPr/>
          </a:p>
        </p:txBody>
      </p:sp>
      <p:sp>
        <p:nvSpPr>
          <p:cNvPr id="68" name="Google Shape;6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square(x):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x * x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print(square(2))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69" name="Google Shape;69;p15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Is the subroutine square a function or a procedure? Explain why.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558300"/>
            <a:ext cx="8520600" cy="301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square(x):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x * x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print(square(2))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6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Predict what this program will do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square(x):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x * x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area(r):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3.14 * square(r)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print(area(6))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7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Write a subroutine to find the circumference of a circle</a:t>
            </a:r>
            <a:endParaRPr/>
          </a:p>
        </p:txBody>
      </p:sp>
      <p:sp>
        <p:nvSpPr>
          <p:cNvPr id="89" name="Google Shape;89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square(x):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x * x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area(r):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3.14 * square(r)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print(area(6))</a:t>
            </a:r>
            <a:endParaRPr/>
          </a:p>
        </p:txBody>
      </p:sp>
      <p:sp>
        <p:nvSpPr>
          <p:cNvPr id="90" name="Google Shape;90;p18"/>
          <p:cNvSpPr txBox="1"/>
          <p:nvPr/>
        </p:nvSpPr>
        <p:spPr>
          <a:xfrm>
            <a:off x="5339650" y="1591000"/>
            <a:ext cx="3084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Remember: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Circumference = 2 * pi * radius</a:t>
            </a:r>
            <a:endParaRPr/>
          </a:p>
        </p:txBody>
      </p:sp>
      <p:sp>
        <p:nvSpPr>
          <p:cNvPr id="91" name="Google Shape;91;p18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311700" y="194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Possible solution - is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circumference</a:t>
            </a:r>
            <a:r>
              <a:rPr lang="en-GB"/>
              <a:t> a function or a procedure?</a:t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square(x):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x * x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def circumference(r):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FF0000"/>
                </a:solidFill>
                <a:latin typeface="Courier New"/>
                <a:ea typeface="Courier New"/>
                <a:cs typeface="Courier New"/>
                <a:sym typeface="Courier New"/>
              </a:rPr>
              <a:t>	return 2 * 3.14 * r</a:t>
            </a:r>
            <a:endParaRPr b="1">
              <a:solidFill>
                <a:srgbClr val="FF0000"/>
              </a:solidFill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area(r):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3.14 * square(r)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print(area(6))</a:t>
            </a:r>
            <a:endParaRPr/>
          </a:p>
        </p:txBody>
      </p:sp>
      <p:sp>
        <p:nvSpPr>
          <p:cNvPr id="98" name="Google Shape;98;p19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Predict what this program will do</a:t>
            </a:r>
            <a:endParaRPr/>
          </a:p>
        </p:txBody>
      </p:sp>
      <p:sp>
        <p:nvSpPr>
          <p:cNvPr id="104" name="Google Shape;104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ef tax(salary, rate):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r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eturn salary * rate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print(tax(25000, 0.2))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</p:txBody>
      </p:sp>
      <p:sp>
        <p:nvSpPr>
          <p:cNvPr id="105" name="Google Shape;105;p20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Is </a:t>
            </a: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tax</a:t>
            </a:r>
            <a:r>
              <a:rPr lang="en-GB"/>
              <a:t> a function or a procedure?</a:t>
            </a:r>
            <a:endParaRPr/>
          </a:p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def tax(salary, rate):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	return salary * rate</a:t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latin typeface="Courier New"/>
                <a:ea typeface="Courier New"/>
                <a:cs typeface="Courier New"/>
                <a:sym typeface="Courier New"/>
              </a:rPr>
              <a:t>print(tax(25000, 0.2))</a:t>
            </a:r>
            <a:endParaRPr/>
          </a:p>
        </p:txBody>
      </p:sp>
      <p:sp>
        <p:nvSpPr>
          <p:cNvPr id="112" name="Google Shape;112;p21">
            <a:hlinkClick r:id="rId3"/>
          </p:cNvPr>
          <p:cNvSpPr/>
          <p:nvPr/>
        </p:nvSpPr>
        <p:spPr>
          <a:xfrm>
            <a:off x="0" y="5207000"/>
            <a:ext cx="12600" cy="1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