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9144000" cy="5143500" type="screen16x9"/>
  <p:notesSz cx="6858000" cy="9144000"/>
  <p:embeddedFontLst>
    <p:embeddedFont>
      <p:font typeface="Roboto" panose="020B0604020202020204" charset="0"/>
      <p:regular r:id="rId70"/>
      <p:bold r:id="rId71"/>
      <p:italic r:id="rId72"/>
      <p:boldItalic r:id="rId73"/>
    </p:embeddedFont>
    <p:embeddedFont>
      <p:font typeface="PT Sans" panose="020B0604020202020204" charset="0"/>
      <p:regular r:id="rId74"/>
      <p:bold r:id="rId75"/>
      <p:italic r:id="rId76"/>
      <p:boldItalic r:id="rId77"/>
    </p:embeddedFont>
    <p:embeddedFont>
      <p:font typeface="Questrial" panose="020B0604020202020204" charset="0"/>
      <p:regular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45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5.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4" name="Shape 4"/>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1" name="Shape 1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3" name="Shape 1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5" name="Shape 1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Logos for this slide!</a:t>
            </a:r>
            <a:endParaRPr/>
          </a:p>
        </p:txBody>
      </p:sp>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2" name="Shape 1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8" name="Shape 1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7" name="Shape 20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Making the case to teachers.</a:t>
            </a:r>
            <a:endParaRPr/>
          </a:p>
          <a:p>
            <a:pPr marL="0" lvl="0" indent="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 name="Shape 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7" name="Shape 25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3" name="Shape 26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2" name="Shape 27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8" name="Shape 27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Ans</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3" name="Shape 29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0" name="Shape 30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3" name="Shape 31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Clr>
                <a:schemeClr val="dk1"/>
              </a:buClr>
              <a:buSzPts val="1100"/>
              <a:buFont typeface="Arial"/>
              <a:buNone/>
            </a:pPr>
            <a:r>
              <a:rPr lang="en-US">
                <a:solidFill>
                  <a:schemeClr val="dk1"/>
                </a:solidFill>
              </a:rPr>
              <a:t>Interface</a:t>
            </a:r>
            <a:endParaRPr>
              <a:solidFill>
                <a:schemeClr val="dk1"/>
              </a:solidFill>
            </a:endParaRPr>
          </a:p>
          <a:p>
            <a:pPr marL="0" lvl="0" indent="0">
              <a:spcBef>
                <a:spcPts val="0"/>
              </a:spcBef>
              <a:spcAft>
                <a:spcPts val="0"/>
              </a:spcAft>
              <a:buNone/>
            </a:pPr>
            <a:endParaRPr/>
          </a:p>
          <a:p>
            <a:pPr marL="0" lvl="0" indent="0"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9" name="Shape 319"/>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8" name="Shape 32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1" name="Shape 34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6" name="Shape 34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Shape 3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8" name="Shape 35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5" name="Shape 365"/>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Shape 3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0" name="Shape 37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8" name="Shape 37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4" name="Shape 38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1" name="Shape 39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Shape 3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9" name="Shape 399"/>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Shape 4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5" name="Shape 405"/>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1" name="Shape 41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Shape 4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8" name="Shape 41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Shape 4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6" name="Shape 42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Shape 4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1" name="Shape 431"/>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6" name="Shape 43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2" name="Shape 44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7" name="Shape 44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Talk about how to present this.</a:t>
            </a:r>
            <a:endParaRPr/>
          </a:p>
          <a:p>
            <a:pPr marL="0" lvl="0" indent="0">
              <a:spcBef>
                <a:spcPts val="0"/>
              </a:spcBef>
              <a:spcAft>
                <a:spcPts val="0"/>
              </a:spcAft>
              <a:buNone/>
            </a:pPr>
            <a:r>
              <a:rPr lang="en-US"/>
              <a:t>Feedback to authors?</a:t>
            </a:r>
            <a:endParaRPr/>
          </a:p>
          <a:p>
            <a:pPr marL="0" lvl="0" indent="0">
              <a:spcBef>
                <a:spcPts val="0"/>
              </a:spcBef>
              <a:spcAft>
                <a:spcPts val="0"/>
              </a:spcAft>
              <a:buNone/>
            </a:pPr>
            <a:endParaRPr/>
          </a:p>
          <a:p>
            <a:pPr marL="0" lvl="0" indent="0">
              <a:spcBef>
                <a:spcPts val="0"/>
              </a:spcBef>
              <a:spcAft>
                <a:spcPts val="0"/>
              </a:spcAft>
              <a:buNone/>
            </a:pPr>
            <a:r>
              <a:rPr lang="en-US"/>
              <a:t>Interface</a:t>
            </a:r>
            <a:endParaRPr/>
          </a:p>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Shape 4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7" name="Shape 457"/>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Shape 4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2" name="Shape 46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Shape 4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0" name="Shape 470"/>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9" name="Shape 479"/>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4" name="Shape 484"/>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Blow up the key!</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Shape 4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3" name="Shape 49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2" name="Shape 502"/>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Shape 508"/>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How to get more users?</a:t>
            </a:r>
            <a:endParaRPr/>
          </a:p>
          <a:p>
            <a:pPr marL="0" lvl="0" indent="0">
              <a:spcBef>
                <a:spcPts val="0"/>
              </a:spcBef>
              <a:spcAft>
                <a:spcPts val="0"/>
              </a:spcAft>
              <a:buNone/>
            </a:pPr>
            <a:r>
              <a:rPr lang="en-US"/>
              <a:t>What can we do with this data?</a:t>
            </a:r>
            <a:endParaRPr/>
          </a:p>
          <a:p>
            <a:pPr marL="0" lvl="0" indent="0" rtl="0">
              <a:spcBef>
                <a:spcPts val="0"/>
              </a:spcBef>
              <a:spcAft>
                <a:spcPts val="0"/>
              </a:spcAft>
              <a:buNone/>
            </a:pPr>
            <a:r>
              <a:rPr lang="en-US"/>
              <a:t>A Quantum-like approach could transform assessment; what’s stopping it. </a:t>
            </a:r>
            <a:endParaRPr/>
          </a:p>
        </p:txBody>
      </p:sp>
      <p:sp>
        <p:nvSpPr>
          <p:cNvPr id="509" name="Shape 5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4" name="Shape 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10" name="Shape 110"/>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914400" y="4343400"/>
            <a:ext cx="5029200" cy="4114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 name="Shape 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4" name="Shape 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endParaRPr/>
          </a:p>
        </p:txBody>
      </p:sp>
      <p:sp>
        <p:nvSpPr>
          <p:cNvPr id="47" name="Shape 4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48" name="Shape 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
        <p:nvSpPr>
          <p:cNvPr id="50" name="Shape 5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s etc">
  <p:cSld name="TITLE_AND_BODY_1">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Clr>
                <a:srgbClr val="000040"/>
              </a:buClr>
              <a:buSzPts val="2800"/>
              <a:buNone/>
              <a:defRPr>
                <a:solidFill>
                  <a:srgbClr val="000040"/>
                </a:solidFill>
              </a:defRPr>
            </a:lvl2pPr>
            <a:lvl3pPr lvl="2" rtl="0">
              <a:spcBef>
                <a:spcPts val="0"/>
              </a:spcBef>
              <a:spcAft>
                <a:spcPts val="0"/>
              </a:spcAft>
              <a:buClr>
                <a:srgbClr val="000040"/>
              </a:buClr>
              <a:buSzPts val="2800"/>
              <a:buNone/>
              <a:defRPr>
                <a:solidFill>
                  <a:srgbClr val="000040"/>
                </a:solidFill>
              </a:defRPr>
            </a:lvl3pPr>
            <a:lvl4pPr lvl="3" rtl="0">
              <a:spcBef>
                <a:spcPts val="0"/>
              </a:spcBef>
              <a:spcAft>
                <a:spcPts val="0"/>
              </a:spcAft>
              <a:buClr>
                <a:srgbClr val="000040"/>
              </a:buClr>
              <a:buSzPts val="2800"/>
              <a:buNone/>
              <a:defRPr>
                <a:solidFill>
                  <a:srgbClr val="000040"/>
                </a:solidFill>
              </a:defRPr>
            </a:lvl4pPr>
            <a:lvl5pPr lvl="4" rtl="0">
              <a:spcBef>
                <a:spcPts val="0"/>
              </a:spcBef>
              <a:spcAft>
                <a:spcPts val="0"/>
              </a:spcAft>
              <a:buClr>
                <a:srgbClr val="000040"/>
              </a:buClr>
              <a:buSzPts val="2800"/>
              <a:buNone/>
              <a:defRPr>
                <a:solidFill>
                  <a:srgbClr val="000040"/>
                </a:solidFill>
              </a:defRPr>
            </a:lvl5pPr>
            <a:lvl6pPr lvl="5" rtl="0">
              <a:spcBef>
                <a:spcPts val="0"/>
              </a:spcBef>
              <a:spcAft>
                <a:spcPts val="0"/>
              </a:spcAft>
              <a:buClr>
                <a:srgbClr val="000040"/>
              </a:buClr>
              <a:buSzPts val="2800"/>
              <a:buNone/>
              <a:defRPr>
                <a:solidFill>
                  <a:srgbClr val="000040"/>
                </a:solidFill>
              </a:defRPr>
            </a:lvl6pPr>
            <a:lvl7pPr lvl="6" rtl="0">
              <a:spcBef>
                <a:spcPts val="0"/>
              </a:spcBef>
              <a:spcAft>
                <a:spcPts val="0"/>
              </a:spcAft>
              <a:buClr>
                <a:srgbClr val="000040"/>
              </a:buClr>
              <a:buSzPts val="2800"/>
              <a:buNone/>
              <a:defRPr>
                <a:solidFill>
                  <a:srgbClr val="000040"/>
                </a:solidFill>
              </a:defRPr>
            </a:lvl7pPr>
            <a:lvl8pPr lvl="7" rtl="0">
              <a:spcBef>
                <a:spcPts val="0"/>
              </a:spcBef>
              <a:spcAft>
                <a:spcPts val="0"/>
              </a:spcAft>
              <a:buClr>
                <a:srgbClr val="000040"/>
              </a:buClr>
              <a:buSzPts val="2800"/>
              <a:buNone/>
              <a:defRPr>
                <a:solidFill>
                  <a:srgbClr val="000040"/>
                </a:solidFill>
              </a:defRPr>
            </a:lvl8pPr>
            <a:lvl9pPr lvl="8" rtl="0">
              <a:spcBef>
                <a:spcPts val="0"/>
              </a:spcBef>
              <a:spcAft>
                <a:spcPts val="0"/>
              </a:spcAft>
              <a:buClr>
                <a:srgbClr val="000040"/>
              </a:buClr>
              <a:buSzPts val="2800"/>
              <a:buNone/>
              <a:defRPr>
                <a:solidFill>
                  <a:srgbClr val="000040"/>
                </a:solidFill>
              </a:defRPr>
            </a:lvl9pPr>
          </a:lstStyle>
          <a:p>
            <a:endParaRPr/>
          </a:p>
        </p:txBody>
      </p:sp>
      <p:sp>
        <p:nvSpPr>
          <p:cNvPr id="53" name="Shape 53"/>
          <p:cNvSpPr txBox="1">
            <a:spLocks noGrp="1"/>
          </p:cNvSpPr>
          <p:nvPr>
            <p:ph type="subTitle" idx="1"/>
          </p:nvPr>
        </p:nvSpPr>
        <p:spPr>
          <a:xfrm>
            <a:off x="1095100" y="1160100"/>
            <a:ext cx="5106000" cy="3336600"/>
          </a:xfrm>
          <a:prstGeom prst="rect">
            <a:avLst/>
          </a:prstGeom>
        </p:spPr>
        <p:txBody>
          <a:bodyPr spcFirstLastPara="1" wrap="square" lIns="91425" tIns="91425" rIns="91425" bIns="91425" anchor="t" anchorCtr="0"/>
          <a:lstStyle>
            <a:lvl1pPr lvl="0" rtl="0">
              <a:spcBef>
                <a:spcPts val="0"/>
              </a:spcBef>
              <a:spcAft>
                <a:spcPts val="0"/>
              </a:spcAft>
              <a:buNone/>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
        <p:nvSpPr>
          <p:cNvPr id="54" name="Shape 54"/>
          <p:cNvSpPr txBox="1">
            <a:spLocks noGrp="1"/>
          </p:cNvSpPr>
          <p:nvPr>
            <p:ph type="body" idx="2"/>
          </p:nvPr>
        </p:nvSpPr>
        <p:spPr>
          <a:xfrm>
            <a:off x="457200" y="4406309"/>
            <a:ext cx="8229600" cy="519600"/>
          </a:xfrm>
          <a:prstGeom prst="rect">
            <a:avLst/>
          </a:prstGeom>
        </p:spPr>
        <p:txBody>
          <a:bodyPr spcFirstLastPara="1" wrap="square" lIns="91425" tIns="91425" rIns="91425" bIns="91425" anchor="b" anchorCtr="0"/>
          <a:lstStyle>
            <a:lvl1pPr marL="457200" lvl="0" indent="-317500" algn="r" rtl="0">
              <a:spcBef>
                <a:spcPts val="0"/>
              </a:spcBef>
              <a:spcAft>
                <a:spcPts val="0"/>
              </a:spcAft>
              <a:buClr>
                <a:srgbClr val="0F50B8"/>
              </a:buClr>
              <a:buSzPts val="1400"/>
              <a:buChar char="●"/>
              <a:defRPr sz="1400" u="sng">
                <a:solidFill>
                  <a:srgbClr val="0F50B8"/>
                </a:solidFill>
              </a:defRPr>
            </a:lvl1pPr>
            <a:lvl2pPr marL="914400" lvl="1" indent="-317500" algn="r" rtl="0">
              <a:spcBef>
                <a:spcPts val="0"/>
              </a:spcBef>
              <a:spcAft>
                <a:spcPts val="0"/>
              </a:spcAft>
              <a:buSzPts val="1400"/>
              <a:buChar char="○"/>
              <a:defRPr/>
            </a:lvl2pPr>
            <a:lvl3pPr marL="1371600" lvl="2" indent="-317500" algn="r" rtl="0">
              <a:spcBef>
                <a:spcPts val="0"/>
              </a:spcBef>
              <a:spcAft>
                <a:spcPts val="0"/>
              </a:spcAft>
              <a:buSzPts val="1400"/>
              <a:buChar char="■"/>
              <a:defRPr/>
            </a:lvl3pPr>
            <a:lvl4pPr marL="1828800" lvl="3" indent="-317500" algn="r" rtl="0">
              <a:spcBef>
                <a:spcPts val="0"/>
              </a:spcBef>
              <a:spcAft>
                <a:spcPts val="0"/>
              </a:spcAft>
              <a:buSzPts val="1400"/>
              <a:buChar char="●"/>
              <a:defRPr/>
            </a:lvl4pPr>
            <a:lvl5pPr marL="2286000" lvl="4" indent="-317500" algn="r" rtl="0">
              <a:spcBef>
                <a:spcPts val="0"/>
              </a:spcBef>
              <a:spcAft>
                <a:spcPts val="0"/>
              </a:spcAft>
              <a:buSzPts val="1400"/>
              <a:buChar char="○"/>
              <a:defRPr/>
            </a:lvl5pPr>
            <a:lvl6pPr marL="2743200" lvl="5" indent="-317500" algn="r" rtl="0">
              <a:spcBef>
                <a:spcPts val="0"/>
              </a:spcBef>
              <a:spcAft>
                <a:spcPts val="0"/>
              </a:spcAft>
              <a:buSzPts val="1400"/>
              <a:buChar char="■"/>
              <a:defRPr/>
            </a:lvl6pPr>
            <a:lvl7pPr marL="3200400" lvl="6" indent="-317500" algn="r" rtl="0">
              <a:spcBef>
                <a:spcPts val="0"/>
              </a:spcBef>
              <a:spcAft>
                <a:spcPts val="0"/>
              </a:spcAft>
              <a:buSzPts val="1400"/>
              <a:buChar char="●"/>
              <a:defRPr/>
            </a:lvl7pPr>
            <a:lvl8pPr marL="3657600" lvl="7" indent="-317500" algn="r" rtl="0">
              <a:spcBef>
                <a:spcPts val="0"/>
              </a:spcBef>
              <a:spcAft>
                <a:spcPts val="0"/>
              </a:spcAft>
              <a:buSzPts val="1400"/>
              <a:buChar char="○"/>
              <a:defRPr/>
            </a:lvl8pPr>
            <a:lvl9pPr marL="4114800" lvl="8" indent="-317500" algn="r" rtl="0">
              <a:spcBef>
                <a:spcPts val="0"/>
              </a:spcBef>
              <a:spcAft>
                <a:spcPts val="0"/>
              </a:spcAft>
              <a:buSzPts val="1400"/>
              <a:buChar char="■"/>
              <a:defRPr/>
            </a:lvl9pPr>
          </a:lstStyle>
          <a:p>
            <a:endParaRPr/>
          </a:p>
        </p:txBody>
      </p:sp>
      <p:cxnSp>
        <p:nvCxnSpPr>
          <p:cNvPr id="55" name="Shape 55"/>
          <p:cNvCxnSpPr/>
          <p:nvPr/>
        </p:nvCxnSpPr>
        <p:spPr>
          <a:xfrm>
            <a:off x="686725" y="1206994"/>
            <a:ext cx="0" cy="3423300"/>
          </a:xfrm>
          <a:prstGeom prst="straightConnector1">
            <a:avLst/>
          </a:prstGeom>
          <a:noFill/>
          <a:ln w="76200" cap="flat" cmpd="sng">
            <a:solidFill>
              <a:srgbClr val="126DFA"/>
            </a:solidFill>
            <a:prstDash val="solid"/>
            <a:round/>
            <a:headEnd type="none" w="med" len="med"/>
            <a:tailEnd type="none" w="med" len="med"/>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s etc 1">
  <p:cSld name="Quotes etc">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205988"/>
            <a:ext cx="7112700" cy="861900"/>
          </a:xfrm>
          <a:prstGeom prst="rect">
            <a:avLst/>
          </a:prstGeom>
          <a:noFill/>
          <a:ln>
            <a:noFill/>
          </a:ln>
        </p:spPr>
        <p:txBody>
          <a:bodyPr spcFirstLastPara="1" wrap="square" lIns="91425" tIns="91425" rIns="91425" bIns="91425" anchor="b"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58" name="Shape 58"/>
          <p:cNvPicPr preferRelativeResize="0"/>
          <p:nvPr/>
        </p:nvPicPr>
        <p:blipFill rotWithShape="1">
          <a:blip r:embed="rId2">
            <a:alphaModFix/>
          </a:blip>
          <a:srcRect/>
          <a:stretch/>
        </p:blipFill>
        <p:spPr>
          <a:xfrm>
            <a:off x="7920225" y="0"/>
            <a:ext cx="323400" cy="323400"/>
          </a:xfrm>
          <a:prstGeom prst="rect">
            <a:avLst/>
          </a:prstGeom>
          <a:noFill/>
          <a:ln>
            <a:noFill/>
          </a:ln>
        </p:spPr>
      </p:pic>
      <p:sp>
        <p:nvSpPr>
          <p:cNvPr id="59" name="Shape 59"/>
          <p:cNvSpPr txBox="1">
            <a:spLocks noGrp="1"/>
          </p:cNvSpPr>
          <p:nvPr>
            <p:ph type="subTitle" idx="1"/>
          </p:nvPr>
        </p:nvSpPr>
        <p:spPr>
          <a:xfrm>
            <a:off x="1095100" y="1160100"/>
            <a:ext cx="5106000" cy="33366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000040"/>
              </a:buClr>
              <a:buSzPts val="1800"/>
              <a:buFont typeface="PT Sans"/>
              <a:buNone/>
              <a:defRPr/>
            </a:lvl1pPr>
            <a:lvl2pPr marL="0" marR="0" lvl="1" indent="0" algn="l" rtl="0">
              <a:lnSpc>
                <a:spcPct val="100000"/>
              </a:lnSpc>
              <a:spcBef>
                <a:spcPts val="0"/>
              </a:spcBef>
              <a:spcAft>
                <a:spcPts val="0"/>
              </a:spcAft>
              <a:buClr>
                <a:srgbClr val="000040"/>
              </a:buClr>
              <a:buSzPts val="1400"/>
              <a:buFont typeface="PT Sans"/>
              <a:buNone/>
              <a:defRPr/>
            </a:lvl2pPr>
            <a:lvl3pPr marL="0" marR="0" lvl="2" indent="0" algn="l" rtl="0">
              <a:lnSpc>
                <a:spcPct val="100000"/>
              </a:lnSpc>
              <a:spcBef>
                <a:spcPts val="0"/>
              </a:spcBef>
              <a:spcAft>
                <a:spcPts val="0"/>
              </a:spcAft>
              <a:buClr>
                <a:srgbClr val="000040"/>
              </a:buClr>
              <a:buSzPts val="1400"/>
              <a:buFont typeface="PT Sans"/>
              <a:buNone/>
              <a:defRPr/>
            </a:lvl3pPr>
            <a:lvl4pPr marL="0" marR="0" lvl="3" indent="0" algn="l" rtl="0">
              <a:lnSpc>
                <a:spcPct val="100000"/>
              </a:lnSpc>
              <a:spcBef>
                <a:spcPts val="0"/>
              </a:spcBef>
              <a:spcAft>
                <a:spcPts val="0"/>
              </a:spcAft>
              <a:buClr>
                <a:srgbClr val="000040"/>
              </a:buClr>
              <a:buSzPts val="1400"/>
              <a:buFont typeface="PT Sans"/>
              <a:buNone/>
              <a:defRPr/>
            </a:lvl4pPr>
            <a:lvl5pPr marL="0" marR="0" lvl="4" indent="0" algn="l" rtl="0">
              <a:lnSpc>
                <a:spcPct val="100000"/>
              </a:lnSpc>
              <a:spcBef>
                <a:spcPts val="0"/>
              </a:spcBef>
              <a:spcAft>
                <a:spcPts val="0"/>
              </a:spcAft>
              <a:buClr>
                <a:srgbClr val="000040"/>
              </a:buClr>
              <a:buSzPts val="1400"/>
              <a:buFont typeface="PT Sans"/>
              <a:buNone/>
              <a:defRPr/>
            </a:lvl5pPr>
            <a:lvl6pPr marL="0" marR="0" lvl="5" indent="0" algn="l" rtl="0">
              <a:lnSpc>
                <a:spcPct val="100000"/>
              </a:lnSpc>
              <a:spcBef>
                <a:spcPts val="0"/>
              </a:spcBef>
              <a:spcAft>
                <a:spcPts val="0"/>
              </a:spcAft>
              <a:buClr>
                <a:srgbClr val="000040"/>
              </a:buClr>
              <a:buSzPts val="1400"/>
              <a:buFont typeface="PT Sans"/>
              <a:buNone/>
              <a:defRPr/>
            </a:lvl6pPr>
            <a:lvl7pPr marL="0" marR="0" lvl="6" indent="0" algn="l" rtl="0">
              <a:lnSpc>
                <a:spcPct val="100000"/>
              </a:lnSpc>
              <a:spcBef>
                <a:spcPts val="0"/>
              </a:spcBef>
              <a:spcAft>
                <a:spcPts val="0"/>
              </a:spcAft>
              <a:buClr>
                <a:srgbClr val="000040"/>
              </a:buClr>
              <a:buSzPts val="1400"/>
              <a:buFont typeface="PT Sans"/>
              <a:buNone/>
              <a:defRPr/>
            </a:lvl7pPr>
            <a:lvl8pPr marL="0" marR="0" lvl="7" indent="0" algn="l" rtl="0">
              <a:lnSpc>
                <a:spcPct val="100000"/>
              </a:lnSpc>
              <a:spcBef>
                <a:spcPts val="0"/>
              </a:spcBef>
              <a:spcAft>
                <a:spcPts val="0"/>
              </a:spcAft>
              <a:buClr>
                <a:srgbClr val="000040"/>
              </a:buClr>
              <a:buSzPts val="1400"/>
              <a:buFont typeface="PT Sans"/>
              <a:buNone/>
              <a:defRPr/>
            </a:lvl8pPr>
            <a:lvl9pPr marL="0" marR="0" lvl="8" indent="0" algn="l" rtl="0">
              <a:lnSpc>
                <a:spcPct val="100000"/>
              </a:lnSpc>
              <a:spcBef>
                <a:spcPts val="0"/>
              </a:spcBef>
              <a:spcAft>
                <a:spcPts val="0"/>
              </a:spcAft>
              <a:buClr>
                <a:srgbClr val="000040"/>
              </a:buClr>
              <a:buSzPts val="1400"/>
              <a:buFont typeface="PT Sans"/>
              <a:buNone/>
              <a:defRPr/>
            </a:lvl9pPr>
          </a:lstStyle>
          <a:p>
            <a:endParaRPr/>
          </a:p>
        </p:txBody>
      </p:sp>
      <p:sp>
        <p:nvSpPr>
          <p:cNvPr id="60" name="Shape 60"/>
          <p:cNvSpPr txBox="1">
            <a:spLocks noGrp="1"/>
          </p:cNvSpPr>
          <p:nvPr>
            <p:ph type="body" idx="2"/>
          </p:nvPr>
        </p:nvSpPr>
        <p:spPr>
          <a:xfrm>
            <a:off x="457200" y="4406309"/>
            <a:ext cx="8229600" cy="519600"/>
          </a:xfrm>
          <a:prstGeom prst="rect">
            <a:avLst/>
          </a:prstGeom>
          <a:noFill/>
          <a:ln>
            <a:noFill/>
          </a:ln>
        </p:spPr>
        <p:txBody>
          <a:bodyPr spcFirstLastPara="1" wrap="square" lIns="91425" tIns="91425" rIns="91425" bIns="91425" anchor="b" anchorCtr="0"/>
          <a:lstStyle>
            <a:lvl1pPr marL="457200" lvl="0" indent="-342900" algn="r" rtl="0">
              <a:spcBef>
                <a:spcPts val="0"/>
              </a:spcBef>
              <a:spcAft>
                <a:spcPts val="0"/>
              </a:spcAft>
              <a:buSzPts val="1800"/>
              <a:buChar char="●"/>
              <a:defRPr/>
            </a:lvl1pPr>
            <a:lvl2pPr marL="914400" lvl="1" indent="-317500" algn="r" rtl="0">
              <a:spcBef>
                <a:spcPts val="1600"/>
              </a:spcBef>
              <a:spcAft>
                <a:spcPts val="0"/>
              </a:spcAft>
              <a:buSzPts val="1400"/>
              <a:buChar char="○"/>
              <a:defRPr/>
            </a:lvl2pPr>
            <a:lvl3pPr marL="1371600" lvl="2" indent="-317500" algn="r" rtl="0">
              <a:spcBef>
                <a:spcPts val="1600"/>
              </a:spcBef>
              <a:spcAft>
                <a:spcPts val="0"/>
              </a:spcAft>
              <a:buSzPts val="1400"/>
              <a:buChar char="■"/>
              <a:defRPr/>
            </a:lvl3pPr>
            <a:lvl4pPr marL="1828800" lvl="3" indent="-317500" algn="r" rtl="0">
              <a:spcBef>
                <a:spcPts val="1600"/>
              </a:spcBef>
              <a:spcAft>
                <a:spcPts val="0"/>
              </a:spcAft>
              <a:buSzPts val="1400"/>
              <a:buChar char="●"/>
              <a:defRPr/>
            </a:lvl4pPr>
            <a:lvl5pPr marL="2286000" lvl="4" indent="-317500" algn="r" rtl="0">
              <a:spcBef>
                <a:spcPts val="1600"/>
              </a:spcBef>
              <a:spcAft>
                <a:spcPts val="0"/>
              </a:spcAft>
              <a:buSzPts val="1400"/>
              <a:buChar char="○"/>
              <a:defRPr/>
            </a:lvl5pPr>
            <a:lvl6pPr marL="2743200" lvl="5" indent="-317500" algn="r" rtl="0">
              <a:spcBef>
                <a:spcPts val="1600"/>
              </a:spcBef>
              <a:spcAft>
                <a:spcPts val="0"/>
              </a:spcAft>
              <a:buSzPts val="1400"/>
              <a:buChar char="■"/>
              <a:defRPr/>
            </a:lvl6pPr>
            <a:lvl7pPr marL="3200400" lvl="6" indent="-317500" algn="r" rtl="0">
              <a:spcBef>
                <a:spcPts val="1600"/>
              </a:spcBef>
              <a:spcAft>
                <a:spcPts val="0"/>
              </a:spcAft>
              <a:buSzPts val="1400"/>
              <a:buChar char="●"/>
              <a:defRPr/>
            </a:lvl7pPr>
            <a:lvl8pPr marL="3657600" lvl="7" indent="-317500" algn="r" rtl="0">
              <a:spcBef>
                <a:spcPts val="1600"/>
              </a:spcBef>
              <a:spcAft>
                <a:spcPts val="0"/>
              </a:spcAft>
              <a:buSzPts val="1400"/>
              <a:buChar char="○"/>
              <a:defRPr/>
            </a:lvl8pPr>
            <a:lvl9pPr marL="4114800" lvl="8" indent="-317500" algn="r" rtl="0">
              <a:spcBef>
                <a:spcPts val="1600"/>
              </a:spcBef>
              <a:spcAft>
                <a:spcPts val="1600"/>
              </a:spcAft>
              <a:buSzPts val="1400"/>
              <a:buChar char="■"/>
              <a:defRPr/>
            </a:lvl9pPr>
          </a:lstStyle>
          <a:p>
            <a:endParaRPr/>
          </a:p>
        </p:txBody>
      </p:sp>
      <p:cxnSp>
        <p:nvCxnSpPr>
          <p:cNvPr id="61" name="Shape 61"/>
          <p:cNvCxnSpPr/>
          <p:nvPr/>
        </p:nvCxnSpPr>
        <p:spPr>
          <a:xfrm>
            <a:off x="686725" y="1206994"/>
            <a:ext cx="0" cy="3423300"/>
          </a:xfrm>
          <a:prstGeom prst="straightConnector1">
            <a:avLst/>
          </a:prstGeom>
          <a:noFill/>
          <a:ln w="76200" cap="flat" cmpd="sng">
            <a:solidFill>
              <a:srgbClr val="F5F5DC"/>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 name="Shape 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sz="3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 name="Shape 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 name="Shape 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4" name="Shape 2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5" name="Shape 2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 name="Shape 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9" name="Shape 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2" name="Shape 32"/>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3" name="Shape 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6" name="Shape 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9" name="Shape 3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0" name="Shape 4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1" name="Shape 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sp>
        <p:nvSpPr>
          <p:cNvPr id="43" name="Shape 4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44" name="Shape 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p:nvPr/>
        </p:nvSpPr>
        <p:spPr>
          <a:xfrm>
            <a:off x="0" y="0"/>
            <a:ext cx="9144000" cy="5143500"/>
          </a:xfrm>
          <a:prstGeom prst="rect">
            <a:avLst/>
          </a:prstGeom>
          <a:noFill/>
          <a:ln w="114300" cap="flat" cmpd="sng">
            <a:solidFill>
              <a:srgbClr val="126DFA"/>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Shape 7"/>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rgbClr val="0F50B8"/>
              </a:buClr>
              <a:buSzPts val="3600"/>
              <a:buFont typeface="Questrial"/>
              <a:buNone/>
              <a:defRPr sz="3600" b="1">
                <a:solidFill>
                  <a:srgbClr val="0F50B8"/>
                </a:solidFill>
                <a:latin typeface="Questrial"/>
                <a:ea typeface="Questrial"/>
                <a:cs typeface="Questrial"/>
                <a:sym typeface="Questrial"/>
              </a:defRPr>
            </a:lvl1pPr>
            <a:lvl2pPr lvl="1" rtl="0">
              <a:spcBef>
                <a:spcPts val="0"/>
              </a:spcBef>
              <a:spcAft>
                <a:spcPts val="0"/>
              </a:spcAft>
              <a:buClr>
                <a:srgbClr val="454547"/>
              </a:buClr>
              <a:buSzPts val="2800"/>
              <a:buNone/>
              <a:defRPr sz="2800">
                <a:solidFill>
                  <a:srgbClr val="454547"/>
                </a:solidFill>
              </a:defRPr>
            </a:lvl2pPr>
            <a:lvl3pPr lvl="2" rtl="0">
              <a:spcBef>
                <a:spcPts val="0"/>
              </a:spcBef>
              <a:spcAft>
                <a:spcPts val="0"/>
              </a:spcAft>
              <a:buClr>
                <a:srgbClr val="454547"/>
              </a:buClr>
              <a:buSzPts val="2800"/>
              <a:buNone/>
              <a:defRPr sz="2800">
                <a:solidFill>
                  <a:srgbClr val="454547"/>
                </a:solidFill>
              </a:defRPr>
            </a:lvl3pPr>
            <a:lvl4pPr lvl="3" rtl="0">
              <a:spcBef>
                <a:spcPts val="0"/>
              </a:spcBef>
              <a:spcAft>
                <a:spcPts val="0"/>
              </a:spcAft>
              <a:buClr>
                <a:srgbClr val="454547"/>
              </a:buClr>
              <a:buSzPts val="2800"/>
              <a:buNone/>
              <a:defRPr sz="2800">
                <a:solidFill>
                  <a:srgbClr val="454547"/>
                </a:solidFill>
              </a:defRPr>
            </a:lvl4pPr>
            <a:lvl5pPr lvl="4" rtl="0">
              <a:spcBef>
                <a:spcPts val="0"/>
              </a:spcBef>
              <a:spcAft>
                <a:spcPts val="0"/>
              </a:spcAft>
              <a:buClr>
                <a:srgbClr val="454547"/>
              </a:buClr>
              <a:buSzPts val="2800"/>
              <a:buNone/>
              <a:defRPr sz="2800">
                <a:solidFill>
                  <a:srgbClr val="454547"/>
                </a:solidFill>
              </a:defRPr>
            </a:lvl5pPr>
            <a:lvl6pPr lvl="5" rtl="0">
              <a:spcBef>
                <a:spcPts val="0"/>
              </a:spcBef>
              <a:spcAft>
                <a:spcPts val="0"/>
              </a:spcAft>
              <a:buClr>
                <a:srgbClr val="454547"/>
              </a:buClr>
              <a:buSzPts val="2800"/>
              <a:buNone/>
              <a:defRPr sz="2800">
                <a:solidFill>
                  <a:srgbClr val="454547"/>
                </a:solidFill>
              </a:defRPr>
            </a:lvl6pPr>
            <a:lvl7pPr lvl="6" rtl="0">
              <a:spcBef>
                <a:spcPts val="0"/>
              </a:spcBef>
              <a:spcAft>
                <a:spcPts val="0"/>
              </a:spcAft>
              <a:buClr>
                <a:srgbClr val="454547"/>
              </a:buClr>
              <a:buSzPts val="2800"/>
              <a:buNone/>
              <a:defRPr sz="2800">
                <a:solidFill>
                  <a:srgbClr val="454547"/>
                </a:solidFill>
              </a:defRPr>
            </a:lvl7pPr>
            <a:lvl8pPr lvl="7" rtl="0">
              <a:spcBef>
                <a:spcPts val="0"/>
              </a:spcBef>
              <a:spcAft>
                <a:spcPts val="0"/>
              </a:spcAft>
              <a:buClr>
                <a:srgbClr val="454547"/>
              </a:buClr>
              <a:buSzPts val="2800"/>
              <a:buNone/>
              <a:defRPr sz="2800">
                <a:solidFill>
                  <a:srgbClr val="454547"/>
                </a:solidFill>
              </a:defRPr>
            </a:lvl8pPr>
            <a:lvl9pPr lvl="8" rtl="0">
              <a:spcBef>
                <a:spcPts val="0"/>
              </a:spcBef>
              <a:spcAft>
                <a:spcPts val="0"/>
              </a:spcAft>
              <a:buClr>
                <a:srgbClr val="454547"/>
              </a:buClr>
              <a:buSzPts val="2800"/>
              <a:buNone/>
              <a:defRPr sz="2800">
                <a:solidFill>
                  <a:srgbClr val="454547"/>
                </a:solidFill>
              </a:defRPr>
            </a:lvl9pPr>
          </a:lstStyle>
          <a:p>
            <a:endParaRPr/>
          </a:p>
        </p:txBody>
      </p:sp>
      <p:sp>
        <p:nvSpPr>
          <p:cNvPr id="8" name="Shape 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rgbClr val="454547"/>
              </a:buClr>
              <a:buSzPts val="1800"/>
              <a:buFont typeface="Questrial"/>
              <a:buChar char="●"/>
              <a:defRPr sz="1800">
                <a:solidFill>
                  <a:srgbClr val="454547"/>
                </a:solidFill>
                <a:latin typeface="Questrial"/>
                <a:ea typeface="Questrial"/>
                <a:cs typeface="Questrial"/>
                <a:sym typeface="Questrial"/>
              </a:defRPr>
            </a:lvl1pPr>
            <a:lvl2pPr marL="914400" lvl="1"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2pPr>
            <a:lvl3pPr marL="1371600" lvl="2"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3pPr>
            <a:lvl4pPr marL="1828800" lvl="3"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4pPr>
            <a:lvl5pPr marL="2286000" lvl="4"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5pPr>
            <a:lvl6pPr marL="2743200" lvl="5"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6pPr>
            <a:lvl7pPr marL="3200400" lvl="6"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7pPr>
            <a:lvl8pPr marL="3657600" lvl="7" indent="-317500" rtl="0">
              <a:lnSpc>
                <a:spcPct val="115000"/>
              </a:lnSpc>
              <a:spcBef>
                <a:spcPts val="1600"/>
              </a:spcBef>
              <a:spcAft>
                <a:spcPts val="0"/>
              </a:spcAft>
              <a:buClr>
                <a:srgbClr val="454547"/>
              </a:buClr>
              <a:buSzPts val="1400"/>
              <a:buFont typeface="Questrial"/>
              <a:buChar char="○"/>
              <a:defRPr>
                <a:solidFill>
                  <a:srgbClr val="454547"/>
                </a:solidFill>
                <a:latin typeface="Questrial"/>
                <a:ea typeface="Questrial"/>
                <a:cs typeface="Questrial"/>
                <a:sym typeface="Questrial"/>
              </a:defRPr>
            </a:lvl8pPr>
            <a:lvl9pPr marL="4114800" lvl="8" indent="-317500" rtl="0">
              <a:lnSpc>
                <a:spcPct val="115000"/>
              </a:lnSpc>
              <a:spcBef>
                <a:spcPts val="1600"/>
              </a:spcBef>
              <a:spcAft>
                <a:spcPts val="1600"/>
              </a:spcAft>
              <a:buClr>
                <a:srgbClr val="454547"/>
              </a:buClr>
              <a:buSzPts val="1400"/>
              <a:buFont typeface="Questrial"/>
              <a:buChar char="■"/>
              <a:defRPr>
                <a:solidFill>
                  <a:srgbClr val="454547"/>
                </a:solidFill>
                <a:latin typeface="Questrial"/>
                <a:ea typeface="Questrial"/>
                <a:cs typeface="Questrial"/>
                <a:sym typeface="Questrial"/>
              </a:defRPr>
            </a:lvl9pPr>
          </a:lstStyle>
          <a:p>
            <a:endParaRPr/>
          </a:p>
        </p:txBody>
      </p:sp>
      <p:sp>
        <p:nvSpPr>
          <p:cNvPr id="9" name="Shape 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US"/>
              <a:t>‹#›</a:t>
            </a:fld>
            <a:endParaRPr/>
          </a:p>
        </p:txBody>
      </p:sp>
      <p:pic>
        <p:nvPicPr>
          <p:cNvPr id="10" name="Shape 10"/>
          <p:cNvPicPr preferRelativeResize="0"/>
          <p:nvPr/>
        </p:nvPicPr>
        <p:blipFill>
          <a:blip r:embed="rId15">
            <a:alphaModFix/>
          </a:blip>
          <a:stretch>
            <a:fillRect/>
          </a:stretch>
        </p:blipFill>
        <p:spPr>
          <a:xfrm>
            <a:off x="7171525" y="158358"/>
            <a:ext cx="1787437" cy="70485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mc:AlternateContent xmlns:mc="http://schemas.openxmlformats.org/markup-compatibility/2006" xmlns:p14="http://schemas.microsoft.com/office/powerpoint/2010/main">
    <mc:Choice Requires="p14">
      <p:transition spd="slow">
        <p14:prism/>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cft.vanderbilt.edu/guides-sub-pages/writing-good-multiple-choice-test-questions/"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thewingtoheaven.wordpress.com/2015/06/07/assessment-alternatives-1-using-questions-instead-of-criteria/"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hyperlink" Target="http://www.youtube.com/watch?v=94OE4d3nrZY"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peerinstruction4cs.org/" TargetMode="External"/><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hyperlink" Target="http://www.sswm.info/sites/default/files/reference_attachments/CROUCH%20and%20MAZUR%202001%20Pee%20Instruction%20Ten%20Years%20of%20Experience%20and%20Results.pdf" TargetMode="External"/><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educationendowmentfoundation.org.uk/uploads/pdf/EEF_DIY_Evaluation_Guide_(2013).pdf"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hyperlink" Target="https://drive.google.com/open?id=1CBz8XQvqAC3BJfaCt8D8H6FDUpunI_QlhVt7VDkZkG8" TargetMode="Externa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hyperlink" Target="https://diagnosticquestions.com/Questions/Go#/19773" TargetMode="External"/><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hyperlink" Target="https://diagnosticquestions.com/Questions/Go#/19817" TargetMode="External"/><Relationship Id="rId2" Type="http://schemas.openxmlformats.org/officeDocument/2006/relationships/notesSlide" Target="../notesSlides/notesSlide44.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9.xml"/><Relationship Id="rId5" Type="http://schemas.openxmlformats.org/officeDocument/2006/relationships/image" Target="../media/image42.png"/><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hyperlink" Target="http://www.eis.mdx.ac.uk/research/PhDArea/saeed/paper1.pdf" TargetMode="External"/><Relationship Id="rId2" Type="http://schemas.openxmlformats.org/officeDocument/2006/relationships/notesSlide" Target="../notesSlides/notesSlide47.xml"/><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hyperlink" Target="http://www.eis.mdx.ac.uk/staffpages/r_bornat/papers/camel_hump_retraction.pdf"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diagnosticquestions.com/Questions/Go#/40663" TargetMode="External"/><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9.xml"/><Relationship Id="rId5" Type="http://schemas.openxmlformats.org/officeDocument/2006/relationships/image" Target="../media/image47.png"/><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eb.stanford.edu/~roypea/RoyPDF%20folder/A28_Pea_86.pdf" TargetMode="External"/><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11.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hyperlink" Target="https://diagnosticquestions.com/Questions/Go#/42187" TargetMode="External"/><Relationship Id="rId2" Type="http://schemas.openxmlformats.org/officeDocument/2006/relationships/notesSlide" Target="../notesSlides/notesSlide52.xml"/><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9.xml"/><Relationship Id="rId5" Type="http://schemas.openxmlformats.org/officeDocument/2006/relationships/image" Target="../media/image53.png"/><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3" Type="http://schemas.openxmlformats.org/officeDocument/2006/relationships/hyperlink" Target="http://citeseerx.ist.psu.edu/viewdoc/download?doi=10.1.1.847.319&amp;rep=rep1&amp;type=pdf" TargetMode="External"/><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diagnosticquestions.com/Quizzes/Go#/57435" TargetMode="External"/><Relationship Id="rId2" Type="http://schemas.openxmlformats.org/officeDocument/2006/relationships/notesSlide" Target="../notesSlides/notesSlide56.xml"/><Relationship Id="rId1" Type="http://schemas.openxmlformats.org/officeDocument/2006/relationships/slideLayout" Target="../slideLayouts/slideLayout11.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1.xml"/><Relationship Id="rId5" Type="http://schemas.openxmlformats.org/officeDocument/2006/relationships/image" Target="../media/image60.png"/><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ctrTitle"/>
          </p:nvPr>
        </p:nvSpPr>
        <p:spPr>
          <a:xfrm>
            <a:off x="311700" y="645750"/>
            <a:ext cx="8520600" cy="15711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4800"/>
              <a:t>Quantum Leap</a:t>
            </a:r>
            <a:endParaRPr sz="4800"/>
          </a:p>
        </p:txBody>
      </p:sp>
      <p:sp>
        <p:nvSpPr>
          <p:cNvPr id="67" name="Shape 67"/>
          <p:cNvSpPr txBox="1"/>
          <p:nvPr/>
        </p:nvSpPr>
        <p:spPr>
          <a:xfrm>
            <a:off x="773375" y="3046944"/>
            <a:ext cx="7923900" cy="1865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1800">
              <a:solidFill>
                <a:srgbClr val="BE0016"/>
              </a:solidFill>
              <a:latin typeface="PT Sans"/>
              <a:ea typeface="PT Sans"/>
              <a:cs typeface="PT Sans"/>
              <a:sym typeface="PT Sans"/>
            </a:endParaRPr>
          </a:p>
        </p:txBody>
      </p:sp>
      <p:sp>
        <p:nvSpPr>
          <p:cNvPr id="68" name="Shape 68"/>
          <p:cNvSpPr txBox="1">
            <a:spLocks noGrp="1"/>
          </p:cNvSpPr>
          <p:nvPr>
            <p:ph type="subTitle" idx="1"/>
          </p:nvPr>
        </p:nvSpPr>
        <p:spPr>
          <a:xfrm>
            <a:off x="222700" y="2834125"/>
            <a:ext cx="8609400" cy="7926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1800">
                <a:solidFill>
                  <a:srgbClr val="000000"/>
                </a:solidFill>
              </a:rPr>
              <a:t>Simon Peyton Jones</a:t>
            </a:r>
            <a:endParaRPr sz="1800">
              <a:solidFill>
                <a:srgbClr val="000000"/>
              </a:solidFill>
            </a:endParaRPr>
          </a:p>
          <a:p>
            <a:pPr marL="0" lvl="0" indent="0">
              <a:spcBef>
                <a:spcPts val="0"/>
              </a:spcBef>
              <a:spcAft>
                <a:spcPts val="0"/>
              </a:spcAft>
              <a:buClr>
                <a:schemeClr val="dk1"/>
              </a:buClr>
              <a:buSzPts val="1100"/>
              <a:buFont typeface="Arial"/>
              <a:buNone/>
            </a:pPr>
            <a:r>
              <a:rPr lang="en-US" sz="1800">
                <a:solidFill>
                  <a:srgbClr val="000000"/>
                </a:solidFill>
              </a:rPr>
              <a:t>Miles Berry</a:t>
            </a:r>
            <a:endParaRPr sz="1800">
              <a:solidFill>
                <a:srgbClr val="000000"/>
              </a:solidFill>
            </a:endParaRPr>
          </a:p>
          <a:p>
            <a:pPr marL="0" lvl="0" indent="0">
              <a:spcBef>
                <a:spcPts val="0"/>
              </a:spcBef>
              <a:spcAft>
                <a:spcPts val="0"/>
              </a:spcAft>
              <a:buClr>
                <a:schemeClr val="dk1"/>
              </a:buClr>
              <a:buSzPts val="1100"/>
              <a:buFont typeface="Arial"/>
              <a:buNone/>
            </a:pPr>
            <a:endParaRPr sz="1800">
              <a:solidFill>
                <a:srgbClr val="000000"/>
              </a:solidFill>
            </a:endParaRPr>
          </a:p>
          <a:p>
            <a:pPr marL="0" lvl="0" indent="0">
              <a:spcBef>
                <a:spcPts val="0"/>
              </a:spcBef>
              <a:spcAft>
                <a:spcPts val="0"/>
              </a:spcAft>
              <a:buClr>
                <a:schemeClr val="dk1"/>
              </a:buClr>
              <a:buSzPts val="1100"/>
              <a:buFont typeface="Arial"/>
              <a:buNone/>
            </a:pPr>
            <a:r>
              <a:rPr lang="en-US" sz="1800">
                <a:solidFill>
                  <a:srgbClr val="000000"/>
                </a:solidFill>
              </a:rPr>
              <a:t>19 March 2018</a:t>
            </a:r>
            <a:endParaRPr sz="1800">
              <a:solidFill>
                <a:srgbClr val="000000"/>
              </a:solidFill>
            </a:endParaRPr>
          </a:p>
          <a:p>
            <a:pPr marL="0" lvl="0" indent="0">
              <a:spcBef>
                <a:spcPts val="0"/>
              </a:spcBef>
              <a:spcAft>
                <a:spcPts val="0"/>
              </a:spcAft>
              <a:buClr>
                <a:schemeClr val="dk1"/>
              </a:buClr>
              <a:buSzPts val="1100"/>
              <a:buFont typeface="Arial"/>
              <a:buNone/>
            </a:pPr>
            <a:endParaRPr sz="1800">
              <a:solidFill>
                <a:srgbClr val="000000"/>
              </a:solidFill>
            </a:endParaRPr>
          </a:p>
          <a:p>
            <a:pPr marL="0" lvl="0" indent="0">
              <a:spcBef>
                <a:spcPts val="0"/>
              </a:spcBef>
              <a:spcAft>
                <a:spcPts val="0"/>
              </a:spcAft>
              <a:buClr>
                <a:schemeClr val="dk1"/>
              </a:buClr>
              <a:buSzPts val="1100"/>
              <a:buFont typeface="Arial"/>
              <a:buNone/>
            </a:pPr>
            <a:r>
              <a:rPr lang="en-US" sz="1800">
                <a:solidFill>
                  <a:srgbClr val="000000"/>
                </a:solidFill>
              </a:rPr>
              <a:t>More about Quantum: bit.ly/projectquantum </a:t>
            </a:r>
            <a:endParaRPr sz="1800">
              <a:solidFill>
                <a:srgbClr val="000000"/>
              </a:solidFill>
            </a:endParaRPr>
          </a:p>
          <a:p>
            <a:pPr marL="0" lvl="0" indent="0" rtl="0">
              <a:spcBef>
                <a:spcPts val="0"/>
              </a:spcBef>
              <a:spcAft>
                <a:spcPts val="0"/>
              </a:spcAft>
              <a:buNone/>
            </a:pPr>
            <a:r>
              <a:rPr lang="en-US" sz="1800">
                <a:solidFill>
                  <a:srgbClr val="000000"/>
                </a:solidFill>
              </a:rPr>
              <a:t>Our questions: bit.ly/quantumquestions</a:t>
            </a:r>
            <a:endParaRPr sz="180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Shape 125"/>
          <p:cNvPicPr preferRelativeResize="0"/>
          <p:nvPr/>
        </p:nvPicPr>
        <p:blipFill rotWithShape="1">
          <a:blip r:embed="rId3">
            <a:alphaModFix/>
          </a:blip>
          <a:srcRect/>
          <a:stretch/>
        </p:blipFill>
        <p:spPr>
          <a:xfrm>
            <a:off x="755500" y="892900"/>
            <a:ext cx="2165875" cy="2609125"/>
          </a:xfrm>
          <a:prstGeom prst="rect">
            <a:avLst/>
          </a:prstGeom>
          <a:noFill/>
          <a:ln>
            <a:noFill/>
          </a:ln>
        </p:spPr>
      </p:pic>
      <p:pic>
        <p:nvPicPr>
          <p:cNvPr id="126" name="Shape 126"/>
          <p:cNvPicPr preferRelativeResize="0"/>
          <p:nvPr/>
        </p:nvPicPr>
        <p:blipFill rotWithShape="1">
          <a:blip r:embed="rId4">
            <a:alphaModFix/>
          </a:blip>
          <a:srcRect l="9769" r="11632"/>
          <a:stretch/>
        </p:blipFill>
        <p:spPr>
          <a:xfrm>
            <a:off x="4630975" y="892900"/>
            <a:ext cx="2050775" cy="2609125"/>
          </a:xfrm>
          <a:prstGeom prst="rect">
            <a:avLst/>
          </a:prstGeom>
          <a:noFill/>
          <a:ln>
            <a:noFill/>
          </a:ln>
        </p:spPr>
      </p:pic>
      <p:sp>
        <p:nvSpPr>
          <p:cNvPr id="127" name="Shape 127"/>
          <p:cNvSpPr txBox="1"/>
          <p:nvPr/>
        </p:nvSpPr>
        <p:spPr>
          <a:xfrm>
            <a:off x="377788" y="3587591"/>
            <a:ext cx="2806200" cy="831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2400" i="0" u="none" strike="noStrike" cap="none">
                <a:solidFill>
                  <a:srgbClr val="000000"/>
                </a:solidFill>
                <a:latin typeface="Questrial"/>
                <a:ea typeface="Questrial"/>
                <a:cs typeface="Questrial"/>
                <a:sym typeface="Questrial"/>
              </a:rPr>
              <a:t>Professor Rob Coe</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Centre for Evaluation and Monitoring (CEM)</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University of Durham</a:t>
            </a:r>
            <a:endParaRPr>
              <a:latin typeface="Questrial"/>
              <a:ea typeface="Questrial"/>
              <a:cs typeface="Questrial"/>
              <a:sym typeface="Questrial"/>
            </a:endParaRPr>
          </a:p>
        </p:txBody>
      </p:sp>
      <p:sp>
        <p:nvSpPr>
          <p:cNvPr id="128" name="Shape 128"/>
          <p:cNvSpPr txBox="1"/>
          <p:nvPr/>
        </p:nvSpPr>
        <p:spPr>
          <a:xfrm>
            <a:off x="3945478" y="3587592"/>
            <a:ext cx="3354600" cy="992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2400" i="0" u="none" strike="noStrike" cap="none">
                <a:solidFill>
                  <a:srgbClr val="000000"/>
                </a:solidFill>
                <a:latin typeface="Questrial"/>
                <a:ea typeface="Questrial"/>
                <a:cs typeface="Questrial"/>
                <a:sym typeface="Questrial"/>
              </a:rPr>
              <a:t>Tim Oates CBE</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Director of Assessment Research and Development</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Cambridge Assessment</a:t>
            </a:r>
            <a:endParaRPr>
              <a:latin typeface="Questrial"/>
              <a:ea typeface="Questrial"/>
              <a:cs typeface="Questrial"/>
              <a:sym typeface="Questrial"/>
            </a:endParaRPr>
          </a:p>
          <a:p>
            <a:pPr marL="0" marR="0" lvl="0" indent="0" algn="ctr" rtl="0">
              <a:lnSpc>
                <a:spcPct val="100000"/>
              </a:lnSpc>
              <a:spcBef>
                <a:spcPts val="0"/>
              </a:spcBef>
              <a:spcAft>
                <a:spcPts val="0"/>
              </a:spcAft>
              <a:buNone/>
            </a:pPr>
            <a:endParaRPr sz="1400" i="0" u="none" strike="noStrike" cap="none">
              <a:solidFill>
                <a:srgbClr val="000000"/>
              </a:solidFill>
              <a:latin typeface="Questrial"/>
              <a:ea typeface="Questrial"/>
              <a:cs typeface="Questrial"/>
              <a:sym typeface="Quest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Getting the questions</a:t>
            </a:r>
            <a:endParaRPr/>
          </a:p>
        </p:txBody>
      </p:sp>
      <p:sp>
        <p:nvSpPr>
          <p:cNvPr id="134" name="Shape 134"/>
          <p:cNvSpPr txBox="1">
            <a:spLocks noGrp="1"/>
          </p:cNvSpPr>
          <p:nvPr>
            <p:ph type="body" idx="1"/>
          </p:nvPr>
        </p:nvSpPr>
        <p:spPr>
          <a:xfrm>
            <a:off x="311700" y="1166002"/>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15000"/>
              </a:lnSpc>
              <a:spcBef>
                <a:spcPts val="0"/>
              </a:spcBef>
              <a:spcAft>
                <a:spcPts val="0"/>
              </a:spcAft>
              <a:buClr>
                <a:srgbClr val="454547"/>
              </a:buClr>
              <a:buSzPts val="2400"/>
              <a:buFont typeface="Questrial"/>
              <a:buChar char="●"/>
            </a:pPr>
            <a:r>
              <a:rPr lang="en-US" sz="2400" i="0" u="none" strike="noStrike" cap="none">
                <a:solidFill>
                  <a:srgbClr val="454547"/>
                </a:solidFill>
              </a:rPr>
              <a:t>Traditional approach</a:t>
            </a:r>
            <a:endParaRPr sz="24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Pay experts to write questions</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Field trial them</a:t>
            </a:r>
            <a:endParaRPr sz="1800"/>
          </a:p>
          <a:p>
            <a:pPr marL="914400" marR="0" lvl="1" indent="-228600" algn="l" rtl="0">
              <a:lnSpc>
                <a:spcPct val="115000"/>
              </a:lnSpc>
              <a:spcBef>
                <a:spcPts val="600"/>
              </a:spcBef>
              <a:spcAft>
                <a:spcPts val="0"/>
              </a:spcAft>
              <a:buClr>
                <a:srgbClr val="454547"/>
              </a:buClr>
              <a:buSzPts val="1400"/>
              <a:buFont typeface="Arial"/>
              <a:buNone/>
            </a:pPr>
            <a:endParaRPr sz="1800" i="0" u="none" strike="noStrike" cap="none">
              <a:solidFill>
                <a:srgbClr val="454547"/>
              </a:solidFill>
            </a:endParaRPr>
          </a:p>
          <a:p>
            <a:pPr marL="457200" marR="0" lvl="0" indent="-381000" algn="l" rtl="0">
              <a:lnSpc>
                <a:spcPct val="115000"/>
              </a:lnSpc>
              <a:spcBef>
                <a:spcPts val="0"/>
              </a:spcBef>
              <a:spcAft>
                <a:spcPts val="0"/>
              </a:spcAft>
              <a:buClr>
                <a:srgbClr val="454547"/>
              </a:buClr>
              <a:buSzPts val="2400"/>
              <a:buFont typeface="Questrial"/>
              <a:buChar char="●"/>
            </a:pPr>
            <a:r>
              <a:rPr lang="en-US" sz="2400" i="0" u="none" strike="noStrike" cap="none">
                <a:solidFill>
                  <a:srgbClr val="454547"/>
                </a:solidFill>
              </a:rPr>
              <a:t>Consequences</a:t>
            </a:r>
            <a:endParaRPr sz="24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A few hundred expensive questions</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Questions typically hidden from students</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Tends towards high-stakes summative assessment</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Tends to lead to monetisation, IP, etc</a:t>
            </a:r>
            <a:endParaRPr sz="1800"/>
          </a:p>
          <a:p>
            <a:pPr marL="914400" marR="0" lvl="1" indent="-228600" algn="l" rtl="0">
              <a:lnSpc>
                <a:spcPct val="115000"/>
              </a:lnSpc>
              <a:spcBef>
                <a:spcPts val="600"/>
              </a:spcBef>
              <a:spcAft>
                <a:spcPts val="0"/>
              </a:spcAft>
              <a:buClr>
                <a:srgbClr val="454547"/>
              </a:buClr>
              <a:buSzPts val="1400"/>
              <a:buFont typeface="Arial"/>
              <a:buNone/>
            </a:pPr>
            <a:endParaRPr sz="1800" i="0" u="none" strike="noStrike" cap="none">
              <a:solidFill>
                <a:srgbClr val="454547"/>
              </a:solidFill>
            </a:endParaRPr>
          </a:p>
          <a:p>
            <a:pPr marL="457200" marR="0" lvl="0" indent="-228600" algn="l" rtl="0">
              <a:lnSpc>
                <a:spcPct val="115000"/>
              </a:lnSpc>
              <a:spcBef>
                <a:spcPts val="0"/>
              </a:spcBef>
              <a:spcAft>
                <a:spcPts val="0"/>
              </a:spcAft>
              <a:buClr>
                <a:srgbClr val="454547"/>
              </a:buClr>
              <a:buSzPts val="1800"/>
              <a:buFont typeface="Arial"/>
              <a:buNone/>
            </a:pPr>
            <a:endParaRPr i="0" u="none" strike="noStrike" cap="none">
              <a:solidFill>
                <a:srgbClr val="454547"/>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Getting the questions</a:t>
            </a:r>
            <a:endParaRPr/>
          </a:p>
        </p:txBody>
      </p:sp>
      <p:sp>
        <p:nvSpPr>
          <p:cNvPr id="140" name="Shape 140"/>
          <p:cNvSpPr txBox="1">
            <a:spLocks noGrp="1"/>
          </p:cNvSpPr>
          <p:nvPr>
            <p:ph type="body" idx="1"/>
          </p:nvPr>
        </p:nvSpPr>
        <p:spPr>
          <a:xfrm>
            <a:off x="311700" y="910032"/>
            <a:ext cx="8520600" cy="3884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454547"/>
              </a:buClr>
              <a:buSzPts val="1800"/>
              <a:buFont typeface="Questrial"/>
              <a:buChar char="●"/>
            </a:pPr>
            <a:r>
              <a:rPr lang="en-US" i="0" u="none" strike="noStrike" cap="none">
                <a:solidFill>
                  <a:srgbClr val="454547"/>
                </a:solidFill>
              </a:rPr>
              <a:t>Quantum approach</a:t>
            </a:r>
            <a:endParaRPr/>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Crowd-source the questions</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Any teacher, anywhere, can add a new question</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Thousands of cheap questions</a:t>
            </a:r>
            <a:endParaRPr sz="1800"/>
          </a:p>
          <a:p>
            <a:pPr marL="457200" marR="0" lvl="0" indent="-342900" algn="l" rtl="0">
              <a:lnSpc>
                <a:spcPct val="115000"/>
              </a:lnSpc>
              <a:spcBef>
                <a:spcPts val="1000"/>
              </a:spcBef>
              <a:spcAft>
                <a:spcPts val="0"/>
              </a:spcAft>
              <a:buClr>
                <a:srgbClr val="454547"/>
              </a:buClr>
              <a:buSzPts val="1800"/>
              <a:buFont typeface="Questrial"/>
              <a:buChar char="●"/>
            </a:pPr>
            <a:r>
              <a:rPr lang="en-US" i="0" u="none" strike="noStrike" cap="none">
                <a:solidFill>
                  <a:srgbClr val="454547"/>
                </a:solidFill>
              </a:rPr>
              <a:t>Focus is very strongly on </a:t>
            </a:r>
            <a:endParaRPr/>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low-stakes formative assessment</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pedagogy and learning, not measurement of achievement</a:t>
            </a:r>
            <a:endParaRPr sz="1800"/>
          </a:p>
          <a:p>
            <a:pPr marL="457200" marR="0" lvl="0" indent="-342900" algn="l" rtl="0">
              <a:lnSpc>
                <a:spcPct val="115000"/>
              </a:lnSpc>
              <a:spcBef>
                <a:spcPts val="1000"/>
              </a:spcBef>
              <a:spcAft>
                <a:spcPts val="0"/>
              </a:spcAft>
              <a:buClr>
                <a:srgbClr val="454547"/>
              </a:buClr>
              <a:buSzPts val="1800"/>
              <a:buFont typeface="Questrial"/>
              <a:buChar char="●"/>
            </a:pPr>
            <a:r>
              <a:rPr lang="en-US" i="0" u="none" strike="noStrike" cap="none">
                <a:solidFill>
                  <a:srgbClr val="454547"/>
                </a:solidFill>
              </a:rPr>
              <a:t>Consequences</a:t>
            </a:r>
            <a:endParaRPr/>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All students can see all questions</a:t>
            </a:r>
            <a:endParaRPr sz="1800"/>
          </a:p>
          <a:p>
            <a:pPr marL="457200" marR="0" lvl="0" indent="-342900" algn="l" rtl="0">
              <a:lnSpc>
                <a:spcPct val="115000"/>
              </a:lnSpc>
              <a:spcBef>
                <a:spcPts val="1000"/>
              </a:spcBef>
              <a:spcAft>
                <a:spcPts val="0"/>
              </a:spcAft>
              <a:buClr>
                <a:srgbClr val="454547"/>
              </a:buClr>
              <a:buSzPts val="1800"/>
              <a:buFont typeface="Questrial"/>
              <a:buChar char="●"/>
            </a:pPr>
            <a:r>
              <a:rPr lang="en-US" b="1" i="0" u="none" strike="noStrike" cap="none">
                <a:solidFill>
                  <a:srgbClr val="454547"/>
                </a:solidFill>
              </a:rPr>
              <a:t>But what about quality?</a:t>
            </a:r>
            <a:endParaRPr b="1"/>
          </a:p>
          <a:p>
            <a:pPr marL="914400" marR="0" lvl="1" indent="-228600" algn="l" rtl="0">
              <a:lnSpc>
                <a:spcPct val="115000"/>
              </a:lnSpc>
              <a:spcBef>
                <a:spcPts val="600"/>
              </a:spcBef>
              <a:spcAft>
                <a:spcPts val="0"/>
              </a:spcAft>
              <a:buClr>
                <a:srgbClr val="454547"/>
              </a:buClr>
              <a:buSzPts val="1400"/>
              <a:buFont typeface="Arial"/>
              <a:buNone/>
            </a:pPr>
            <a:endParaRPr sz="1800" i="0" u="none" strike="noStrike" cap="none">
              <a:solidFill>
                <a:srgbClr val="454547"/>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a:t>Quality: </a:t>
            </a:r>
            <a:r>
              <a:rPr lang="en-US" sz="3600" b="0" i="0" u="none" strike="noStrike" cap="none"/>
              <a:t>use Rasch</a:t>
            </a:r>
            <a:endParaRPr/>
          </a:p>
        </p:txBody>
      </p:sp>
      <p:sp>
        <p:nvSpPr>
          <p:cNvPr id="146" name="Shape 14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06004" marR="0" lvl="0" indent="-196454" algn="l" rtl="0">
              <a:lnSpc>
                <a:spcPct val="115000"/>
              </a:lnSpc>
              <a:spcBef>
                <a:spcPts val="0"/>
              </a:spcBef>
              <a:spcAft>
                <a:spcPts val="0"/>
              </a:spcAft>
              <a:buClr>
                <a:srgbClr val="454547"/>
              </a:buClr>
              <a:buSzPts val="1800"/>
              <a:buFont typeface="Arial"/>
              <a:buChar char="●"/>
            </a:pPr>
            <a:r>
              <a:rPr lang="en-US" sz="2400" b="1" i="0" u="none" strike="noStrike" cap="none">
                <a:solidFill>
                  <a:srgbClr val="454547"/>
                </a:solidFill>
              </a:rPr>
              <a:t>Use Rasch analysis</a:t>
            </a:r>
            <a:r>
              <a:rPr lang="en-US" b="1" i="0" u="none" strike="noStrike" cap="none">
                <a:solidFill>
                  <a:srgbClr val="454547"/>
                </a:solidFill>
              </a:rPr>
              <a:t> </a:t>
            </a:r>
            <a:r>
              <a:rPr lang="en-US" i="0" u="none" strike="noStrike" cap="none">
                <a:solidFill>
                  <a:srgbClr val="454547"/>
                </a:solidFill>
              </a:rPr>
              <a:t>on millions of answers </a:t>
            </a:r>
            <a:br>
              <a:rPr lang="en-US" i="0" u="none" strike="noStrike" cap="none">
                <a:solidFill>
                  <a:srgbClr val="454547"/>
                </a:solidFill>
              </a:rPr>
            </a:br>
            <a:r>
              <a:rPr lang="en-US"/>
              <a:t>offered </a:t>
            </a:r>
            <a:r>
              <a:rPr lang="en-US" i="0" u="none" strike="noStrike" cap="none">
                <a:solidFill>
                  <a:srgbClr val="454547"/>
                </a:solidFill>
              </a:rPr>
              <a:t>by thousands of students </a:t>
            </a:r>
            <a:br>
              <a:rPr lang="en-US" i="0" u="none" strike="noStrike" cap="none">
                <a:solidFill>
                  <a:srgbClr val="454547"/>
                </a:solidFill>
              </a:rPr>
            </a:br>
            <a:r>
              <a:rPr lang="en-US" i="0" u="none" strike="noStrike" cap="none">
                <a:solidFill>
                  <a:srgbClr val="454547"/>
                </a:solidFill>
              </a:rPr>
              <a:t>attempting thousands of question to say</a:t>
            </a:r>
            <a:endParaRPr/>
          </a:p>
          <a:p>
            <a:pPr marL="1007267" marR="0" lvl="7" indent="-239712" algn="l" rtl="0">
              <a:lnSpc>
                <a:spcPct val="115000"/>
              </a:lnSpc>
              <a:spcBef>
                <a:spcPts val="600"/>
              </a:spcBef>
              <a:spcAft>
                <a:spcPts val="0"/>
              </a:spcAft>
              <a:buClr>
                <a:srgbClr val="454547"/>
              </a:buClr>
              <a:buSzPts val="1800"/>
              <a:buFont typeface="Questrial"/>
              <a:buChar char="o"/>
            </a:pPr>
            <a:r>
              <a:rPr lang="en-US" sz="1800" i="0" u="none" strike="noStrike" cap="none">
                <a:solidFill>
                  <a:srgbClr val="454547"/>
                </a:solidFill>
              </a:rPr>
              <a:t>how effective each question is (at discriminating students)</a:t>
            </a:r>
            <a:endParaRPr sz="1800"/>
          </a:p>
          <a:p>
            <a:pPr marL="1007267" marR="0" lvl="7" indent="-239712" algn="l" rtl="0">
              <a:lnSpc>
                <a:spcPct val="115000"/>
              </a:lnSpc>
              <a:spcBef>
                <a:spcPts val="600"/>
              </a:spcBef>
              <a:spcAft>
                <a:spcPts val="0"/>
              </a:spcAft>
              <a:buClr>
                <a:srgbClr val="454547"/>
              </a:buClr>
              <a:buSzPts val="1800"/>
              <a:buFont typeface="Questrial"/>
              <a:buChar char="o"/>
            </a:pPr>
            <a:r>
              <a:rPr lang="en-US" sz="1800" i="0" u="none" strike="noStrike" cap="none">
                <a:solidFill>
                  <a:srgbClr val="454547"/>
                </a:solidFill>
              </a:rPr>
              <a:t>how difficult each question is</a:t>
            </a:r>
            <a:endParaRPr sz="1800"/>
          </a:p>
          <a:p>
            <a:pPr marL="550067" marR="0" lvl="6" indent="-125412" algn="l" rtl="0">
              <a:lnSpc>
                <a:spcPct val="115000"/>
              </a:lnSpc>
              <a:spcBef>
                <a:spcPts val="1600"/>
              </a:spcBef>
              <a:spcAft>
                <a:spcPts val="0"/>
              </a:spcAft>
              <a:buClr>
                <a:srgbClr val="454547"/>
              </a:buClr>
              <a:buSzPts val="1400"/>
              <a:buFont typeface="Courier New"/>
              <a:buNone/>
            </a:pPr>
            <a:endParaRPr sz="1800" i="0" u="none" strike="noStrike" cap="none">
              <a:solidFill>
                <a:srgbClr val="454547"/>
              </a:solidFill>
            </a:endParaRPr>
          </a:p>
          <a:p>
            <a:pPr marL="406004" marR="0" lvl="0" indent="-244079" algn="l" rtl="0">
              <a:lnSpc>
                <a:spcPct val="115000"/>
              </a:lnSpc>
              <a:spcBef>
                <a:spcPts val="0"/>
              </a:spcBef>
              <a:spcAft>
                <a:spcPts val="0"/>
              </a:spcAft>
              <a:buClr>
                <a:srgbClr val="454547"/>
              </a:buClr>
              <a:buSzPts val="2400"/>
              <a:buFont typeface="Questrial"/>
              <a:buChar char="●"/>
            </a:pPr>
            <a:r>
              <a:rPr lang="en-US" sz="2400" b="1" i="0" u="none" strike="noStrike" cap="none">
                <a:solidFill>
                  <a:srgbClr val="454547"/>
                </a:solidFill>
              </a:rPr>
              <a:t>Provide this evidence as per-item feedback</a:t>
            </a:r>
            <a:endParaRPr sz="2400"/>
          </a:p>
          <a:p>
            <a:pPr marL="863204" marR="0" lvl="1" indent="-231379"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To the author</a:t>
            </a:r>
            <a:endParaRPr sz="1800"/>
          </a:p>
          <a:p>
            <a:pPr marL="863204" marR="0" lvl="1" indent="-231379"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To teachers choosing the question for their quiz</a:t>
            </a:r>
            <a:endParaRPr sz="1800"/>
          </a:p>
          <a:p>
            <a:pPr marL="863204" marR="0" lvl="1" indent="-117079" algn="l" rtl="0">
              <a:lnSpc>
                <a:spcPct val="115000"/>
              </a:lnSpc>
              <a:spcBef>
                <a:spcPts val="600"/>
              </a:spcBef>
              <a:spcAft>
                <a:spcPts val="0"/>
              </a:spcAft>
              <a:buClr>
                <a:srgbClr val="454547"/>
              </a:buClr>
              <a:buSzPts val="1400"/>
              <a:buFont typeface="Arial"/>
              <a:buNone/>
            </a:pPr>
            <a:endParaRPr sz="1800" i="0" u="none" strike="noStrike" cap="none">
              <a:solidFill>
                <a:srgbClr val="454547"/>
              </a:solidFill>
            </a:endParaRPr>
          </a:p>
          <a:p>
            <a:pPr marL="457200" marR="0" lvl="0" indent="-228600" algn="l" rtl="0">
              <a:lnSpc>
                <a:spcPct val="115000"/>
              </a:lnSpc>
              <a:spcBef>
                <a:spcPts val="0"/>
              </a:spcBef>
              <a:spcAft>
                <a:spcPts val="0"/>
              </a:spcAft>
              <a:buClr>
                <a:srgbClr val="454547"/>
              </a:buClr>
              <a:buSzPts val="1800"/>
              <a:buFont typeface="Arial"/>
              <a:buNone/>
            </a:pPr>
            <a:endParaRPr i="0" u="none" strike="noStrike" cap="none">
              <a:solidFill>
                <a:srgbClr val="454547"/>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Rasch plus…</a:t>
            </a:r>
            <a:endParaRPr/>
          </a:p>
        </p:txBody>
      </p:sp>
      <p:sp>
        <p:nvSpPr>
          <p:cNvPr id="152" name="Shape 1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1000"/>
              </a:spcBef>
              <a:spcAft>
                <a:spcPts val="0"/>
              </a:spcAft>
              <a:buClr>
                <a:srgbClr val="454547"/>
              </a:buClr>
              <a:buSzPts val="1800"/>
              <a:buFont typeface="Questrial"/>
              <a:buChar char="●"/>
            </a:pPr>
            <a:r>
              <a:rPr lang="en-US" sz="2400" i="0" u="none" strike="noStrike" cap="none">
                <a:solidFill>
                  <a:srgbClr val="454547"/>
                </a:solidFill>
              </a:rPr>
              <a:t>Some central moderation and curation</a:t>
            </a:r>
            <a:endParaRPr/>
          </a:p>
          <a:p>
            <a:pPr marL="457200" marR="0" lvl="0" indent="-342900" algn="l" rtl="0">
              <a:lnSpc>
                <a:spcPct val="115000"/>
              </a:lnSpc>
              <a:spcBef>
                <a:spcPts val="1000"/>
              </a:spcBef>
              <a:spcAft>
                <a:spcPts val="0"/>
              </a:spcAft>
              <a:buClr>
                <a:srgbClr val="454547"/>
              </a:buClr>
              <a:buSzPts val="1800"/>
              <a:buFont typeface="Questrial"/>
              <a:buChar char="●"/>
            </a:pPr>
            <a:r>
              <a:rPr lang="en-US" sz="2400" i="0" u="none" strike="noStrike" cap="none">
                <a:solidFill>
                  <a:srgbClr val="454547"/>
                </a:solidFill>
              </a:rPr>
              <a:t>Commissioning questions</a:t>
            </a:r>
            <a:endParaRPr/>
          </a:p>
          <a:p>
            <a:pPr marL="457200" marR="0" lvl="0" indent="-342900" algn="l" rtl="0">
              <a:lnSpc>
                <a:spcPct val="115000"/>
              </a:lnSpc>
              <a:spcBef>
                <a:spcPts val="1000"/>
              </a:spcBef>
              <a:spcAft>
                <a:spcPts val="0"/>
              </a:spcAft>
              <a:buClr>
                <a:srgbClr val="454547"/>
              </a:buClr>
              <a:buSzPts val="1800"/>
              <a:buFont typeface="Questrial"/>
              <a:buChar char="●"/>
            </a:pPr>
            <a:r>
              <a:rPr lang="en-US" sz="2400" i="0" u="none" strike="noStrike" cap="none">
                <a:solidFill>
                  <a:srgbClr val="454547"/>
                </a:solidFill>
              </a:rPr>
              <a:t>Per-question dialogue thread with author, for feedback.</a:t>
            </a:r>
            <a:endParaRPr/>
          </a:p>
          <a:p>
            <a:pPr marL="457200" marR="0" lvl="0" indent="-342900" algn="l" rtl="0">
              <a:lnSpc>
                <a:spcPct val="115000"/>
              </a:lnSpc>
              <a:spcBef>
                <a:spcPts val="1000"/>
              </a:spcBef>
              <a:spcAft>
                <a:spcPts val="0"/>
              </a:spcAft>
              <a:buClr>
                <a:srgbClr val="454547"/>
              </a:buClr>
              <a:buSzPts val="1800"/>
              <a:buFont typeface="Questrial"/>
              <a:buChar char="●"/>
            </a:pPr>
            <a:r>
              <a:rPr lang="en-US" sz="2400" i="0" u="none" strike="noStrike" cap="none">
                <a:solidFill>
                  <a:srgbClr val="454547"/>
                </a:solidFill>
              </a:rPr>
              <a:t>Tagging</a:t>
            </a:r>
            <a:endParaRPr/>
          </a:p>
          <a:p>
            <a:pPr marL="457200" marR="0" lvl="0" indent="-342900" algn="l" rtl="0">
              <a:lnSpc>
                <a:spcPct val="115000"/>
              </a:lnSpc>
              <a:spcBef>
                <a:spcPts val="1000"/>
              </a:spcBef>
              <a:spcAft>
                <a:spcPts val="0"/>
              </a:spcAft>
              <a:buClr>
                <a:srgbClr val="454547"/>
              </a:buClr>
              <a:buSzPts val="1800"/>
              <a:buFont typeface="Questrial"/>
              <a:buChar char="●"/>
            </a:pPr>
            <a:r>
              <a:rPr lang="en-US" sz="2400" i="0" u="none" strike="noStrike" cap="none">
                <a:solidFill>
                  <a:srgbClr val="454547"/>
                </a:solidFill>
              </a:rPr>
              <a:t>Assembling questions into quizzes is itself a quality-feedback measure</a:t>
            </a:r>
            <a:endParaRPr/>
          </a:p>
          <a:p>
            <a:pPr marL="457200" marR="0" lvl="0" indent="-228600" algn="l" rtl="0">
              <a:lnSpc>
                <a:spcPct val="115000"/>
              </a:lnSpc>
              <a:spcBef>
                <a:spcPts val="0"/>
              </a:spcBef>
              <a:spcAft>
                <a:spcPts val="0"/>
              </a:spcAft>
              <a:buClr>
                <a:srgbClr val="454547"/>
              </a:buClr>
              <a:buSzPts val="1800"/>
              <a:buFont typeface="Arial"/>
              <a:buNone/>
            </a:pPr>
            <a:endParaRPr sz="2400" i="0" u="none" strike="noStrike" cap="none">
              <a:solidFill>
                <a:srgbClr val="454547"/>
              </a:solidFill>
            </a:endParaRPr>
          </a:p>
          <a:p>
            <a:pPr marL="457200" marR="0" lvl="0" indent="-228600" algn="l" rtl="0">
              <a:lnSpc>
                <a:spcPct val="115000"/>
              </a:lnSpc>
              <a:spcBef>
                <a:spcPts val="0"/>
              </a:spcBef>
              <a:spcAft>
                <a:spcPts val="0"/>
              </a:spcAft>
              <a:buClr>
                <a:srgbClr val="454547"/>
              </a:buClr>
              <a:buSzPts val="1800"/>
              <a:buFont typeface="Arial"/>
              <a:buNone/>
            </a:pPr>
            <a:endParaRPr sz="2400" i="0" u="none" strike="noStrike" cap="none">
              <a:solidFill>
                <a:srgbClr val="454547"/>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Scale</a:t>
            </a:r>
            <a:endParaRPr/>
          </a:p>
        </p:txBody>
      </p:sp>
      <p:sp>
        <p:nvSpPr>
          <p:cNvPr id="158" name="Shape 15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454547"/>
              </a:buClr>
              <a:buSzPts val="1800"/>
              <a:buFont typeface="Questrial"/>
              <a:buChar char="●"/>
            </a:pPr>
            <a:r>
              <a:rPr lang="en-US" sz="2400" i="0" u="none" strike="noStrike" cap="none">
                <a:solidFill>
                  <a:srgbClr val="454547"/>
                </a:solidFill>
              </a:rPr>
              <a:t>One corpus of 30,000 questions is far, far more valuable than ten (still large!) </a:t>
            </a:r>
            <a:r>
              <a:rPr lang="en-US" sz="2400"/>
              <a:t>corpora</a:t>
            </a:r>
            <a:r>
              <a:rPr lang="en-US" sz="2400" i="0" u="none" strike="noStrike" cap="none">
                <a:solidFill>
                  <a:srgbClr val="454547"/>
                </a:solidFill>
              </a:rPr>
              <a:t> of 3,000 questions</a:t>
            </a:r>
            <a:endParaRPr/>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More question attempts </a:t>
            </a:r>
            <a:r>
              <a:rPr lang="en-US" sz="1800"/>
              <a:t>⇒</a:t>
            </a:r>
            <a:r>
              <a:rPr lang="en-US" sz="1800" i="0" u="none" strike="noStrike" cap="none">
                <a:solidFill>
                  <a:srgbClr val="454547"/>
                </a:solidFill>
              </a:rPr>
              <a:t> more reliable results from Rasch</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More questions </a:t>
            </a:r>
            <a:r>
              <a:rPr lang="en-US" sz="1800"/>
              <a:t>⇒</a:t>
            </a:r>
            <a:r>
              <a:rPr lang="en-US" sz="1800" i="0" u="none" strike="noStrike" cap="none">
                <a:solidFill>
                  <a:srgbClr val="454547"/>
                </a:solidFill>
              </a:rPr>
              <a:t> more immediately useful to teachers </a:t>
            </a:r>
            <a:r>
              <a:rPr lang="en-US" sz="1800"/>
              <a:t>⇒</a:t>
            </a:r>
            <a:r>
              <a:rPr lang="en-US" sz="1800" i="0" u="none" strike="noStrike" cap="none">
                <a:solidFill>
                  <a:srgbClr val="454547"/>
                </a:solidFill>
              </a:rPr>
              <a:t> they are more likely to then write questions to fill gaps in coverage</a:t>
            </a:r>
            <a:endParaRPr sz="1800"/>
          </a:p>
          <a:p>
            <a:pPr marL="914400" marR="0" lvl="1" indent="-342900"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rPr>
              <a:t>Curricula differ, but core subject content does not (c.f. Pisa), so work by a teacher in Sydney can benefit a teacher in Sunderland</a:t>
            </a:r>
            <a:endParaRPr sz="1800"/>
          </a:p>
          <a:p>
            <a:pPr marL="457200" marR="0" lvl="0" indent="-228600" algn="l" rtl="0">
              <a:lnSpc>
                <a:spcPct val="115000"/>
              </a:lnSpc>
              <a:spcBef>
                <a:spcPts val="0"/>
              </a:spcBef>
              <a:spcAft>
                <a:spcPts val="0"/>
              </a:spcAft>
              <a:buClr>
                <a:srgbClr val="454547"/>
              </a:buClr>
              <a:buSzPts val="1800"/>
              <a:buFont typeface="Arial"/>
              <a:buNone/>
            </a:pPr>
            <a:endParaRPr sz="2200" i="0" u="none" strike="noStrike" cap="none">
              <a:solidFill>
                <a:srgbClr val="454547"/>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800"/>
              <a:t>What we are actually doing</a:t>
            </a:r>
            <a:endParaRPr sz="4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p:nvPr/>
        </p:nvSpPr>
        <p:spPr>
          <a:xfrm>
            <a:off x="2373750" y="969825"/>
            <a:ext cx="3786900" cy="1458000"/>
          </a:xfrm>
          <a:prstGeom prst="roundRect">
            <a:avLst>
              <a:gd name="adj" fmla="val 16667"/>
            </a:avLst>
          </a:prstGeom>
          <a:solidFill>
            <a:srgbClr val="FFFFFF"/>
          </a:solidFill>
          <a:ln w="25400" cap="flat" cmpd="sng">
            <a:solidFill>
              <a:srgbClr val="126DF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latin typeface="Questrial"/>
                <a:ea typeface="Questrial"/>
                <a:cs typeface="Questrial"/>
                <a:sym typeface="Questrial"/>
              </a:rPr>
              <a:t>Content</a:t>
            </a:r>
            <a:br>
              <a:rPr lang="en-US">
                <a:latin typeface="Questrial"/>
                <a:ea typeface="Questrial"/>
                <a:cs typeface="Questrial"/>
                <a:sym typeface="Questrial"/>
              </a:rPr>
            </a:br>
            <a:endParaRPr sz="2800">
              <a:latin typeface="Questrial"/>
              <a:ea typeface="Questrial"/>
              <a:cs typeface="Questrial"/>
              <a:sym typeface="Questrial"/>
            </a:endParaRPr>
          </a:p>
          <a:p>
            <a:pPr marL="0" marR="0" lvl="0" indent="0" algn="ctr" rtl="0">
              <a:lnSpc>
                <a:spcPct val="100000"/>
              </a:lnSpc>
              <a:spcBef>
                <a:spcPts val="0"/>
              </a:spcBef>
              <a:spcAft>
                <a:spcPts val="0"/>
              </a:spcAft>
              <a:buNone/>
            </a:pPr>
            <a:endParaRPr sz="2800">
              <a:latin typeface="Questrial"/>
              <a:ea typeface="Questrial"/>
              <a:cs typeface="Questrial"/>
              <a:sym typeface="Questrial"/>
            </a:endParaRPr>
          </a:p>
        </p:txBody>
      </p:sp>
      <p:sp>
        <p:nvSpPr>
          <p:cNvPr id="169" name="Shape 169"/>
          <p:cNvSpPr/>
          <p:nvPr/>
        </p:nvSpPr>
        <p:spPr>
          <a:xfrm>
            <a:off x="337127" y="2978725"/>
            <a:ext cx="3726900" cy="1797600"/>
          </a:xfrm>
          <a:prstGeom prst="roundRect">
            <a:avLst>
              <a:gd name="adj" fmla="val 16667"/>
            </a:avLst>
          </a:prstGeom>
          <a:solidFill>
            <a:srgbClr val="FFFFFF"/>
          </a:solidFill>
          <a:ln w="25400" cap="flat" cmpd="sng">
            <a:solidFill>
              <a:srgbClr val="126DF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latin typeface="Questrial"/>
                <a:ea typeface="Questrial"/>
                <a:cs typeface="Questrial"/>
                <a:sym typeface="Questrial"/>
              </a:rPr>
              <a:t>Platform</a:t>
            </a:r>
            <a:br>
              <a:rPr lang="en-US" sz="2800" b="1" i="0" u="none" strike="noStrike" cap="none">
                <a:latin typeface="Questrial"/>
                <a:ea typeface="Questrial"/>
                <a:cs typeface="Questrial"/>
                <a:sym typeface="Questrial"/>
              </a:rPr>
            </a:br>
            <a:endParaRPr sz="2800" i="0" u="none" strike="noStrike" cap="none">
              <a:latin typeface="Questrial"/>
              <a:ea typeface="Questrial"/>
              <a:cs typeface="Questrial"/>
              <a:sym typeface="Questrial"/>
            </a:endParaRPr>
          </a:p>
        </p:txBody>
      </p:sp>
      <p:sp>
        <p:nvSpPr>
          <p:cNvPr id="170" name="Shape 170"/>
          <p:cNvSpPr/>
          <p:nvPr/>
        </p:nvSpPr>
        <p:spPr>
          <a:xfrm>
            <a:off x="4655128" y="2942357"/>
            <a:ext cx="4218600" cy="1870500"/>
          </a:xfrm>
          <a:prstGeom prst="roundRect">
            <a:avLst>
              <a:gd name="adj" fmla="val 16667"/>
            </a:avLst>
          </a:prstGeom>
          <a:solidFill>
            <a:srgbClr val="FFFFFF"/>
          </a:solidFill>
          <a:ln w="25400" cap="flat" cmpd="sng">
            <a:solidFill>
              <a:srgbClr val="126DF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latin typeface="Questrial"/>
                <a:ea typeface="Questrial"/>
                <a:cs typeface="Questrial"/>
                <a:sym typeface="Questrial"/>
              </a:rPr>
              <a:t>Quality</a:t>
            </a:r>
            <a:endParaRPr sz="3600" b="1" i="0" u="none" strike="noStrike" cap="none">
              <a:latin typeface="Questrial"/>
              <a:ea typeface="Questrial"/>
              <a:cs typeface="Questrial"/>
              <a:sym typeface="Questrial"/>
            </a:endParaRPr>
          </a:p>
          <a:p>
            <a:pPr marL="0" marR="0" lvl="0" indent="0" algn="ctr" rtl="0">
              <a:lnSpc>
                <a:spcPct val="100000"/>
              </a:lnSpc>
              <a:spcBef>
                <a:spcPts val="0"/>
              </a:spcBef>
              <a:spcAft>
                <a:spcPts val="0"/>
              </a:spcAft>
              <a:buNone/>
            </a:pPr>
            <a:endParaRPr sz="3600" b="1">
              <a:latin typeface="Questrial"/>
              <a:ea typeface="Questrial"/>
              <a:cs typeface="Questrial"/>
              <a:sym typeface="Questrial"/>
            </a:endParaRPr>
          </a:p>
          <a:p>
            <a:pPr marL="0" marR="0" lvl="0" indent="0" algn="ctr" rtl="0">
              <a:lnSpc>
                <a:spcPct val="100000"/>
              </a:lnSpc>
              <a:spcBef>
                <a:spcPts val="0"/>
              </a:spcBef>
              <a:spcAft>
                <a:spcPts val="0"/>
              </a:spcAft>
              <a:buNone/>
            </a:pPr>
            <a:endParaRPr sz="2800" i="0" u="none" strike="noStrike" cap="none">
              <a:latin typeface="Questrial"/>
              <a:ea typeface="Questrial"/>
              <a:cs typeface="Questrial"/>
              <a:sym typeface="Questrial"/>
            </a:endParaRPr>
          </a:p>
        </p:txBody>
      </p:sp>
      <p:cxnSp>
        <p:nvCxnSpPr>
          <p:cNvPr id="171" name="Shape 171"/>
          <p:cNvCxnSpPr>
            <a:endCxn id="169" idx="0"/>
          </p:cNvCxnSpPr>
          <p:nvPr/>
        </p:nvCxnSpPr>
        <p:spPr>
          <a:xfrm flipH="1">
            <a:off x="2200577" y="2440825"/>
            <a:ext cx="707700" cy="537900"/>
          </a:xfrm>
          <a:prstGeom prst="straightConnector1">
            <a:avLst/>
          </a:prstGeom>
          <a:noFill/>
          <a:ln w="57150" cap="flat" cmpd="sng">
            <a:solidFill>
              <a:srgbClr val="126DFA"/>
            </a:solidFill>
            <a:prstDash val="solid"/>
            <a:round/>
            <a:headEnd type="none" w="sm" len="sm"/>
            <a:tailEnd type="none" w="sm" len="sm"/>
          </a:ln>
        </p:spPr>
      </p:cxnSp>
      <p:cxnSp>
        <p:nvCxnSpPr>
          <p:cNvPr id="172" name="Shape 172"/>
          <p:cNvCxnSpPr>
            <a:endCxn id="170" idx="0"/>
          </p:cNvCxnSpPr>
          <p:nvPr/>
        </p:nvCxnSpPr>
        <p:spPr>
          <a:xfrm>
            <a:off x="6039328" y="2401757"/>
            <a:ext cx="725100" cy="540600"/>
          </a:xfrm>
          <a:prstGeom prst="straightConnector1">
            <a:avLst/>
          </a:prstGeom>
          <a:noFill/>
          <a:ln w="57150" cap="flat" cmpd="sng">
            <a:solidFill>
              <a:srgbClr val="126DFA"/>
            </a:solidFill>
            <a:prstDash val="solid"/>
            <a:round/>
            <a:headEnd type="none" w="sm" len="sm"/>
            <a:tailEnd type="none" w="sm" len="sm"/>
          </a:ln>
        </p:spPr>
      </p:cxnSp>
      <p:cxnSp>
        <p:nvCxnSpPr>
          <p:cNvPr id="173" name="Shape 173"/>
          <p:cNvCxnSpPr>
            <a:stCxn id="169" idx="3"/>
            <a:endCxn id="170" idx="1"/>
          </p:cNvCxnSpPr>
          <p:nvPr/>
        </p:nvCxnSpPr>
        <p:spPr>
          <a:xfrm>
            <a:off x="4064027" y="3877525"/>
            <a:ext cx="591000" cy="0"/>
          </a:xfrm>
          <a:prstGeom prst="straightConnector1">
            <a:avLst/>
          </a:prstGeom>
          <a:noFill/>
          <a:ln w="57150" cap="flat" cmpd="sng">
            <a:solidFill>
              <a:srgbClr val="126DFA"/>
            </a:solidFill>
            <a:prstDash val="solid"/>
            <a:round/>
            <a:headEnd type="none" w="sm" len="sm"/>
            <a:tailEnd type="none" w="sm" len="sm"/>
          </a:ln>
        </p:spPr>
      </p:cxnSp>
      <p:sp>
        <p:nvSpPr>
          <p:cNvPr id="174" name="Shape 174"/>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Project Quantum</a:t>
            </a:r>
            <a:endParaRPr/>
          </a:p>
        </p:txBody>
      </p:sp>
      <p:sp>
        <p:nvSpPr>
          <p:cNvPr id="175" name="Shape 175"/>
          <p:cNvSpPr txBox="1"/>
          <p:nvPr/>
        </p:nvSpPr>
        <p:spPr>
          <a:xfrm>
            <a:off x="7015010" y="969818"/>
            <a:ext cx="2057100" cy="136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i="0" u="none" strike="noStrike" cap="none">
                <a:solidFill>
                  <a:srgbClr val="000000"/>
                </a:solidFill>
                <a:latin typeface="Questrial"/>
                <a:ea typeface="Questrial"/>
                <a:cs typeface="Questrial"/>
                <a:sym typeface="Questrial"/>
              </a:rPr>
              <a:t>Funded by</a:t>
            </a:r>
            <a:endParaRPr sz="1800">
              <a:latin typeface="Questrial"/>
              <a:ea typeface="Questrial"/>
              <a:cs typeface="Questrial"/>
              <a:sym typeface="Questrial"/>
            </a:endParaRPr>
          </a:p>
          <a:p>
            <a:pPr marL="285750" marR="0" lvl="0" indent="-222250" algn="l" rtl="0">
              <a:lnSpc>
                <a:spcPct val="100000"/>
              </a:lnSpc>
              <a:spcBef>
                <a:spcPts val="0"/>
              </a:spcBef>
              <a:spcAft>
                <a:spcPts val="0"/>
              </a:spcAft>
              <a:buClr>
                <a:srgbClr val="000000"/>
              </a:buClr>
              <a:buSzPts val="1800"/>
              <a:buFont typeface="Questrial"/>
              <a:buChar char="•"/>
            </a:pPr>
            <a:r>
              <a:rPr lang="en-US" sz="1800" i="0" u="none" strike="noStrike" cap="none">
                <a:solidFill>
                  <a:srgbClr val="000000"/>
                </a:solidFill>
                <a:latin typeface="Questrial"/>
                <a:ea typeface="Questrial"/>
                <a:cs typeface="Questrial"/>
                <a:sym typeface="Questrial"/>
              </a:rPr>
              <a:t>Microsoft</a:t>
            </a:r>
            <a:endParaRPr sz="1800">
              <a:latin typeface="Questrial"/>
              <a:ea typeface="Questrial"/>
              <a:cs typeface="Questrial"/>
              <a:sym typeface="Questrial"/>
            </a:endParaRPr>
          </a:p>
          <a:p>
            <a:pPr marL="285750" marR="0" lvl="0" indent="-222250" algn="l" rtl="0">
              <a:lnSpc>
                <a:spcPct val="100000"/>
              </a:lnSpc>
              <a:spcBef>
                <a:spcPts val="0"/>
              </a:spcBef>
              <a:spcAft>
                <a:spcPts val="0"/>
              </a:spcAft>
              <a:buClr>
                <a:srgbClr val="000000"/>
              </a:buClr>
              <a:buSzPts val="1800"/>
              <a:buFont typeface="Questrial"/>
              <a:buChar char="•"/>
            </a:pPr>
            <a:r>
              <a:rPr lang="en-US" sz="1800" i="0" u="none" strike="noStrike" cap="none">
                <a:solidFill>
                  <a:srgbClr val="000000"/>
                </a:solidFill>
                <a:latin typeface="Questrial"/>
                <a:ea typeface="Questrial"/>
                <a:cs typeface="Questrial"/>
                <a:sym typeface="Questrial"/>
              </a:rPr>
              <a:t>Google</a:t>
            </a:r>
            <a:endParaRPr sz="1800">
              <a:latin typeface="Questrial"/>
              <a:ea typeface="Questrial"/>
              <a:cs typeface="Questrial"/>
              <a:sym typeface="Questrial"/>
            </a:endParaRPr>
          </a:p>
          <a:p>
            <a:pPr marL="285750" marR="0" lvl="0" indent="-222250" algn="l" rtl="0">
              <a:lnSpc>
                <a:spcPct val="100000"/>
              </a:lnSpc>
              <a:spcBef>
                <a:spcPts val="0"/>
              </a:spcBef>
              <a:spcAft>
                <a:spcPts val="0"/>
              </a:spcAft>
              <a:buClr>
                <a:srgbClr val="000000"/>
              </a:buClr>
              <a:buSzPts val="1800"/>
              <a:buFont typeface="Questrial"/>
              <a:buChar char="•"/>
            </a:pPr>
            <a:r>
              <a:rPr lang="en-US" sz="1800" i="0" u="none" strike="noStrike" cap="none">
                <a:solidFill>
                  <a:srgbClr val="000000"/>
                </a:solidFill>
                <a:latin typeface="Questrial"/>
                <a:ea typeface="Questrial"/>
                <a:cs typeface="Questrial"/>
                <a:sym typeface="Questrial"/>
              </a:rPr>
              <a:t>ARM</a:t>
            </a:r>
            <a:endParaRPr sz="1800">
              <a:latin typeface="Questrial"/>
              <a:ea typeface="Questrial"/>
              <a:cs typeface="Questrial"/>
              <a:sym typeface="Questrial"/>
            </a:endParaRPr>
          </a:p>
        </p:txBody>
      </p:sp>
      <p:pic>
        <p:nvPicPr>
          <p:cNvPr id="176" name="Shape 176"/>
          <p:cNvPicPr preferRelativeResize="0"/>
          <p:nvPr/>
        </p:nvPicPr>
        <p:blipFill rotWithShape="1">
          <a:blip r:embed="rId3">
            <a:alphaModFix/>
          </a:blip>
          <a:srcRect l="5546" t="59926" r="54867" b="7237"/>
          <a:stretch/>
        </p:blipFill>
        <p:spPr>
          <a:xfrm>
            <a:off x="432300" y="3830075"/>
            <a:ext cx="3555524" cy="772075"/>
          </a:xfrm>
          <a:prstGeom prst="rect">
            <a:avLst/>
          </a:prstGeom>
          <a:noFill/>
          <a:ln>
            <a:noFill/>
          </a:ln>
        </p:spPr>
      </p:pic>
      <p:pic>
        <p:nvPicPr>
          <p:cNvPr id="177" name="Shape 177"/>
          <p:cNvPicPr preferRelativeResize="0"/>
          <p:nvPr/>
        </p:nvPicPr>
        <p:blipFill>
          <a:blip r:embed="rId4">
            <a:alphaModFix/>
          </a:blip>
          <a:stretch>
            <a:fillRect/>
          </a:stretch>
        </p:blipFill>
        <p:spPr>
          <a:xfrm>
            <a:off x="2890350" y="1614005"/>
            <a:ext cx="3066892" cy="572700"/>
          </a:xfrm>
          <a:prstGeom prst="rect">
            <a:avLst/>
          </a:prstGeom>
          <a:noFill/>
          <a:ln>
            <a:noFill/>
          </a:ln>
        </p:spPr>
      </p:pic>
      <p:pic>
        <p:nvPicPr>
          <p:cNvPr id="178" name="Shape 178"/>
          <p:cNvPicPr preferRelativeResize="0"/>
          <p:nvPr/>
        </p:nvPicPr>
        <p:blipFill>
          <a:blip r:embed="rId5">
            <a:alphaModFix/>
          </a:blip>
          <a:stretch>
            <a:fillRect/>
          </a:stretch>
        </p:blipFill>
        <p:spPr>
          <a:xfrm>
            <a:off x="6640425" y="3766120"/>
            <a:ext cx="2057100" cy="899979"/>
          </a:xfrm>
          <a:prstGeom prst="rect">
            <a:avLst/>
          </a:prstGeom>
          <a:noFill/>
          <a:ln>
            <a:noFill/>
          </a:ln>
        </p:spPr>
      </p:pic>
      <p:pic>
        <p:nvPicPr>
          <p:cNvPr id="179" name="Shape 179"/>
          <p:cNvPicPr preferRelativeResize="0"/>
          <p:nvPr/>
        </p:nvPicPr>
        <p:blipFill>
          <a:blip r:embed="rId6">
            <a:alphaModFix/>
          </a:blip>
          <a:stretch>
            <a:fillRect/>
          </a:stretch>
        </p:blipFill>
        <p:spPr>
          <a:xfrm>
            <a:off x="5066125" y="3877527"/>
            <a:ext cx="1252200" cy="80297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Goals</a:t>
            </a:r>
            <a:endParaRPr/>
          </a:p>
        </p:txBody>
      </p:sp>
      <p:sp>
        <p:nvSpPr>
          <p:cNvPr id="185" name="Shape 185"/>
          <p:cNvSpPr txBox="1">
            <a:spLocks noGrp="1"/>
          </p:cNvSpPr>
          <p:nvPr>
            <p:ph type="body" idx="1"/>
          </p:nvPr>
        </p:nvSpPr>
        <p:spPr>
          <a:xfrm>
            <a:off x="311700" y="912924"/>
            <a:ext cx="8520600" cy="40650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15000"/>
              </a:lnSpc>
              <a:spcBef>
                <a:spcPts val="0"/>
              </a:spcBef>
              <a:spcAft>
                <a:spcPts val="0"/>
              </a:spcAft>
              <a:buClr>
                <a:srgbClr val="454547"/>
              </a:buClr>
              <a:buSzPts val="2400"/>
              <a:buFont typeface="Questrial"/>
              <a:buChar char="●"/>
            </a:pPr>
            <a:r>
              <a:rPr lang="en-US" sz="2400" b="1" i="0" u="none" strike="noStrike" cap="none">
                <a:solidFill>
                  <a:srgbClr val="454547"/>
                </a:solidFill>
              </a:rPr>
              <a:t>Delivery project</a:t>
            </a:r>
            <a:endParaRPr sz="2400"/>
          </a:p>
          <a:p>
            <a:pPr marL="914400" marR="0" lvl="1" indent="-342900" algn="l" rtl="0">
              <a:lnSpc>
                <a:spcPct val="100000"/>
              </a:lnSpc>
              <a:spcBef>
                <a:spcPts val="0"/>
              </a:spcBef>
              <a:spcAft>
                <a:spcPts val="0"/>
              </a:spcAft>
              <a:buClr>
                <a:srgbClr val="454547"/>
              </a:buClr>
              <a:buSzPts val="1800"/>
              <a:buFont typeface="Questrial"/>
              <a:buChar char="○"/>
            </a:pPr>
            <a:r>
              <a:rPr lang="en-US" sz="1800" i="0" u="none" strike="noStrike" cap="none">
                <a:solidFill>
                  <a:srgbClr val="454547"/>
                </a:solidFill>
              </a:rPr>
              <a:t>Build something that is directly useful to thousands of computing teachers</a:t>
            </a:r>
            <a:endParaRPr sz="1800"/>
          </a:p>
          <a:p>
            <a:pPr marL="914400" marR="0" lvl="1" indent="-342900" algn="l" rtl="0">
              <a:lnSpc>
                <a:spcPct val="100000"/>
              </a:lnSpc>
              <a:spcBef>
                <a:spcPts val="600"/>
              </a:spcBef>
              <a:spcAft>
                <a:spcPts val="0"/>
              </a:spcAft>
              <a:buClr>
                <a:srgbClr val="454547"/>
              </a:buClr>
              <a:buSzPts val="1800"/>
              <a:buFont typeface="Questrial"/>
              <a:buChar char="○"/>
            </a:pPr>
            <a:r>
              <a:rPr lang="en-US" sz="1800" i="0" u="none" strike="noStrike" cap="none">
                <a:solidFill>
                  <a:srgbClr val="454547"/>
                </a:solidFill>
              </a:rPr>
              <a:t>And do it quickly (a year or two)</a:t>
            </a:r>
            <a:endParaRPr sz="1800"/>
          </a:p>
          <a:p>
            <a:pPr marL="457200" marR="0" lvl="0" indent="-381000" algn="l" rtl="0">
              <a:lnSpc>
                <a:spcPct val="115000"/>
              </a:lnSpc>
              <a:spcBef>
                <a:spcPts val="1000"/>
              </a:spcBef>
              <a:spcAft>
                <a:spcPts val="0"/>
              </a:spcAft>
              <a:buClr>
                <a:srgbClr val="454547"/>
              </a:buClr>
              <a:buSzPts val="2400"/>
              <a:buFont typeface="Questrial"/>
              <a:buChar char="●"/>
            </a:pPr>
            <a:r>
              <a:rPr lang="en-US" sz="2400" b="1" i="0" u="none" strike="noStrike" cap="none">
                <a:solidFill>
                  <a:srgbClr val="454547"/>
                </a:solidFill>
              </a:rPr>
              <a:t>Research project</a:t>
            </a:r>
            <a:endParaRPr sz="2400"/>
          </a:p>
          <a:p>
            <a:pPr marL="914400" marR="0" lvl="1" indent="-342900" algn="l" rtl="0">
              <a:lnSpc>
                <a:spcPct val="100000"/>
              </a:lnSpc>
              <a:spcBef>
                <a:spcPts val="0"/>
              </a:spcBef>
              <a:spcAft>
                <a:spcPts val="0"/>
              </a:spcAft>
              <a:buClr>
                <a:srgbClr val="454547"/>
              </a:buClr>
              <a:buSzPts val="1800"/>
              <a:buFont typeface="Questrial"/>
              <a:buChar char="○"/>
            </a:pPr>
            <a:r>
              <a:rPr lang="en-US" sz="1800" i="0" u="none" strike="noStrike" cap="none">
                <a:solidFill>
                  <a:srgbClr val="454547"/>
                </a:solidFill>
              </a:rPr>
              <a:t>Does crowd-sourcing questions work?</a:t>
            </a:r>
            <a:endParaRPr sz="1800"/>
          </a:p>
          <a:p>
            <a:pPr marL="914400" marR="0" lvl="1" indent="-342900" algn="l" rtl="0">
              <a:lnSpc>
                <a:spcPct val="100000"/>
              </a:lnSpc>
              <a:spcBef>
                <a:spcPts val="600"/>
              </a:spcBef>
              <a:spcAft>
                <a:spcPts val="0"/>
              </a:spcAft>
              <a:buClr>
                <a:srgbClr val="454547"/>
              </a:buClr>
              <a:buSzPts val="1800"/>
              <a:buFont typeface="Questrial"/>
              <a:buChar char="○"/>
            </a:pPr>
            <a:r>
              <a:rPr lang="en-US" sz="1800" i="0" u="none" strike="noStrike" cap="none">
                <a:solidFill>
                  <a:srgbClr val="454547"/>
                </a:solidFill>
              </a:rPr>
              <a:t>Can we use Rasch analysis (plus other quality control mechanisms) to build a high-quality corpus?</a:t>
            </a:r>
            <a:endParaRPr sz="1800"/>
          </a:p>
          <a:p>
            <a:pPr marL="914400" marR="0" lvl="1" indent="-342900" algn="l" rtl="0">
              <a:lnSpc>
                <a:spcPct val="100000"/>
              </a:lnSpc>
              <a:spcBef>
                <a:spcPts val="600"/>
              </a:spcBef>
              <a:spcAft>
                <a:spcPts val="0"/>
              </a:spcAft>
              <a:buClr>
                <a:srgbClr val="454547"/>
              </a:buClr>
              <a:buSzPts val="1800"/>
              <a:buFont typeface="Questrial"/>
              <a:buChar char="○"/>
            </a:pPr>
            <a:r>
              <a:rPr lang="en-US" sz="1800" i="0" u="none" strike="noStrike" cap="none">
                <a:solidFill>
                  <a:srgbClr val="454547"/>
                </a:solidFill>
              </a:rPr>
              <a:t>Will teachers use it?</a:t>
            </a:r>
            <a:endParaRPr sz="1800"/>
          </a:p>
          <a:p>
            <a:pPr marL="914400" marR="0" lvl="1" indent="-342900" algn="l" rtl="0">
              <a:lnSpc>
                <a:spcPct val="100000"/>
              </a:lnSpc>
              <a:spcBef>
                <a:spcPts val="600"/>
              </a:spcBef>
              <a:spcAft>
                <a:spcPts val="0"/>
              </a:spcAft>
              <a:buClr>
                <a:srgbClr val="454547"/>
              </a:buClr>
              <a:buSzPts val="1800"/>
              <a:buFont typeface="Questrial"/>
              <a:buChar char="○"/>
            </a:pPr>
            <a:r>
              <a:rPr lang="en-US" sz="1800" i="0" u="none" strike="noStrike" cap="none">
                <a:solidFill>
                  <a:srgbClr val="454547"/>
                </a:solidFill>
              </a:rPr>
              <a:t>Will teaching and learning improve as a result?</a:t>
            </a:r>
            <a:endParaRPr sz="1800"/>
          </a:p>
          <a:p>
            <a:pPr marL="914400" marR="0" lvl="1" indent="-342900" algn="l" rtl="0">
              <a:lnSpc>
                <a:spcPct val="100000"/>
              </a:lnSpc>
              <a:spcBef>
                <a:spcPts val="600"/>
              </a:spcBef>
              <a:spcAft>
                <a:spcPts val="0"/>
              </a:spcAft>
              <a:buClr>
                <a:srgbClr val="454547"/>
              </a:buClr>
              <a:buSzPts val="1800"/>
              <a:buFont typeface="Questrial"/>
              <a:buChar char="○"/>
            </a:pPr>
            <a:r>
              <a:rPr lang="en-US" sz="1800" i="0" u="none" strike="noStrike" cap="none">
                <a:solidFill>
                  <a:srgbClr val="454547"/>
                </a:solidFill>
              </a:rPr>
              <a:t>Etc etc.   No one has actually done this before</a:t>
            </a:r>
            <a:endParaRPr sz="1800"/>
          </a:p>
          <a:p>
            <a:pPr marL="914400" marR="0" lvl="1" indent="-228600" algn="l" rtl="0">
              <a:lnSpc>
                <a:spcPct val="115000"/>
              </a:lnSpc>
              <a:spcBef>
                <a:spcPts val="600"/>
              </a:spcBef>
              <a:spcAft>
                <a:spcPts val="0"/>
              </a:spcAft>
              <a:buClr>
                <a:srgbClr val="454547"/>
              </a:buClr>
              <a:buSzPts val="1400"/>
              <a:buFont typeface="Arial"/>
              <a:buNone/>
            </a:pPr>
            <a:endParaRPr i="0" u="none" strike="noStrike" cap="none">
              <a:solidFill>
                <a:srgbClr val="454547"/>
              </a:solidFill>
            </a:endParaRPr>
          </a:p>
          <a:p>
            <a:pPr marL="114300" marR="0" lvl="0" indent="0" algn="l" rtl="0">
              <a:lnSpc>
                <a:spcPct val="115000"/>
              </a:lnSpc>
              <a:spcBef>
                <a:spcPts val="0"/>
              </a:spcBef>
              <a:spcAft>
                <a:spcPts val="0"/>
              </a:spcAft>
              <a:buClr>
                <a:srgbClr val="454547"/>
              </a:buClr>
              <a:buSzPts val="1800"/>
              <a:buFont typeface="Arial"/>
              <a:buNone/>
            </a:pPr>
            <a:endParaRPr sz="1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Shape 190"/>
          <p:cNvPicPr preferRelativeResize="0"/>
          <p:nvPr/>
        </p:nvPicPr>
        <p:blipFill rotWithShape="1">
          <a:blip r:embed="rId3">
            <a:alphaModFix/>
          </a:blip>
          <a:srcRect l="12484" t="55326" r="51500" b="8648"/>
          <a:stretch/>
        </p:blipFill>
        <p:spPr>
          <a:xfrm>
            <a:off x="375050" y="958225"/>
            <a:ext cx="6822274" cy="4034175"/>
          </a:xfrm>
          <a:prstGeom prst="rect">
            <a:avLst/>
          </a:prstGeom>
          <a:noFill/>
          <a:ln>
            <a:noFill/>
          </a:ln>
        </p:spPr>
      </p:pic>
      <p:sp>
        <p:nvSpPr>
          <p:cNvPr id="191" name="Shape 191"/>
          <p:cNvSpPr txBox="1">
            <a:spLocks noGrp="1"/>
          </p:cNvSpPr>
          <p:nvPr>
            <p:ph type="title"/>
          </p:nvPr>
        </p:nvSpPr>
        <p:spPr>
          <a:xfrm>
            <a:off x="298600" y="385525"/>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a:t>~</a:t>
            </a:r>
            <a:r>
              <a:rPr lang="en-US" sz="3600" i="0" u="none" strike="noStrike" cap="none"/>
              <a:t>8000 questions in 2 yrs</a:t>
            </a:r>
            <a:endParaRPr sz="3600" i="0" u="none" strike="noStrike" cap="none"/>
          </a:p>
        </p:txBody>
      </p:sp>
      <p:sp>
        <p:nvSpPr>
          <p:cNvPr id="192" name="Shape 192"/>
          <p:cNvSpPr txBox="1"/>
          <p:nvPr/>
        </p:nvSpPr>
        <p:spPr>
          <a:xfrm>
            <a:off x="1192125" y="1602600"/>
            <a:ext cx="2646300" cy="956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t>Mostly </a:t>
            </a:r>
            <a:br>
              <a:rPr lang="en-US" sz="2400"/>
            </a:br>
            <a:r>
              <a:rPr lang="en-US" sz="2400"/>
              <a:t>(a) donations or </a:t>
            </a:r>
            <a:br>
              <a:rPr lang="en-US" sz="2400"/>
            </a:br>
            <a:r>
              <a:rPr lang="en-US" sz="2400"/>
              <a:t>(b) commissioned</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In the beginning</a:t>
            </a:r>
            <a:endParaRPr/>
          </a:p>
        </p:txBody>
      </p:sp>
      <p:sp>
        <p:nvSpPr>
          <p:cNvPr id="74" name="Shape 74"/>
          <p:cNvSpPr txBox="1">
            <a:spLocks noGrp="1"/>
          </p:cNvSpPr>
          <p:nvPr>
            <p:ph type="body" idx="1"/>
          </p:nvPr>
        </p:nvSpPr>
        <p:spPr>
          <a:xfrm>
            <a:off x="311700" y="3089563"/>
            <a:ext cx="4080300" cy="18357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454547"/>
              </a:buClr>
              <a:buSzPts val="1800"/>
              <a:buFont typeface="Questrial"/>
              <a:buChar char="●"/>
            </a:pPr>
            <a:r>
              <a:rPr lang="en-US" sz="1800" i="0" u="none" strike="noStrike" cap="none">
                <a:solidFill>
                  <a:srgbClr val="454547"/>
                </a:solidFill>
              </a:rPr>
              <a:t>Jan 2011: Tim Oates chairs the Review of the National Curriculum in England</a:t>
            </a:r>
            <a:endParaRPr/>
          </a:p>
          <a:p>
            <a:pPr marL="457200" marR="0" lvl="0" indent="-342900" algn="l" rtl="0">
              <a:lnSpc>
                <a:spcPct val="115000"/>
              </a:lnSpc>
              <a:spcBef>
                <a:spcPts val="1000"/>
              </a:spcBef>
              <a:spcAft>
                <a:spcPts val="0"/>
              </a:spcAft>
              <a:buClr>
                <a:srgbClr val="454547"/>
              </a:buClr>
              <a:buSzPts val="1800"/>
              <a:buFont typeface="Questrial"/>
              <a:buChar char="●"/>
            </a:pPr>
            <a:r>
              <a:rPr lang="en-US" sz="1800" i="0" u="none" strike="noStrike" cap="none">
                <a:solidFill>
                  <a:srgbClr val="454547"/>
                </a:solidFill>
              </a:rPr>
              <a:t>Simon asks to meet him to discuss the (then) ICT curriculum</a:t>
            </a:r>
            <a:endParaRPr/>
          </a:p>
        </p:txBody>
      </p:sp>
      <p:pic>
        <p:nvPicPr>
          <p:cNvPr id="75" name="Shape 75"/>
          <p:cNvPicPr preferRelativeResize="0"/>
          <p:nvPr/>
        </p:nvPicPr>
        <p:blipFill rotWithShape="1">
          <a:blip r:embed="rId3">
            <a:alphaModFix/>
          </a:blip>
          <a:srcRect/>
          <a:stretch/>
        </p:blipFill>
        <p:spPr>
          <a:xfrm>
            <a:off x="6152466" y="1488387"/>
            <a:ext cx="1979707" cy="1979707"/>
          </a:xfrm>
          <a:prstGeom prst="rect">
            <a:avLst/>
          </a:prstGeom>
          <a:noFill/>
          <a:ln>
            <a:noFill/>
          </a:ln>
        </p:spPr>
      </p:pic>
      <p:sp>
        <p:nvSpPr>
          <p:cNvPr id="76" name="Shape 76"/>
          <p:cNvSpPr txBox="1"/>
          <p:nvPr/>
        </p:nvSpPr>
        <p:spPr>
          <a:xfrm>
            <a:off x="5465025" y="3615301"/>
            <a:ext cx="3354600" cy="992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2400" i="0" u="none" strike="noStrike" cap="none">
                <a:solidFill>
                  <a:srgbClr val="000000"/>
                </a:solidFill>
                <a:latin typeface="Questrial"/>
                <a:ea typeface="Questrial"/>
                <a:cs typeface="Questrial"/>
                <a:sym typeface="Questrial"/>
              </a:rPr>
              <a:t>Tim Oates CBE</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Director of Assessment Research and Development</a:t>
            </a:r>
            <a:endParaRPr>
              <a:latin typeface="Questrial"/>
              <a:ea typeface="Questrial"/>
              <a:cs typeface="Questrial"/>
              <a:sym typeface="Questrial"/>
            </a:endParaRPr>
          </a:p>
          <a:p>
            <a:pPr marL="0" marR="0" lvl="0" indent="0" algn="ctr" rtl="0">
              <a:lnSpc>
                <a:spcPct val="100000"/>
              </a:lnSpc>
              <a:spcBef>
                <a:spcPts val="0"/>
              </a:spcBef>
              <a:spcAft>
                <a:spcPts val="0"/>
              </a:spcAft>
              <a:buNone/>
            </a:pPr>
            <a:r>
              <a:rPr lang="en-US" sz="1400" i="0" u="none" strike="noStrike" cap="none">
                <a:solidFill>
                  <a:srgbClr val="000000"/>
                </a:solidFill>
                <a:latin typeface="Questrial"/>
                <a:ea typeface="Questrial"/>
                <a:cs typeface="Questrial"/>
                <a:sym typeface="Questrial"/>
              </a:rPr>
              <a:t>Cambridge Assessment</a:t>
            </a:r>
            <a:endParaRPr>
              <a:latin typeface="Questrial"/>
              <a:ea typeface="Questrial"/>
              <a:cs typeface="Questrial"/>
              <a:sym typeface="Questrial"/>
            </a:endParaRPr>
          </a:p>
          <a:p>
            <a:pPr marL="0" marR="0" lvl="0" indent="0" algn="ctr" rtl="0">
              <a:lnSpc>
                <a:spcPct val="100000"/>
              </a:lnSpc>
              <a:spcBef>
                <a:spcPts val="0"/>
              </a:spcBef>
              <a:spcAft>
                <a:spcPts val="0"/>
              </a:spcAft>
              <a:buNone/>
            </a:pPr>
            <a:endParaRPr sz="1400" i="0" u="none" strike="noStrike" cap="none">
              <a:solidFill>
                <a:srgbClr val="000000"/>
              </a:solidFill>
              <a:latin typeface="Questrial"/>
              <a:ea typeface="Questrial"/>
              <a:cs typeface="Questrial"/>
              <a:sym typeface="Questrial"/>
            </a:endParaRPr>
          </a:p>
        </p:txBody>
      </p:sp>
      <p:pic>
        <p:nvPicPr>
          <p:cNvPr id="77" name="Shape 77"/>
          <p:cNvPicPr preferRelativeResize="0"/>
          <p:nvPr/>
        </p:nvPicPr>
        <p:blipFill rotWithShape="1">
          <a:blip r:embed="rId4">
            <a:alphaModFix/>
          </a:blip>
          <a:srcRect l="6566" t="47090" r="37263" b="18411"/>
          <a:stretch/>
        </p:blipFill>
        <p:spPr>
          <a:xfrm>
            <a:off x="311700" y="1065500"/>
            <a:ext cx="5588848" cy="197972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100k </a:t>
            </a:r>
            <a:r>
              <a:rPr lang="en-US"/>
              <a:t>qn</a:t>
            </a:r>
            <a:r>
              <a:rPr lang="en-US" sz="3600" i="0" u="none" strike="noStrike" cap="none"/>
              <a:t> attempts / month</a:t>
            </a:r>
            <a:endParaRPr/>
          </a:p>
        </p:txBody>
      </p:sp>
      <p:pic>
        <p:nvPicPr>
          <p:cNvPr id="198" name="Shape 198"/>
          <p:cNvPicPr preferRelativeResize="0"/>
          <p:nvPr/>
        </p:nvPicPr>
        <p:blipFill rotWithShape="1">
          <a:blip r:embed="rId3">
            <a:alphaModFix/>
          </a:blip>
          <a:srcRect l="12407" t="18830" r="51573" b="44361"/>
          <a:stretch/>
        </p:blipFill>
        <p:spPr>
          <a:xfrm>
            <a:off x="377725" y="965200"/>
            <a:ext cx="7379025" cy="3964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10k students</a:t>
            </a:r>
            <a:endParaRPr/>
          </a:p>
        </p:txBody>
      </p:sp>
      <p:pic>
        <p:nvPicPr>
          <p:cNvPr id="204" name="Shape 204"/>
          <p:cNvPicPr preferRelativeResize="0"/>
          <p:nvPr/>
        </p:nvPicPr>
        <p:blipFill rotWithShape="1">
          <a:blip r:embed="rId3">
            <a:alphaModFix/>
          </a:blip>
          <a:srcRect l="12407" t="17890" r="51573" b="45301"/>
          <a:stretch/>
        </p:blipFill>
        <p:spPr>
          <a:xfrm>
            <a:off x="412350" y="892750"/>
            <a:ext cx="7674473" cy="405430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Do one thing well</a:t>
            </a:r>
            <a:endParaRPr/>
          </a:p>
        </p:txBody>
      </p:sp>
      <p:sp>
        <p:nvSpPr>
          <p:cNvPr id="210" name="Shape 21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US" sz="2400"/>
              <a:t>Multiple choice only</a:t>
            </a:r>
            <a:endParaRPr sz="2400"/>
          </a:p>
          <a:p>
            <a:pPr marL="914400" lvl="1" indent="-342900" rtl="0">
              <a:spcBef>
                <a:spcPts val="0"/>
              </a:spcBef>
              <a:spcAft>
                <a:spcPts val="0"/>
              </a:spcAft>
              <a:buSzPts val="1800"/>
              <a:buChar char="○"/>
            </a:pPr>
            <a:r>
              <a:rPr lang="en-US" sz="1800"/>
              <a:t>Much more interesting than it sounds</a:t>
            </a:r>
            <a:endParaRPr sz="1800"/>
          </a:p>
          <a:p>
            <a:pPr marL="914400" lvl="1" indent="-342900" rtl="0">
              <a:spcBef>
                <a:spcPts val="0"/>
              </a:spcBef>
              <a:spcAft>
                <a:spcPts val="0"/>
              </a:spcAft>
              <a:buSzPts val="1800"/>
              <a:buChar char="○"/>
            </a:pPr>
            <a:r>
              <a:rPr lang="en-US" sz="1800"/>
              <a:t>We know how to analyse the data</a:t>
            </a:r>
            <a:endParaRPr sz="1800"/>
          </a:p>
          <a:p>
            <a:pPr marL="457200" lvl="0" indent="-381000" rtl="0">
              <a:spcBef>
                <a:spcPts val="0"/>
              </a:spcBef>
              <a:spcAft>
                <a:spcPts val="0"/>
              </a:spcAft>
              <a:buSzPts val="2400"/>
              <a:buChar char="●"/>
            </a:pPr>
            <a:r>
              <a:rPr lang="en-US" sz="2400"/>
              <a:t>Not a teaching &amp; learning platform</a:t>
            </a:r>
            <a:endParaRPr sz="2400"/>
          </a:p>
          <a:p>
            <a:pPr marL="457200" lvl="0" indent="-381000" rtl="0">
              <a:spcBef>
                <a:spcPts val="0"/>
              </a:spcBef>
              <a:spcAft>
                <a:spcPts val="0"/>
              </a:spcAft>
              <a:buSzPts val="2400"/>
              <a:buChar char="●"/>
            </a:pPr>
            <a:r>
              <a:rPr lang="en-US" sz="2400"/>
              <a:t>Not a silver bullet -- need other forms of assessment </a:t>
            </a:r>
            <a:br>
              <a:rPr lang="en-US" sz="2400"/>
            </a:br>
            <a:r>
              <a:rPr lang="en-US"/>
              <a:t>(eg projects, observe students as they work)</a:t>
            </a:r>
            <a:endParaRPr/>
          </a:p>
          <a:p>
            <a:pPr marL="457200" lvl="0" indent="-381000" rtl="0">
              <a:spcBef>
                <a:spcPts val="0"/>
              </a:spcBef>
              <a:spcAft>
                <a:spcPts val="0"/>
              </a:spcAft>
              <a:buSzPts val="2400"/>
              <a:buChar char="●"/>
            </a:pPr>
            <a:r>
              <a:rPr lang="en-US" sz="2400"/>
              <a:t>Low stakes, formative assessment only</a:t>
            </a:r>
            <a:endParaRPr sz="2400"/>
          </a:p>
          <a:p>
            <a:pPr marL="914400" lvl="1" indent="-342900" rtl="0">
              <a:spcBef>
                <a:spcPts val="0"/>
              </a:spcBef>
              <a:spcAft>
                <a:spcPts val="0"/>
              </a:spcAft>
              <a:buSzPts val="1800"/>
              <a:buChar char="○"/>
            </a:pPr>
            <a:r>
              <a:rPr lang="en-US" sz="1800"/>
              <a:t>No worries about keeping questions secret</a:t>
            </a:r>
            <a:endParaRPr sz="1800"/>
          </a:p>
          <a:p>
            <a:pPr marL="914400" lvl="1" indent="-342900">
              <a:spcBef>
                <a:spcPts val="0"/>
              </a:spcBef>
              <a:spcAft>
                <a:spcPts val="0"/>
              </a:spcAft>
              <a:buSzPts val="1800"/>
              <a:buChar char="○"/>
            </a:pPr>
            <a:r>
              <a:rPr lang="en-US" sz="1800"/>
              <a:t>Not for measuring quality of teacher or school</a:t>
            </a:r>
            <a:endParaRPr sz="1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Open-ness</a:t>
            </a:r>
            <a:endParaRPr/>
          </a:p>
        </p:txBody>
      </p:sp>
      <p:sp>
        <p:nvSpPr>
          <p:cNvPr id="216" name="Shape 216"/>
          <p:cNvSpPr txBox="1">
            <a:spLocks noGrp="1"/>
          </p:cNvSpPr>
          <p:nvPr>
            <p:ph type="body" idx="1"/>
          </p:nvPr>
        </p:nvSpPr>
        <p:spPr>
          <a:xfrm>
            <a:off x="311700" y="839250"/>
            <a:ext cx="8714400" cy="4061100"/>
          </a:xfrm>
          <a:prstGeom prst="rect">
            <a:avLst/>
          </a:prstGeom>
        </p:spPr>
        <p:txBody>
          <a:bodyPr spcFirstLastPara="1" wrap="square" lIns="91425" tIns="91425" rIns="91425" bIns="91425" anchor="t" anchorCtr="0">
            <a:noAutofit/>
          </a:bodyPr>
          <a:lstStyle/>
          <a:p>
            <a:pPr marL="457200" lvl="0" indent="-342900" rtl="0">
              <a:spcBef>
                <a:spcPts val="1000"/>
              </a:spcBef>
              <a:spcAft>
                <a:spcPts val="0"/>
              </a:spcAft>
              <a:buSzPts val="1800"/>
              <a:buChar char="●"/>
            </a:pPr>
            <a:r>
              <a:rPr lang="en-US" dirty="0"/>
              <a:t>Questions are Creative Commons licensed</a:t>
            </a:r>
            <a:endParaRPr dirty="0"/>
          </a:p>
          <a:p>
            <a:pPr marL="457200" lvl="0" indent="-342900" rtl="0">
              <a:spcBef>
                <a:spcPts val="1000"/>
              </a:spcBef>
              <a:spcAft>
                <a:spcPts val="0"/>
              </a:spcAft>
              <a:buSzPts val="1800"/>
              <a:buChar char="●"/>
            </a:pPr>
            <a:r>
              <a:rPr lang="en-US" dirty="0" err="1"/>
              <a:t>Eedi</a:t>
            </a:r>
            <a:r>
              <a:rPr lang="en-US" dirty="0"/>
              <a:t> platform is available to teachers and students for free, for ever</a:t>
            </a:r>
            <a:endParaRPr dirty="0"/>
          </a:p>
          <a:p>
            <a:pPr marL="457200" lvl="0" indent="-342900" rtl="0">
              <a:spcBef>
                <a:spcPts val="1000"/>
              </a:spcBef>
              <a:spcAft>
                <a:spcPts val="0"/>
              </a:spcAft>
              <a:buSzPts val="1800"/>
              <a:buChar char="●"/>
            </a:pPr>
            <a:r>
              <a:rPr lang="en-US" dirty="0"/>
              <a:t>Usable (via </a:t>
            </a:r>
            <a:r>
              <a:rPr lang="en-US" dirty="0" err="1"/>
              <a:t>iframes</a:t>
            </a:r>
            <a:r>
              <a:rPr lang="en-US" dirty="0"/>
              <a:t>) by other platforms</a:t>
            </a:r>
            <a:endParaRPr dirty="0"/>
          </a:p>
          <a:p>
            <a:pPr marL="457200" lvl="0" indent="-342900" rtl="0">
              <a:spcBef>
                <a:spcPts val="1000"/>
              </a:spcBef>
              <a:spcAft>
                <a:spcPts val="0"/>
              </a:spcAft>
              <a:buSzPts val="1800"/>
              <a:buChar char="●"/>
            </a:pPr>
            <a:r>
              <a:rPr lang="en-US" dirty="0"/>
              <a:t>Data is available (</a:t>
            </a:r>
            <a:r>
              <a:rPr lang="en-US" dirty="0" err="1"/>
              <a:t>anonymised</a:t>
            </a:r>
            <a:r>
              <a:rPr lang="en-US" dirty="0"/>
              <a:t>) to a bona fide researcher</a:t>
            </a:r>
            <a:endParaRPr dirty="0"/>
          </a:p>
          <a:p>
            <a:pPr marL="457200" lvl="0" indent="-342900" rtl="0">
              <a:spcBef>
                <a:spcPts val="1000"/>
              </a:spcBef>
              <a:spcAft>
                <a:spcPts val="0"/>
              </a:spcAft>
              <a:buSzPts val="1800"/>
              <a:buChar char="●"/>
            </a:pPr>
            <a:r>
              <a:rPr lang="en-US" dirty="0"/>
              <a:t>Traditional approach 		= Proprietary software / Britannica</a:t>
            </a:r>
            <a:br>
              <a:rPr lang="en-US" dirty="0"/>
            </a:br>
            <a:r>
              <a:rPr lang="en-US" dirty="0"/>
              <a:t>Quantum			= Open-source software / Wikipedia</a:t>
            </a:r>
            <a:endParaRPr dirty="0"/>
          </a:p>
          <a:p>
            <a:pPr marL="457200" lvl="0" indent="-342900" rtl="0">
              <a:spcBef>
                <a:spcPts val="1000"/>
              </a:spcBef>
              <a:spcAft>
                <a:spcPts val="0"/>
              </a:spcAft>
              <a:buSzPts val="1800"/>
              <a:buChar char="●"/>
            </a:pPr>
            <a:r>
              <a:rPr lang="en-US" dirty="0"/>
              <a:t>Ethos</a:t>
            </a:r>
            <a:endParaRPr dirty="0"/>
          </a:p>
          <a:p>
            <a:pPr marL="914400" lvl="1" indent="-342900" rtl="0">
              <a:spcBef>
                <a:spcPts val="600"/>
              </a:spcBef>
              <a:spcAft>
                <a:spcPts val="0"/>
              </a:spcAft>
              <a:buSzPts val="1800"/>
              <a:buChar char="○"/>
            </a:pPr>
            <a:r>
              <a:rPr lang="en-US" sz="1800" dirty="0"/>
              <a:t>Gift economy</a:t>
            </a:r>
            <a:endParaRPr sz="1800" dirty="0"/>
          </a:p>
          <a:p>
            <a:pPr marL="914400" lvl="1" indent="-342900" rtl="0">
              <a:spcBef>
                <a:spcPts val="0"/>
              </a:spcBef>
              <a:spcAft>
                <a:spcPts val="0"/>
              </a:spcAft>
              <a:buSzPts val="1800"/>
              <a:buChar char="○"/>
            </a:pPr>
            <a:r>
              <a:rPr lang="en-US" sz="1800" dirty="0"/>
              <a:t>Engage the energy and creativity of, well, everyone</a:t>
            </a:r>
            <a:endParaRPr sz="1800" dirty="0"/>
          </a:p>
          <a:p>
            <a:pPr marL="914400" lvl="1" indent="-342900" rtl="0">
              <a:spcBef>
                <a:spcPts val="0"/>
              </a:spcBef>
              <a:spcAft>
                <a:spcPts val="0"/>
              </a:spcAft>
              <a:buSzPts val="1800"/>
              <a:buChar char="○"/>
            </a:pPr>
            <a:r>
              <a:rPr lang="en-US" sz="1800" dirty="0"/>
              <a:t>Instead of getting a bigger slice of the cake, make a bigger cake</a:t>
            </a:r>
            <a:endParaRPr sz="1800" dirty="0"/>
          </a:p>
          <a:p>
            <a:pPr marL="0" lvl="0" indent="0">
              <a:spcBef>
                <a:spcPts val="0"/>
              </a:spcBef>
              <a:spcAft>
                <a:spcPts val="60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Ambition</a:t>
            </a:r>
            <a:endParaRPr/>
          </a:p>
        </p:txBody>
      </p:sp>
      <p:sp>
        <p:nvSpPr>
          <p:cNvPr id="222" name="Shape 222"/>
          <p:cNvSpPr txBox="1">
            <a:spLocks noGrp="1"/>
          </p:cNvSpPr>
          <p:nvPr>
            <p:ph type="body" idx="1"/>
          </p:nvPr>
        </p:nvSpPr>
        <p:spPr>
          <a:xfrm>
            <a:off x="311700" y="1013100"/>
            <a:ext cx="8520600" cy="4130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b="1"/>
              <a:t>Hypothesis</a:t>
            </a:r>
            <a:r>
              <a:rPr lang="en-US"/>
              <a:t>: 	we can use crowd-sourcing + Rasch + curation to build </a:t>
            </a:r>
            <a:br>
              <a:rPr lang="en-US"/>
            </a:br>
            <a:r>
              <a:rPr lang="en-US"/>
              <a:t>			a large, free, high-quality question bank</a:t>
            </a:r>
            <a:endParaRPr/>
          </a:p>
          <a:p>
            <a:pPr marL="0" lvl="0" indent="0" rtl="0">
              <a:spcBef>
                <a:spcPts val="600"/>
              </a:spcBef>
              <a:spcAft>
                <a:spcPts val="0"/>
              </a:spcAft>
              <a:buNone/>
            </a:pPr>
            <a:r>
              <a:rPr lang="en-US"/>
              <a:t>If Quantum works, it will work</a:t>
            </a:r>
            <a:endParaRPr/>
          </a:p>
          <a:p>
            <a:pPr marL="457200" lvl="0" indent="-342900" rtl="0">
              <a:spcBef>
                <a:spcPts val="600"/>
              </a:spcBef>
              <a:spcAft>
                <a:spcPts val="0"/>
              </a:spcAft>
              <a:buSzPts val="1800"/>
              <a:buChar char="●"/>
            </a:pPr>
            <a:r>
              <a:rPr lang="en-US"/>
              <a:t>In any country, not just England</a:t>
            </a:r>
            <a:endParaRPr/>
          </a:p>
          <a:p>
            <a:pPr marL="457200" lvl="0" indent="-342900" rtl="0">
              <a:spcBef>
                <a:spcPts val="0"/>
              </a:spcBef>
              <a:spcAft>
                <a:spcPts val="0"/>
              </a:spcAft>
              <a:buSzPts val="1800"/>
              <a:buChar char="●"/>
            </a:pPr>
            <a:r>
              <a:rPr lang="en-US"/>
              <a:t>In any year, not just 2018</a:t>
            </a:r>
            <a:endParaRPr/>
          </a:p>
          <a:p>
            <a:pPr marL="457200" lvl="0" indent="-342900" rtl="0">
              <a:spcBef>
                <a:spcPts val="0"/>
              </a:spcBef>
              <a:spcAft>
                <a:spcPts val="0"/>
              </a:spcAft>
              <a:buSzPts val="1800"/>
              <a:buChar char="●"/>
            </a:pPr>
            <a:r>
              <a:rPr lang="en-US"/>
              <a:t>For any subject, not just computing</a:t>
            </a:r>
            <a:endParaRPr/>
          </a:p>
          <a:p>
            <a:pPr marL="0" lvl="0" indent="0" rtl="0">
              <a:spcBef>
                <a:spcPts val="600"/>
              </a:spcBef>
              <a:spcAft>
                <a:spcPts val="0"/>
              </a:spcAft>
              <a:buNone/>
            </a:pPr>
            <a:r>
              <a:rPr lang="en-US"/>
              <a:t>And the data will be a treasure trove</a:t>
            </a:r>
            <a:endParaRPr/>
          </a:p>
          <a:p>
            <a:pPr marL="457200" lvl="0" indent="-342900" rtl="0">
              <a:spcBef>
                <a:spcPts val="600"/>
              </a:spcBef>
              <a:spcAft>
                <a:spcPts val="0"/>
              </a:spcAft>
              <a:buSzPts val="1800"/>
              <a:buChar char="●"/>
            </a:pPr>
            <a:r>
              <a:rPr lang="en-US"/>
              <a:t>Adaptive questioning</a:t>
            </a:r>
            <a:endParaRPr/>
          </a:p>
          <a:p>
            <a:pPr marL="457200" lvl="0" indent="-342900" rtl="0">
              <a:spcBef>
                <a:spcPts val="0"/>
              </a:spcBef>
              <a:spcAft>
                <a:spcPts val="0"/>
              </a:spcAft>
              <a:buSzPts val="1800"/>
              <a:buChar char="●"/>
            </a:pPr>
            <a:r>
              <a:rPr lang="en-US"/>
              <a:t>Misconceptions: what, where, who</a:t>
            </a:r>
            <a:endParaRPr/>
          </a:p>
          <a:p>
            <a:pPr marL="457200" lvl="0" indent="-342900" rtl="0">
              <a:spcBef>
                <a:spcPts val="0"/>
              </a:spcBef>
              <a:spcAft>
                <a:spcPts val="0"/>
              </a:spcAft>
              <a:buSzPts val="1800"/>
              <a:buChar char="●"/>
            </a:pPr>
            <a:r>
              <a:rPr lang="en-US"/>
              <a:t>Trends over time</a:t>
            </a:r>
            <a:endParaRPr/>
          </a:p>
          <a:p>
            <a:pPr marL="457200" lvl="0" indent="-342900" rtl="0">
              <a:spcBef>
                <a:spcPts val="0"/>
              </a:spcBef>
              <a:spcAft>
                <a:spcPts val="0"/>
              </a:spcAft>
              <a:buSzPts val="1800"/>
              <a:buChar char="●"/>
            </a:pPr>
            <a:r>
              <a:rPr lang="en-US"/>
              <a: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Adding flesh to the bones</a:t>
            </a:r>
            <a:endParaRPr/>
          </a:p>
        </p:txBody>
      </p:sp>
      <p:sp>
        <p:nvSpPr>
          <p:cNvPr id="228" name="Shape 2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2400"/>
              <a:t>What does all this look like in practice?</a:t>
            </a:r>
            <a:endParaRPr sz="2400"/>
          </a:p>
          <a:p>
            <a:pPr marL="457200" lvl="0" indent="-381000" rtl="0">
              <a:spcBef>
                <a:spcPts val="600"/>
              </a:spcBef>
              <a:spcAft>
                <a:spcPts val="0"/>
              </a:spcAft>
              <a:buSzPts val="2400"/>
              <a:buChar char="●"/>
            </a:pPr>
            <a:r>
              <a:rPr lang="en-US" sz="2400"/>
              <a:t>How can teachers and students use multiple choice questions effectively?</a:t>
            </a:r>
            <a:endParaRPr sz="2400"/>
          </a:p>
          <a:p>
            <a:pPr marL="457200" lvl="0" indent="-381000" rtl="0">
              <a:spcBef>
                <a:spcPts val="0"/>
              </a:spcBef>
              <a:spcAft>
                <a:spcPts val="0"/>
              </a:spcAft>
              <a:buSzPts val="2400"/>
              <a:buChar char="●"/>
            </a:pPr>
            <a:r>
              <a:rPr lang="en-US" sz="2400"/>
              <a:t>How well do multiple choice questions work for computing?</a:t>
            </a:r>
            <a:endParaRPr sz="2400"/>
          </a:p>
          <a:p>
            <a:pPr marL="457200" lvl="0" indent="-381000">
              <a:spcBef>
                <a:spcPts val="0"/>
              </a:spcBef>
              <a:spcAft>
                <a:spcPts val="0"/>
              </a:spcAft>
              <a:buSzPts val="2400"/>
              <a:buChar char="●"/>
            </a:pPr>
            <a:r>
              <a:rPr lang="en-US" sz="2400"/>
              <a:t>Once we have a corpus, how else can we use it?</a:t>
            </a:r>
            <a:endParaRPr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Using MCQs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Why use MCQs?</a:t>
            </a:r>
            <a:endParaRPr/>
          </a:p>
        </p:txBody>
      </p:sp>
      <p:sp>
        <p:nvSpPr>
          <p:cNvPr id="239" name="Shape 2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Char char="●"/>
            </a:pPr>
            <a:r>
              <a:rPr lang="en-US" sz="2400"/>
              <a:t>Versatility</a:t>
            </a:r>
            <a:endParaRPr sz="2400"/>
          </a:p>
          <a:p>
            <a:pPr marL="457200" lvl="0" indent="-381000">
              <a:spcBef>
                <a:spcPts val="0"/>
              </a:spcBef>
              <a:spcAft>
                <a:spcPts val="0"/>
              </a:spcAft>
              <a:buSzPts val="2400"/>
              <a:buChar char="●"/>
            </a:pPr>
            <a:r>
              <a:rPr lang="en-US" sz="2400"/>
              <a:t>Reliability</a:t>
            </a:r>
            <a:endParaRPr sz="2400"/>
          </a:p>
          <a:p>
            <a:pPr marL="457200" lvl="0" indent="-381000" rtl="0">
              <a:spcBef>
                <a:spcPts val="0"/>
              </a:spcBef>
              <a:spcAft>
                <a:spcPts val="0"/>
              </a:spcAft>
              <a:buSzPts val="2400"/>
              <a:buChar char="●"/>
            </a:pPr>
            <a:r>
              <a:rPr lang="en-US" sz="2400"/>
              <a:t>Validity</a:t>
            </a:r>
            <a:endParaRPr sz="2400"/>
          </a:p>
          <a:p>
            <a:pPr marL="0" lvl="0" indent="0" rtl="0">
              <a:spcBef>
                <a:spcPts val="600"/>
              </a:spcBef>
              <a:spcAft>
                <a:spcPts val="0"/>
              </a:spcAft>
              <a:buNone/>
            </a:pPr>
            <a:endParaRPr sz="2400"/>
          </a:p>
          <a:p>
            <a:pPr marL="457200" lvl="0" indent="-381000" rtl="0">
              <a:spcBef>
                <a:spcPts val="600"/>
              </a:spcBef>
              <a:spcAft>
                <a:spcPts val="0"/>
              </a:spcAft>
              <a:buSzPts val="2400"/>
              <a:buChar char="●"/>
            </a:pPr>
            <a:r>
              <a:rPr lang="en-US" sz="2400"/>
              <a:t>Easy to mark</a:t>
            </a:r>
            <a:endParaRPr sz="2400"/>
          </a:p>
          <a:p>
            <a:pPr marL="457200" lvl="0" indent="-381000">
              <a:spcBef>
                <a:spcPts val="0"/>
              </a:spcBef>
              <a:spcAft>
                <a:spcPts val="0"/>
              </a:spcAft>
              <a:buSzPts val="2400"/>
              <a:buChar char="●"/>
            </a:pPr>
            <a:r>
              <a:rPr lang="en-US" sz="2400"/>
              <a:t>Easy to analyse</a:t>
            </a:r>
            <a:endParaRPr sz="2400"/>
          </a:p>
        </p:txBody>
      </p:sp>
      <p:sp>
        <p:nvSpPr>
          <p:cNvPr id="240" name="Shape 240"/>
          <p:cNvSpPr txBox="1"/>
          <p:nvPr/>
        </p:nvSpPr>
        <p:spPr>
          <a:xfrm>
            <a:off x="6117475" y="4362713"/>
            <a:ext cx="2736900" cy="442800"/>
          </a:xfrm>
          <a:prstGeom prst="rect">
            <a:avLst/>
          </a:prstGeom>
          <a:noFill/>
          <a:ln>
            <a:noFill/>
          </a:ln>
        </p:spPr>
        <p:txBody>
          <a:bodyPr spcFirstLastPara="1" wrap="square" lIns="91425" tIns="91425" rIns="91425" bIns="91425" anchor="b" anchorCtr="0">
            <a:noAutofit/>
          </a:bodyPr>
          <a:lstStyle/>
          <a:p>
            <a:pPr marL="0" lvl="0" indent="0" algn="r" rtl="0">
              <a:spcBef>
                <a:spcPts val="0"/>
              </a:spcBef>
              <a:spcAft>
                <a:spcPts val="0"/>
              </a:spcAft>
              <a:buNone/>
            </a:pPr>
            <a:r>
              <a:rPr lang="en-US">
                <a:latin typeface="PT Sans"/>
                <a:ea typeface="PT Sans"/>
                <a:cs typeface="PT Sans"/>
                <a:sym typeface="PT Sans"/>
              </a:rPr>
              <a:t>qv </a:t>
            </a:r>
            <a:r>
              <a:rPr lang="en-US" u="sng">
                <a:solidFill>
                  <a:srgbClr val="0F50B8"/>
                </a:solidFill>
                <a:latin typeface="PT Sans"/>
                <a:ea typeface="PT Sans"/>
                <a:cs typeface="PT Sans"/>
                <a:sym typeface="PT Sans"/>
                <a:hlinkClick r:id="rId3"/>
              </a:rPr>
              <a:t>Brame, 2013</a:t>
            </a:r>
            <a:endParaRPr>
              <a:solidFill>
                <a:srgbClr val="0F50B8"/>
              </a:solidFill>
              <a:latin typeface="PT Sans"/>
              <a:ea typeface="PT Sans"/>
              <a:cs typeface="PT Sans"/>
              <a:sym typeface="PT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Questions over criteria</a:t>
            </a:r>
            <a:endParaRPr/>
          </a:p>
        </p:txBody>
      </p:sp>
      <p:sp>
        <p:nvSpPr>
          <p:cNvPr id="246" name="Shape 246"/>
          <p:cNvSpPr txBox="1">
            <a:spLocks noGrp="1"/>
          </p:cNvSpPr>
          <p:nvPr>
            <p:ph type="subTitle" idx="1"/>
          </p:nvPr>
        </p:nvSpPr>
        <p:spPr>
          <a:xfrm>
            <a:off x="1095100" y="1160100"/>
            <a:ext cx="5106000" cy="33366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US"/>
              <a:t>Wherever possible, define criteria through questions, through groups of questions and through question banks. If you must have criteria, have the question bank sitting behind each criterion. Instead of having teachers making a judgment about whether a pupil has met each criterion, have pupils answer questions instead. This is far more accurate, and also provides clarity for lesson and unit planning.</a:t>
            </a:r>
            <a:endParaRPr/>
          </a:p>
        </p:txBody>
      </p:sp>
      <p:sp>
        <p:nvSpPr>
          <p:cNvPr id="247" name="Shape 247"/>
          <p:cNvSpPr txBox="1">
            <a:spLocks noGrp="1"/>
          </p:cNvSpPr>
          <p:nvPr>
            <p:ph type="body" idx="2"/>
          </p:nvPr>
        </p:nvSpPr>
        <p:spPr>
          <a:xfrm>
            <a:off x="457200" y="4406309"/>
            <a:ext cx="8229600" cy="5196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u="sng">
                <a:hlinkClick r:id="rId3"/>
              </a:rPr>
              <a:t>Christodoulou, 2015</a:t>
            </a:r>
            <a:endParaRPr/>
          </a:p>
        </p:txBody>
      </p:sp>
      <p:pic>
        <p:nvPicPr>
          <p:cNvPr id="248" name="Shape 248"/>
          <p:cNvPicPr preferRelativeResize="0"/>
          <p:nvPr/>
        </p:nvPicPr>
        <p:blipFill>
          <a:blip r:embed="rId4">
            <a:alphaModFix/>
          </a:blip>
          <a:stretch>
            <a:fillRect/>
          </a:stretch>
        </p:blipFill>
        <p:spPr>
          <a:xfrm>
            <a:off x="6450800" y="1283201"/>
            <a:ext cx="2236000" cy="224773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Hinge questions</a:t>
            </a:r>
            <a:endParaRPr/>
          </a:p>
        </p:txBody>
      </p:sp>
      <p:sp>
        <p:nvSpPr>
          <p:cNvPr id="254" name="Shape 254" descr="Dylan Williams - original at https://vimeo.com/104059936" title="Hinge Questions">
            <a:hlinkClick r:id="rId3"/>
          </p:cNvPr>
          <p:cNvSpPr/>
          <p:nvPr/>
        </p:nvSpPr>
        <p:spPr>
          <a:xfrm>
            <a:off x="457200" y="1138913"/>
            <a:ext cx="5022919" cy="3767194"/>
          </a:xfrm>
          <a:prstGeom prst="rect">
            <a:avLst/>
          </a:prstGeom>
          <a:blipFill>
            <a:blip r:embed="rId4">
              <a:alphaModFix/>
            </a:blip>
            <a:stretch>
              <a:fillRect/>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BE0016"/>
              </a:buClr>
              <a:buSzPts val="3600"/>
              <a:buFont typeface="Arial"/>
              <a:buNone/>
            </a:pPr>
            <a:r>
              <a:rPr lang="en-US" sz="8000" i="0" u="none" strike="noStrike" cap="none"/>
              <a:t>A lot happens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260" name="Shape 260">
            <a:hlinkClick r:id="rId3"/>
          </p:cNvPr>
          <p:cNvPicPr preferRelativeResize="0"/>
          <p:nvPr/>
        </p:nvPicPr>
        <p:blipFill>
          <a:blip r:embed="rId4">
            <a:alphaModFix/>
          </a:blip>
          <a:stretch>
            <a:fillRect/>
          </a:stretch>
        </p:blipFill>
        <p:spPr>
          <a:xfrm>
            <a:off x="89300" y="79825"/>
            <a:ext cx="6655600" cy="49790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Peer instruction</a:t>
            </a:r>
            <a:endParaRPr/>
          </a:p>
        </p:txBody>
      </p:sp>
      <p:sp>
        <p:nvSpPr>
          <p:cNvPr id="266" name="Shape 266"/>
          <p:cNvSpPr txBox="1">
            <a:spLocks noGrp="1"/>
          </p:cNvSpPr>
          <p:nvPr>
            <p:ph type="subTitle" idx="1"/>
          </p:nvPr>
        </p:nvSpPr>
        <p:spPr>
          <a:xfrm>
            <a:off x="1095100" y="1160100"/>
            <a:ext cx="5359500" cy="33366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US"/>
              <a:t>We find that, upon first implementing Peer Instruction, our students’ scores ... improved dramatically. Subsequent improvements to our implementation, designed to help students learn more from pre-class reading and to increase student engagement in the discussion sections, are accompanied by further increases in student understanding. </a:t>
            </a:r>
            <a:endParaRPr/>
          </a:p>
        </p:txBody>
      </p:sp>
      <p:sp>
        <p:nvSpPr>
          <p:cNvPr id="267" name="Shape 267"/>
          <p:cNvSpPr txBox="1">
            <a:spLocks noGrp="1"/>
          </p:cNvSpPr>
          <p:nvPr>
            <p:ph type="body" idx="2"/>
          </p:nvPr>
        </p:nvSpPr>
        <p:spPr>
          <a:xfrm>
            <a:off x="457200" y="4628440"/>
            <a:ext cx="8229600" cy="5196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u="sng">
                <a:hlinkClick r:id="rId3"/>
              </a:rPr>
              <a:t>Crouch and Mazur, 2001</a:t>
            </a:r>
            <a:endParaRPr/>
          </a:p>
        </p:txBody>
      </p:sp>
      <p:pic>
        <p:nvPicPr>
          <p:cNvPr id="268" name="Shape 268"/>
          <p:cNvPicPr preferRelativeResize="0"/>
          <p:nvPr/>
        </p:nvPicPr>
        <p:blipFill rotWithShape="1">
          <a:blip r:embed="rId4">
            <a:alphaModFix/>
          </a:blip>
          <a:srcRect b="56030"/>
          <a:stretch/>
        </p:blipFill>
        <p:spPr>
          <a:xfrm>
            <a:off x="6591167" y="1303650"/>
            <a:ext cx="2237312" cy="1275841"/>
          </a:xfrm>
          <a:prstGeom prst="rect">
            <a:avLst/>
          </a:prstGeom>
          <a:noFill/>
          <a:ln>
            <a:noFill/>
          </a:ln>
        </p:spPr>
      </p:pic>
      <p:pic>
        <p:nvPicPr>
          <p:cNvPr id="269" name="Shape 269"/>
          <p:cNvPicPr preferRelativeResize="0"/>
          <p:nvPr/>
        </p:nvPicPr>
        <p:blipFill>
          <a:blip r:embed="rId5">
            <a:alphaModFix/>
          </a:blip>
          <a:stretch>
            <a:fillRect/>
          </a:stretch>
        </p:blipFill>
        <p:spPr>
          <a:xfrm>
            <a:off x="6591155" y="2787905"/>
            <a:ext cx="2237323" cy="130784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Progress</a:t>
            </a:r>
            <a:endParaRPr/>
          </a:p>
        </p:txBody>
      </p:sp>
      <p:pic>
        <p:nvPicPr>
          <p:cNvPr id="275" name="Shape 275"/>
          <p:cNvPicPr preferRelativeResize="0"/>
          <p:nvPr/>
        </p:nvPicPr>
        <p:blipFill>
          <a:blip r:embed="rId3">
            <a:alphaModFix/>
          </a:blip>
          <a:stretch>
            <a:fillRect/>
          </a:stretch>
        </p:blipFill>
        <p:spPr>
          <a:xfrm>
            <a:off x="2286304" y="180948"/>
            <a:ext cx="4571401" cy="47816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Standards</a:t>
            </a:r>
            <a:endParaRPr/>
          </a:p>
        </p:txBody>
      </p:sp>
      <p:pic>
        <p:nvPicPr>
          <p:cNvPr id="281" name="Shape 281"/>
          <p:cNvPicPr preferRelativeResize="0"/>
          <p:nvPr/>
        </p:nvPicPr>
        <p:blipFill>
          <a:blip r:embed="rId3">
            <a:alphaModFix/>
          </a:blip>
          <a:stretch>
            <a:fillRect/>
          </a:stretch>
        </p:blipFill>
        <p:spPr>
          <a:xfrm>
            <a:off x="152400" y="991650"/>
            <a:ext cx="8839202" cy="3020241"/>
          </a:xfrm>
          <a:prstGeom prst="rect">
            <a:avLst/>
          </a:prstGeom>
          <a:noFill/>
          <a:ln>
            <a:noFill/>
          </a:ln>
        </p:spPr>
      </p:pic>
      <p:pic>
        <p:nvPicPr>
          <p:cNvPr id="282" name="Shape 282"/>
          <p:cNvPicPr preferRelativeResize="0"/>
          <p:nvPr/>
        </p:nvPicPr>
        <p:blipFill>
          <a:blip r:embed="rId4">
            <a:alphaModFix/>
          </a:blip>
          <a:stretch>
            <a:fillRect/>
          </a:stretch>
        </p:blipFill>
        <p:spPr>
          <a:xfrm>
            <a:off x="1194200" y="4092841"/>
            <a:ext cx="6657975" cy="381000"/>
          </a:xfrm>
          <a:prstGeom prst="rect">
            <a:avLst/>
          </a:prstGeom>
          <a:noFill/>
          <a:ln>
            <a:noFill/>
          </a:ln>
        </p:spPr>
      </p:pic>
      <p:pic>
        <p:nvPicPr>
          <p:cNvPr id="283" name="Shape 283"/>
          <p:cNvPicPr preferRelativeResize="0"/>
          <p:nvPr/>
        </p:nvPicPr>
        <p:blipFill>
          <a:blip r:embed="rId5">
            <a:alphaModFix/>
          </a:blip>
          <a:stretch>
            <a:fillRect/>
          </a:stretch>
        </p:blipFill>
        <p:spPr>
          <a:xfrm>
            <a:off x="1994450" y="1118624"/>
            <a:ext cx="4168151" cy="9292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Independent learning</a:t>
            </a:r>
            <a:endParaRPr/>
          </a:p>
        </p:txBody>
      </p:sp>
      <p:pic>
        <p:nvPicPr>
          <p:cNvPr id="289" name="Shape 289"/>
          <p:cNvPicPr preferRelativeResize="0"/>
          <p:nvPr/>
        </p:nvPicPr>
        <p:blipFill>
          <a:blip r:embed="rId3">
            <a:alphaModFix/>
          </a:blip>
          <a:stretch>
            <a:fillRect/>
          </a:stretch>
        </p:blipFill>
        <p:spPr>
          <a:xfrm>
            <a:off x="2081075" y="997250"/>
            <a:ext cx="1816976" cy="3934347"/>
          </a:xfrm>
          <a:prstGeom prst="rect">
            <a:avLst/>
          </a:prstGeom>
          <a:noFill/>
          <a:ln w="9525" cap="flat" cmpd="sng">
            <a:solidFill>
              <a:srgbClr val="126DFA"/>
            </a:solidFill>
            <a:prstDash val="solid"/>
            <a:round/>
            <a:headEnd type="none" w="sm" len="sm"/>
            <a:tailEnd type="none" w="sm" len="sm"/>
          </a:ln>
        </p:spPr>
      </p:pic>
      <p:pic>
        <p:nvPicPr>
          <p:cNvPr id="290" name="Shape 290"/>
          <p:cNvPicPr preferRelativeResize="0"/>
          <p:nvPr/>
        </p:nvPicPr>
        <p:blipFill>
          <a:blip r:embed="rId4">
            <a:alphaModFix/>
          </a:blip>
          <a:stretch>
            <a:fillRect/>
          </a:stretch>
        </p:blipFill>
        <p:spPr>
          <a:xfrm>
            <a:off x="4504000" y="997250"/>
            <a:ext cx="2457697" cy="3934350"/>
          </a:xfrm>
          <a:prstGeom prst="rect">
            <a:avLst/>
          </a:prstGeom>
          <a:noFill/>
          <a:ln w="9525" cap="flat" cmpd="sng">
            <a:solidFill>
              <a:srgbClr val="126DFA"/>
            </a:solidFill>
            <a:prstDash val="solid"/>
            <a:round/>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Professional Development</a:t>
            </a:r>
            <a:endParaRPr/>
          </a:p>
        </p:txBody>
      </p:sp>
      <p:sp>
        <p:nvSpPr>
          <p:cNvPr id="296" name="Shape 29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800" b="1"/>
              <a:t>With a partner</a:t>
            </a:r>
            <a:endParaRPr sz="1800" b="1"/>
          </a:p>
          <a:p>
            <a:pPr marL="457200" lvl="0" indent="-342900">
              <a:spcBef>
                <a:spcPts val="1600"/>
              </a:spcBef>
              <a:spcAft>
                <a:spcPts val="0"/>
              </a:spcAft>
              <a:buSzPts val="1800"/>
              <a:buChar char="●"/>
            </a:pPr>
            <a:r>
              <a:rPr lang="en-US" sz="1800"/>
              <a:t>Can they answer it correctly?</a:t>
            </a:r>
            <a:endParaRPr sz="1800"/>
          </a:p>
          <a:p>
            <a:pPr marL="457200" lvl="0" indent="-342900">
              <a:spcBef>
                <a:spcPts val="0"/>
              </a:spcBef>
              <a:spcAft>
                <a:spcPts val="0"/>
              </a:spcAft>
              <a:buSzPts val="1800"/>
              <a:buChar char="●"/>
            </a:pPr>
            <a:r>
              <a:rPr lang="en-US" sz="1800"/>
              <a:t>Can they understand why you have chosen each of your incorrect answers?</a:t>
            </a:r>
            <a:endParaRPr sz="1800"/>
          </a:p>
          <a:p>
            <a:pPr marL="457200" lvl="0" indent="-342900">
              <a:spcBef>
                <a:spcPts val="0"/>
              </a:spcBef>
              <a:spcAft>
                <a:spcPts val="0"/>
              </a:spcAft>
              <a:buSzPts val="1800"/>
              <a:buChar char="●"/>
            </a:pPr>
            <a:r>
              <a:rPr lang="en-US" sz="1800"/>
              <a:t>Is there a misconception you have not covered?</a:t>
            </a:r>
            <a:endParaRPr sz="1800"/>
          </a:p>
          <a:p>
            <a:pPr marL="457200" lvl="0" indent="-342900">
              <a:spcBef>
                <a:spcPts val="0"/>
              </a:spcBef>
              <a:spcAft>
                <a:spcPts val="0"/>
              </a:spcAft>
              <a:buSzPts val="1800"/>
              <a:buChar char="●"/>
            </a:pPr>
            <a:r>
              <a:rPr lang="en-US" sz="1800"/>
              <a:t>Can they suggest an improvement?</a:t>
            </a:r>
            <a:endParaRPr sz="1800"/>
          </a:p>
          <a:p>
            <a:pPr marL="0" lvl="0" indent="0">
              <a:spcBef>
                <a:spcPts val="1600"/>
              </a:spcBef>
              <a:spcAft>
                <a:spcPts val="0"/>
              </a:spcAft>
              <a:buClr>
                <a:schemeClr val="dk1"/>
              </a:buClr>
              <a:buSzPts val="1100"/>
              <a:buFont typeface="Arial"/>
              <a:buNone/>
            </a:pPr>
            <a:endParaRPr sz="1800"/>
          </a:p>
          <a:p>
            <a:pPr marL="0" lvl="0" indent="0">
              <a:spcBef>
                <a:spcPts val="1600"/>
              </a:spcBef>
              <a:spcAft>
                <a:spcPts val="1600"/>
              </a:spcAft>
              <a:buNone/>
            </a:pPr>
            <a:endParaRPr sz="1800"/>
          </a:p>
        </p:txBody>
      </p:sp>
      <p:sp>
        <p:nvSpPr>
          <p:cNvPr id="297" name="Shape 29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800" b="1"/>
              <a:t>In a group</a:t>
            </a:r>
            <a:endParaRPr sz="1800" b="1"/>
          </a:p>
          <a:p>
            <a:pPr marL="457200" lvl="0" indent="-342900">
              <a:spcBef>
                <a:spcPts val="1600"/>
              </a:spcBef>
              <a:spcAft>
                <a:spcPts val="0"/>
              </a:spcAft>
              <a:buSzPts val="1800"/>
              <a:buChar char="●"/>
            </a:pPr>
            <a:r>
              <a:rPr lang="en-US" sz="1800"/>
              <a:t>Where have students made mistakes with this topics in the past?</a:t>
            </a:r>
            <a:endParaRPr sz="1800"/>
          </a:p>
          <a:p>
            <a:pPr marL="457200" lvl="0" indent="-342900">
              <a:spcBef>
                <a:spcPts val="0"/>
              </a:spcBef>
              <a:spcAft>
                <a:spcPts val="0"/>
              </a:spcAft>
              <a:buSzPts val="1800"/>
              <a:buChar char="●"/>
            </a:pPr>
            <a:r>
              <a:rPr lang="en-US" sz="1800"/>
              <a:t>What prior knowledge do they need to acquire new knowledge?</a:t>
            </a:r>
            <a:endParaRPr sz="1800"/>
          </a:p>
          <a:p>
            <a:pPr marL="457200" lvl="0" indent="-342900">
              <a:spcBef>
                <a:spcPts val="0"/>
              </a:spcBef>
              <a:spcAft>
                <a:spcPts val="0"/>
              </a:spcAft>
              <a:buSzPts val="1800"/>
              <a:buChar char="●"/>
            </a:pPr>
            <a:r>
              <a:rPr lang="en-US" sz="1800"/>
              <a:t>How will I assess what progress they have made?</a:t>
            </a:r>
            <a:endParaRPr sz="1800"/>
          </a:p>
          <a:p>
            <a:pPr marL="457200" lvl="0" indent="-342900" rtl="0">
              <a:spcBef>
                <a:spcPts val="0"/>
              </a:spcBef>
              <a:spcAft>
                <a:spcPts val="0"/>
              </a:spcAft>
              <a:buSzPts val="1800"/>
              <a:buChar char="●"/>
            </a:pPr>
            <a:r>
              <a:rPr lang="en-US" sz="1800"/>
              <a:t>How will I know if they have mastered the topic?</a:t>
            </a:r>
            <a:endParaRPr sz="1800"/>
          </a:p>
          <a:p>
            <a:pPr marL="0" lvl="0" indent="0">
              <a:spcBef>
                <a:spcPts val="1600"/>
              </a:spcBef>
              <a:spcAft>
                <a:spcPts val="0"/>
              </a:spcAft>
              <a:buNone/>
            </a:pPr>
            <a:endParaRPr sz="1800"/>
          </a:p>
          <a:p>
            <a:pPr marL="0" lvl="0" indent="0">
              <a:spcBef>
                <a:spcPts val="1600"/>
              </a:spcBef>
              <a:spcAft>
                <a:spcPts val="1600"/>
              </a:spcAft>
              <a:buNone/>
            </a:pPr>
            <a:endParaRPr sz="18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Control trials</a:t>
            </a:r>
            <a:endParaRPr/>
          </a:p>
        </p:txBody>
      </p:sp>
      <p:pic>
        <p:nvPicPr>
          <p:cNvPr id="303" name="Shape 303">
            <a:hlinkClick r:id="rId3"/>
          </p:cNvPr>
          <p:cNvPicPr preferRelativeResize="0"/>
          <p:nvPr/>
        </p:nvPicPr>
        <p:blipFill>
          <a:blip r:embed="rId4">
            <a:alphaModFix/>
          </a:blip>
          <a:stretch>
            <a:fillRect/>
          </a:stretch>
        </p:blipFill>
        <p:spPr>
          <a:xfrm>
            <a:off x="3162025" y="146128"/>
            <a:ext cx="3885900" cy="4851244"/>
          </a:xfrm>
          <a:prstGeom prst="rect">
            <a:avLst/>
          </a:prstGeom>
          <a:noFill/>
          <a:ln>
            <a:noFill/>
          </a:ln>
        </p:spPr>
      </p:pic>
      <p:cxnSp>
        <p:nvCxnSpPr>
          <p:cNvPr id="304" name="Shape 304"/>
          <p:cNvCxnSpPr/>
          <p:nvPr/>
        </p:nvCxnSpPr>
        <p:spPr>
          <a:xfrm>
            <a:off x="2554800" y="2532772"/>
            <a:ext cx="533100" cy="0"/>
          </a:xfrm>
          <a:prstGeom prst="straightConnector1">
            <a:avLst/>
          </a:prstGeom>
          <a:noFill/>
          <a:ln w="38100" cap="flat" cmpd="sng">
            <a:solidFill>
              <a:srgbClr val="126DFA"/>
            </a:solidFill>
            <a:prstDash val="solid"/>
            <a:round/>
            <a:headEnd type="none" w="med" len="med"/>
            <a:tailEnd type="triangle" w="med" len="med"/>
          </a:ln>
        </p:spPr>
      </p:cxnSp>
      <p:cxnSp>
        <p:nvCxnSpPr>
          <p:cNvPr id="305" name="Shape 305"/>
          <p:cNvCxnSpPr/>
          <p:nvPr/>
        </p:nvCxnSpPr>
        <p:spPr>
          <a:xfrm>
            <a:off x="2554800" y="3529850"/>
            <a:ext cx="533100" cy="0"/>
          </a:xfrm>
          <a:prstGeom prst="straightConnector1">
            <a:avLst/>
          </a:prstGeom>
          <a:noFill/>
          <a:ln w="38100" cap="flat" cmpd="sng">
            <a:solidFill>
              <a:srgbClr val="126DFA"/>
            </a:solidFill>
            <a:prstDash val="solid"/>
            <a:round/>
            <a:headEnd type="none" w="med" len="med"/>
            <a:tailEnd type="triangle" w="med" len="med"/>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800"/>
              <a:t>Can we have a look </a:t>
            </a:r>
            <a:br>
              <a:rPr lang="en-US" sz="4800"/>
            </a:br>
            <a:r>
              <a:rPr lang="en-US" sz="4800"/>
              <a:t>at the questions now?</a:t>
            </a:r>
            <a:endParaRPr sz="48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Shape 315"/>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diagnosticquestions.com</a:t>
            </a:r>
            <a:endParaRPr/>
          </a:p>
        </p:txBody>
      </p:sp>
      <p:pic>
        <p:nvPicPr>
          <p:cNvPr id="316" name="Shape 316"/>
          <p:cNvPicPr preferRelativeResize="0"/>
          <p:nvPr/>
        </p:nvPicPr>
        <p:blipFill>
          <a:blip r:embed="rId3">
            <a:alphaModFix/>
          </a:blip>
          <a:stretch>
            <a:fillRect/>
          </a:stretch>
        </p:blipFill>
        <p:spPr>
          <a:xfrm>
            <a:off x="360600" y="1034800"/>
            <a:ext cx="6711725" cy="383525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Shape 321"/>
          <p:cNvPicPr preferRelativeResize="0"/>
          <p:nvPr/>
        </p:nvPicPr>
        <p:blipFill>
          <a:blip r:embed="rId3">
            <a:alphaModFix/>
          </a:blip>
          <a:stretch>
            <a:fillRect/>
          </a:stretch>
        </p:blipFill>
        <p:spPr>
          <a:xfrm>
            <a:off x="4857275" y="1183594"/>
            <a:ext cx="4049531" cy="3037144"/>
          </a:xfrm>
          <a:prstGeom prst="rect">
            <a:avLst/>
          </a:prstGeom>
          <a:noFill/>
          <a:ln w="9525" cap="flat" cmpd="sng">
            <a:solidFill>
              <a:srgbClr val="126DFA"/>
            </a:solidFill>
            <a:prstDash val="solid"/>
            <a:round/>
            <a:headEnd type="none" w="sm" len="sm"/>
            <a:tailEnd type="none" w="sm" len="sm"/>
          </a:ln>
        </p:spPr>
      </p:pic>
      <p:sp>
        <p:nvSpPr>
          <p:cNvPr id="322" name="Shape 322"/>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Find a question</a:t>
            </a:r>
            <a:endParaRPr/>
          </a:p>
        </p:txBody>
      </p:sp>
      <p:pic>
        <p:nvPicPr>
          <p:cNvPr id="323" name="Shape 323"/>
          <p:cNvPicPr preferRelativeResize="0"/>
          <p:nvPr/>
        </p:nvPicPr>
        <p:blipFill>
          <a:blip r:embed="rId4">
            <a:alphaModFix/>
          </a:blip>
          <a:stretch>
            <a:fillRect/>
          </a:stretch>
        </p:blipFill>
        <p:spPr>
          <a:xfrm>
            <a:off x="501925" y="1183594"/>
            <a:ext cx="1950563" cy="1750837"/>
          </a:xfrm>
          <a:prstGeom prst="rect">
            <a:avLst/>
          </a:prstGeom>
          <a:noFill/>
          <a:ln>
            <a:noFill/>
          </a:ln>
        </p:spPr>
      </p:pic>
      <p:pic>
        <p:nvPicPr>
          <p:cNvPr id="324" name="Shape 324">
            <a:hlinkClick r:id="rId5"/>
          </p:cNvPr>
          <p:cNvPicPr preferRelativeResize="0"/>
          <p:nvPr/>
        </p:nvPicPr>
        <p:blipFill>
          <a:blip r:embed="rId6">
            <a:alphaModFix/>
          </a:blip>
          <a:stretch>
            <a:fillRect/>
          </a:stretch>
        </p:blipFill>
        <p:spPr>
          <a:xfrm>
            <a:off x="501900" y="3050288"/>
            <a:ext cx="1903613" cy="2005502"/>
          </a:xfrm>
          <a:prstGeom prst="rect">
            <a:avLst/>
          </a:prstGeom>
          <a:noFill/>
          <a:ln>
            <a:noFill/>
          </a:ln>
        </p:spPr>
      </p:pic>
      <p:pic>
        <p:nvPicPr>
          <p:cNvPr id="325" name="Shape 325"/>
          <p:cNvPicPr preferRelativeResize="0"/>
          <p:nvPr/>
        </p:nvPicPr>
        <p:blipFill>
          <a:blip r:embed="rId7">
            <a:alphaModFix/>
          </a:blip>
          <a:stretch>
            <a:fillRect/>
          </a:stretch>
        </p:blipFill>
        <p:spPr>
          <a:xfrm>
            <a:off x="2566863" y="1183600"/>
            <a:ext cx="2176025" cy="15012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pic>
        <p:nvPicPr>
          <p:cNvPr id="87" name="Shape 87"/>
          <p:cNvPicPr preferRelativeResize="0"/>
          <p:nvPr/>
        </p:nvPicPr>
        <p:blipFill rotWithShape="1">
          <a:blip r:embed="rId3">
            <a:alphaModFix/>
          </a:blip>
          <a:srcRect l="5909" t="21065" r="13483" b="42526"/>
          <a:stretch/>
        </p:blipFill>
        <p:spPr>
          <a:xfrm>
            <a:off x="353975" y="393816"/>
            <a:ext cx="4521625" cy="1028835"/>
          </a:xfrm>
          <a:prstGeom prst="rect">
            <a:avLst/>
          </a:prstGeom>
          <a:noFill/>
          <a:ln>
            <a:noFill/>
          </a:ln>
        </p:spPr>
      </p:pic>
      <p:pic>
        <p:nvPicPr>
          <p:cNvPr id="88" name="Shape 88"/>
          <p:cNvPicPr preferRelativeResize="0"/>
          <p:nvPr/>
        </p:nvPicPr>
        <p:blipFill rotWithShape="1">
          <a:blip r:embed="rId4">
            <a:alphaModFix/>
          </a:blip>
          <a:srcRect l="7368" t="23604" r="16228" b="3668"/>
          <a:stretch/>
        </p:blipFill>
        <p:spPr>
          <a:xfrm>
            <a:off x="339450" y="1628625"/>
            <a:ext cx="7375951" cy="3366950"/>
          </a:xfrm>
          <a:prstGeom prst="rect">
            <a:avLst/>
          </a:prstGeom>
          <a:noFill/>
          <a:ln>
            <a:noFill/>
          </a:ln>
        </p:spPr>
      </p:pic>
      <p:pic>
        <p:nvPicPr>
          <p:cNvPr id="89" name="Shape 89"/>
          <p:cNvPicPr preferRelativeResize="0"/>
          <p:nvPr/>
        </p:nvPicPr>
        <p:blipFill rotWithShape="1">
          <a:blip r:embed="rId5">
            <a:alphaModFix/>
          </a:blip>
          <a:srcRect l="24991" t="26660" r="27112" b="18975"/>
          <a:stretch/>
        </p:blipFill>
        <p:spPr>
          <a:xfrm>
            <a:off x="3599663" y="187850"/>
            <a:ext cx="1270350" cy="761923"/>
          </a:xfrm>
          <a:prstGeom prst="rect">
            <a:avLst/>
          </a:prstGeom>
          <a:noFill/>
          <a:ln>
            <a:noFill/>
          </a:ln>
        </p:spPr>
      </p:pic>
      <p:sp>
        <p:nvSpPr>
          <p:cNvPr id="90" name="Shape 90"/>
          <p:cNvSpPr txBox="1"/>
          <p:nvPr/>
        </p:nvSpPr>
        <p:spPr>
          <a:xfrm>
            <a:off x="6086763" y="1104040"/>
            <a:ext cx="2724900" cy="531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None/>
            </a:pPr>
            <a:r>
              <a:rPr lang="en-US" sz="2000" b="0" i="0" u="none" strike="noStrike" cap="none">
                <a:solidFill>
                  <a:srgbClr val="0F50B8"/>
                </a:solidFill>
                <a:latin typeface="Arial"/>
                <a:ea typeface="Arial"/>
                <a:cs typeface="Arial"/>
                <a:sym typeface="Arial"/>
              </a:rPr>
              <a:t>Age 6-16   </a:t>
            </a:r>
            <a:endParaRPr>
              <a:solidFill>
                <a:srgbClr val="0F50B8"/>
              </a:solidFill>
            </a:endParaRPr>
          </a:p>
          <a:p>
            <a:pPr marL="0" marR="0" lvl="0" indent="0" algn="r" rtl="0">
              <a:lnSpc>
                <a:spcPct val="100000"/>
              </a:lnSpc>
              <a:spcBef>
                <a:spcPts val="0"/>
              </a:spcBef>
              <a:spcAft>
                <a:spcPts val="0"/>
              </a:spcAft>
              <a:buNone/>
            </a:pPr>
            <a:r>
              <a:rPr lang="en-US" sz="2000" b="0" i="0" u="none" strike="noStrike" cap="none">
                <a:solidFill>
                  <a:srgbClr val="0F50B8"/>
                </a:solidFill>
                <a:latin typeface="Arial"/>
                <a:ea typeface="Arial"/>
                <a:cs typeface="Arial"/>
                <a:sym typeface="Arial"/>
              </a:rPr>
              <a:t>Launched Sept 2014</a:t>
            </a:r>
            <a:endParaRPr>
              <a:solidFill>
                <a:srgbClr val="0F50B8"/>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331" name="Shape 331">
            <a:hlinkClick r:id="rId3"/>
          </p:cNvPr>
          <p:cNvPicPr preferRelativeResize="0"/>
          <p:nvPr/>
        </p:nvPicPr>
        <p:blipFill>
          <a:blip r:embed="rId4">
            <a:alphaModFix/>
          </a:blip>
          <a:stretch>
            <a:fillRect/>
          </a:stretch>
        </p:blipFill>
        <p:spPr>
          <a:xfrm>
            <a:off x="77400" y="71450"/>
            <a:ext cx="6667500" cy="50006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p:cNvPicPr preferRelativeResize="0"/>
          <p:nvPr/>
        </p:nvPicPr>
        <p:blipFill>
          <a:blip r:embed="rId3">
            <a:alphaModFix/>
          </a:blip>
          <a:stretch>
            <a:fillRect/>
          </a:stretch>
        </p:blipFill>
        <p:spPr>
          <a:xfrm>
            <a:off x="279250" y="198400"/>
            <a:ext cx="3489624" cy="2617225"/>
          </a:xfrm>
          <a:prstGeom prst="rect">
            <a:avLst/>
          </a:prstGeom>
          <a:noFill/>
          <a:ln>
            <a:noFill/>
          </a:ln>
        </p:spPr>
      </p:pic>
      <p:pic>
        <p:nvPicPr>
          <p:cNvPr id="337" name="Shape 337"/>
          <p:cNvPicPr preferRelativeResize="0"/>
          <p:nvPr/>
        </p:nvPicPr>
        <p:blipFill>
          <a:blip r:embed="rId4">
            <a:alphaModFix/>
          </a:blip>
          <a:stretch>
            <a:fillRect/>
          </a:stretch>
        </p:blipFill>
        <p:spPr>
          <a:xfrm>
            <a:off x="6661799" y="2917050"/>
            <a:ext cx="2202951" cy="2027475"/>
          </a:xfrm>
          <a:prstGeom prst="rect">
            <a:avLst/>
          </a:prstGeom>
          <a:noFill/>
          <a:ln>
            <a:noFill/>
          </a:ln>
        </p:spPr>
      </p:pic>
      <p:pic>
        <p:nvPicPr>
          <p:cNvPr id="338" name="Shape 338"/>
          <p:cNvPicPr preferRelativeResize="0"/>
          <p:nvPr/>
        </p:nvPicPr>
        <p:blipFill>
          <a:blip r:embed="rId5">
            <a:alphaModFix/>
          </a:blip>
          <a:stretch>
            <a:fillRect/>
          </a:stretch>
        </p:blipFill>
        <p:spPr>
          <a:xfrm>
            <a:off x="279250" y="2917050"/>
            <a:ext cx="6219816" cy="20274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Shape 343"/>
          <p:cNvPicPr preferRelativeResize="0"/>
          <p:nvPr/>
        </p:nvPicPr>
        <p:blipFill>
          <a:blip r:embed="rId3">
            <a:alphaModFix/>
          </a:blip>
          <a:stretch>
            <a:fillRect/>
          </a:stretch>
        </p:blipFill>
        <p:spPr>
          <a:xfrm>
            <a:off x="152400" y="152400"/>
            <a:ext cx="6356019" cy="48386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pic>
        <p:nvPicPr>
          <p:cNvPr id="348" name="Shape 348"/>
          <p:cNvPicPr preferRelativeResize="0"/>
          <p:nvPr/>
        </p:nvPicPr>
        <p:blipFill rotWithShape="1">
          <a:blip r:embed="rId3">
            <a:alphaModFix/>
          </a:blip>
          <a:srcRect b="32281"/>
          <a:stretch/>
        </p:blipFill>
        <p:spPr>
          <a:xfrm>
            <a:off x="152400" y="152400"/>
            <a:ext cx="6925874" cy="3015399"/>
          </a:xfrm>
          <a:prstGeom prst="rect">
            <a:avLst/>
          </a:prstGeom>
          <a:noFill/>
          <a:ln>
            <a:noFill/>
          </a:ln>
        </p:spPr>
      </p:pic>
      <p:pic>
        <p:nvPicPr>
          <p:cNvPr id="349" name="Shape 349"/>
          <p:cNvPicPr preferRelativeResize="0"/>
          <p:nvPr/>
        </p:nvPicPr>
        <p:blipFill>
          <a:blip r:embed="rId4">
            <a:alphaModFix/>
          </a:blip>
          <a:stretch>
            <a:fillRect/>
          </a:stretch>
        </p:blipFill>
        <p:spPr>
          <a:xfrm>
            <a:off x="152400" y="3167802"/>
            <a:ext cx="6925876" cy="149349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355" name="Shape 355">
            <a:hlinkClick r:id="rId3"/>
          </p:cNvPr>
          <p:cNvPicPr preferRelativeResize="0"/>
          <p:nvPr/>
        </p:nvPicPr>
        <p:blipFill>
          <a:blip r:embed="rId4">
            <a:alphaModFix/>
          </a:blip>
          <a:stretch>
            <a:fillRect/>
          </a:stretch>
        </p:blipFill>
        <p:spPr>
          <a:xfrm>
            <a:off x="101200" y="95250"/>
            <a:ext cx="6607974" cy="49559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Shape 360"/>
          <p:cNvPicPr preferRelativeResize="0"/>
          <p:nvPr/>
        </p:nvPicPr>
        <p:blipFill>
          <a:blip r:embed="rId3">
            <a:alphaModFix/>
          </a:blip>
          <a:stretch>
            <a:fillRect/>
          </a:stretch>
        </p:blipFill>
        <p:spPr>
          <a:xfrm>
            <a:off x="301225" y="229850"/>
            <a:ext cx="3806426" cy="2854825"/>
          </a:xfrm>
          <a:prstGeom prst="rect">
            <a:avLst/>
          </a:prstGeom>
          <a:noFill/>
          <a:ln>
            <a:noFill/>
          </a:ln>
        </p:spPr>
      </p:pic>
      <p:pic>
        <p:nvPicPr>
          <p:cNvPr id="361" name="Shape 361"/>
          <p:cNvPicPr preferRelativeResize="0"/>
          <p:nvPr/>
        </p:nvPicPr>
        <p:blipFill>
          <a:blip r:embed="rId4">
            <a:alphaModFix/>
          </a:blip>
          <a:stretch>
            <a:fillRect/>
          </a:stretch>
        </p:blipFill>
        <p:spPr>
          <a:xfrm>
            <a:off x="6678827" y="3202775"/>
            <a:ext cx="2262773" cy="1758025"/>
          </a:xfrm>
          <a:prstGeom prst="rect">
            <a:avLst/>
          </a:prstGeom>
          <a:noFill/>
          <a:ln>
            <a:noFill/>
          </a:ln>
        </p:spPr>
      </p:pic>
      <p:pic>
        <p:nvPicPr>
          <p:cNvPr id="362" name="Shape 362"/>
          <p:cNvPicPr preferRelativeResize="0"/>
          <p:nvPr/>
        </p:nvPicPr>
        <p:blipFill>
          <a:blip r:embed="rId5">
            <a:alphaModFix/>
          </a:blip>
          <a:stretch>
            <a:fillRect/>
          </a:stretch>
        </p:blipFill>
        <p:spPr>
          <a:xfrm>
            <a:off x="301225" y="3202775"/>
            <a:ext cx="6254795" cy="17580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Shape 367"/>
          <p:cNvPicPr preferRelativeResize="0"/>
          <p:nvPr/>
        </p:nvPicPr>
        <p:blipFill>
          <a:blip r:embed="rId3">
            <a:alphaModFix/>
          </a:blip>
          <a:stretch>
            <a:fillRect/>
          </a:stretch>
        </p:blipFill>
        <p:spPr>
          <a:xfrm>
            <a:off x="247650" y="188100"/>
            <a:ext cx="6735375" cy="44902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Shape 372"/>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The camel has two humps</a:t>
            </a:r>
            <a:endParaRPr/>
          </a:p>
        </p:txBody>
      </p:sp>
      <p:sp>
        <p:nvSpPr>
          <p:cNvPr id="373" name="Shape 373"/>
          <p:cNvSpPr txBox="1">
            <a:spLocks noGrp="1"/>
          </p:cNvSpPr>
          <p:nvPr>
            <p:ph type="subTitle" idx="1"/>
          </p:nvPr>
        </p:nvSpPr>
        <p:spPr>
          <a:xfrm>
            <a:off x="965925" y="1150894"/>
            <a:ext cx="4268100" cy="35715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US" sz="2400">
                <a:solidFill>
                  <a:srgbClr val="000000"/>
                </a:solidFill>
              </a:rPr>
              <a:t>“There is a test for programming aptitude, or at least for success in a first programming course. We have speculated on the reasons for its success, but in truth we don’t understand how it works any more than you do.”</a:t>
            </a:r>
            <a:endParaRPr sz="2400">
              <a:solidFill>
                <a:srgbClr val="000000"/>
              </a:solidFill>
            </a:endParaRPr>
          </a:p>
        </p:txBody>
      </p:sp>
      <p:sp>
        <p:nvSpPr>
          <p:cNvPr id="374" name="Shape 374"/>
          <p:cNvSpPr txBox="1">
            <a:spLocks noGrp="1"/>
          </p:cNvSpPr>
          <p:nvPr>
            <p:ph type="body" idx="2"/>
          </p:nvPr>
        </p:nvSpPr>
        <p:spPr>
          <a:xfrm>
            <a:off x="672425" y="4400359"/>
            <a:ext cx="8229600" cy="5196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u="none">
                <a:uFill>
                  <a:noFill/>
                </a:uFill>
                <a:hlinkClick r:id="rId3"/>
              </a:rPr>
              <a:t>Dehnadi and Bornat, 2006</a:t>
            </a:r>
            <a:r>
              <a:rPr lang="en-US" u="none"/>
              <a:t> </a:t>
            </a:r>
            <a:r>
              <a:rPr lang="en-US" u="none">
                <a:solidFill>
                  <a:srgbClr val="000000"/>
                </a:solidFill>
              </a:rPr>
              <a:t>but qv</a:t>
            </a:r>
            <a:r>
              <a:rPr lang="en-US" u="none"/>
              <a:t> </a:t>
            </a:r>
            <a:r>
              <a:rPr lang="en-US" u="none">
                <a:uFill>
                  <a:noFill/>
                </a:uFill>
                <a:hlinkClick r:id="rId4"/>
              </a:rPr>
              <a:t>Bornat 2014</a:t>
            </a:r>
            <a:endParaRPr u="none"/>
          </a:p>
        </p:txBody>
      </p:sp>
      <p:pic>
        <p:nvPicPr>
          <p:cNvPr id="375" name="Shape 375" descr="Screen Shot 2015-02-13 at 06.47.45.png"/>
          <p:cNvPicPr preferRelativeResize="0"/>
          <p:nvPr/>
        </p:nvPicPr>
        <p:blipFill>
          <a:blip r:embed="rId5">
            <a:alphaModFix/>
          </a:blip>
          <a:stretch>
            <a:fillRect/>
          </a:stretch>
        </p:blipFill>
        <p:spPr>
          <a:xfrm>
            <a:off x="5026375" y="1246475"/>
            <a:ext cx="3875650" cy="17661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3">
                                            <p:txEl>
                                              <p:pRg st="0" end="0"/>
                                            </p:txEl>
                                          </p:spTgt>
                                        </p:tgtEl>
                                        <p:attrNameLst>
                                          <p:attrName>style.visibility</p:attrName>
                                        </p:attrNameLst>
                                      </p:cBhvr>
                                      <p:to>
                                        <p:strVal val="visible"/>
                                      </p:to>
                                    </p:set>
                                    <p:animEffect transition="in" filter="fade">
                                      <p:cBhvr>
                                        <p:cTn id="7" dur="1000"/>
                                        <p:tgtEl>
                                          <p:spTgt spid="3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381" name="Shape 381">
            <a:hlinkClick r:id="rId3"/>
          </p:cNvPr>
          <p:cNvPicPr preferRelativeResize="0"/>
          <p:nvPr/>
        </p:nvPicPr>
        <p:blipFill>
          <a:blip r:embed="rId4">
            <a:alphaModFix/>
          </a:blip>
          <a:stretch>
            <a:fillRect/>
          </a:stretch>
        </p:blipFill>
        <p:spPr>
          <a:xfrm>
            <a:off x="89300" y="83325"/>
            <a:ext cx="6602026" cy="49515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Shape 386"/>
          <p:cNvPicPr preferRelativeResize="0"/>
          <p:nvPr/>
        </p:nvPicPr>
        <p:blipFill>
          <a:blip r:embed="rId3">
            <a:alphaModFix/>
          </a:blip>
          <a:stretch>
            <a:fillRect/>
          </a:stretch>
        </p:blipFill>
        <p:spPr>
          <a:xfrm>
            <a:off x="170250" y="148978"/>
            <a:ext cx="4020750" cy="3015575"/>
          </a:xfrm>
          <a:prstGeom prst="rect">
            <a:avLst/>
          </a:prstGeom>
          <a:noFill/>
          <a:ln>
            <a:noFill/>
          </a:ln>
        </p:spPr>
      </p:pic>
      <p:pic>
        <p:nvPicPr>
          <p:cNvPr id="387" name="Shape 387"/>
          <p:cNvPicPr preferRelativeResize="0"/>
          <p:nvPr/>
        </p:nvPicPr>
        <p:blipFill>
          <a:blip r:embed="rId4">
            <a:alphaModFix/>
          </a:blip>
          <a:stretch>
            <a:fillRect/>
          </a:stretch>
        </p:blipFill>
        <p:spPr>
          <a:xfrm>
            <a:off x="6681851" y="3231975"/>
            <a:ext cx="2289974" cy="1698650"/>
          </a:xfrm>
          <a:prstGeom prst="rect">
            <a:avLst/>
          </a:prstGeom>
          <a:noFill/>
          <a:ln>
            <a:noFill/>
          </a:ln>
        </p:spPr>
      </p:pic>
      <p:pic>
        <p:nvPicPr>
          <p:cNvPr id="388" name="Shape 388"/>
          <p:cNvPicPr preferRelativeResize="0"/>
          <p:nvPr/>
        </p:nvPicPr>
        <p:blipFill>
          <a:blip r:embed="rId5">
            <a:alphaModFix/>
          </a:blip>
          <a:stretch>
            <a:fillRect/>
          </a:stretch>
        </p:blipFill>
        <p:spPr>
          <a:xfrm>
            <a:off x="170250" y="3231981"/>
            <a:ext cx="6448425" cy="1733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311700" y="2424675"/>
            <a:ext cx="8520600" cy="84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BE0016"/>
              </a:buClr>
              <a:buSzPts val="3600"/>
              <a:buFont typeface="Arial"/>
              <a:buNone/>
            </a:pPr>
            <a:r>
              <a:rPr lang="en-US" sz="8000" i="0" u="none" strike="noStrike" cap="none"/>
              <a:t>New challenge</a:t>
            </a:r>
            <a:endParaRPr sz="8000" i="0" u="none" strike="noStrike" cap="none"/>
          </a:p>
          <a:p>
            <a:pPr marL="0" marR="0" lvl="0" indent="0" algn="ctr" rtl="0">
              <a:lnSpc>
                <a:spcPct val="100000"/>
              </a:lnSpc>
              <a:spcBef>
                <a:spcPts val="0"/>
              </a:spcBef>
              <a:spcAft>
                <a:spcPts val="0"/>
              </a:spcAft>
              <a:buClr>
                <a:srgbClr val="BE0016"/>
              </a:buClr>
              <a:buSzPts val="3600"/>
              <a:buFont typeface="Arial"/>
              <a:buNone/>
            </a:pPr>
            <a:endParaRPr b="0"/>
          </a:p>
          <a:p>
            <a:pPr marL="0" marR="0" lvl="0" indent="0" algn="ctr" rtl="0">
              <a:lnSpc>
                <a:spcPct val="100000"/>
              </a:lnSpc>
              <a:spcBef>
                <a:spcPts val="0"/>
              </a:spcBef>
              <a:spcAft>
                <a:spcPts val="0"/>
              </a:spcAft>
              <a:buClr>
                <a:srgbClr val="BE0016"/>
              </a:buClr>
              <a:buSzPts val="3600"/>
              <a:buFont typeface="Arial"/>
              <a:buNone/>
            </a:pPr>
            <a:r>
              <a:rPr lang="en-US" b="0" i="0" u="none" strike="noStrike" cap="none">
                <a:solidFill>
                  <a:srgbClr val="000000"/>
                </a:solidFill>
              </a:rPr>
              <a:t>How can we help computing teachers to turn the vision of the new curriculum into a vibrant reality in every classroom?</a:t>
            </a:r>
            <a:endParaRPr b="0" i="0" u="none" strike="noStrike" cap="none">
              <a:solidFill>
                <a:srgbClr val="00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Shape 393"/>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The superbug</a:t>
            </a:r>
            <a:endParaRPr/>
          </a:p>
        </p:txBody>
      </p:sp>
      <p:sp>
        <p:nvSpPr>
          <p:cNvPr id="394" name="Shape 394"/>
          <p:cNvSpPr txBox="1">
            <a:spLocks noGrp="1"/>
          </p:cNvSpPr>
          <p:nvPr>
            <p:ph type="subTitle" idx="1"/>
          </p:nvPr>
        </p:nvSpPr>
        <p:spPr>
          <a:xfrm>
            <a:off x="1095100" y="1160100"/>
            <a:ext cx="5106000" cy="33366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a:t>Tie superbug may be described as the idea that there is a hidden mind somewhere in the programming language that has intelligent, interpretive powers. It knows what has happened or will happen in lines of the program other than the line being executed; it can benevolently go beyond the information given to help the student achieve her goals in writing the program. </a:t>
            </a:r>
            <a:endParaRPr/>
          </a:p>
          <a:p>
            <a:pPr marL="0" lvl="0" indent="0">
              <a:spcBef>
                <a:spcPts val="1600"/>
              </a:spcBef>
              <a:spcAft>
                <a:spcPts val="1600"/>
              </a:spcAft>
              <a:buNone/>
            </a:pPr>
            <a:endParaRPr/>
          </a:p>
        </p:txBody>
      </p:sp>
      <p:sp>
        <p:nvSpPr>
          <p:cNvPr id="395" name="Shape 395"/>
          <p:cNvSpPr txBox="1">
            <a:spLocks noGrp="1"/>
          </p:cNvSpPr>
          <p:nvPr>
            <p:ph type="body" idx="2"/>
          </p:nvPr>
        </p:nvSpPr>
        <p:spPr>
          <a:xfrm>
            <a:off x="457200" y="4406309"/>
            <a:ext cx="8229600" cy="5196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US" u="none">
                <a:uFill>
                  <a:noFill/>
                </a:uFill>
                <a:hlinkClick r:id="rId3"/>
              </a:rPr>
              <a:t>Pea, 1986</a:t>
            </a:r>
            <a:endParaRPr u="none"/>
          </a:p>
        </p:txBody>
      </p:sp>
      <p:pic>
        <p:nvPicPr>
          <p:cNvPr id="396" name="Shape 396"/>
          <p:cNvPicPr preferRelativeResize="0"/>
          <p:nvPr/>
        </p:nvPicPr>
        <p:blipFill>
          <a:blip r:embed="rId4">
            <a:alphaModFix/>
          </a:blip>
          <a:stretch>
            <a:fillRect/>
          </a:stretch>
        </p:blipFill>
        <p:spPr>
          <a:xfrm>
            <a:off x="6681614" y="1160111"/>
            <a:ext cx="2214736" cy="2181513"/>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Shape 401"/>
          <p:cNvPicPr preferRelativeResize="0"/>
          <p:nvPr/>
        </p:nvPicPr>
        <p:blipFill>
          <a:blip r:embed="rId3">
            <a:alphaModFix/>
          </a:blip>
          <a:stretch>
            <a:fillRect/>
          </a:stretch>
        </p:blipFill>
        <p:spPr>
          <a:xfrm>
            <a:off x="98800" y="140525"/>
            <a:ext cx="8878525" cy="2434639"/>
          </a:xfrm>
          <a:prstGeom prst="rect">
            <a:avLst/>
          </a:prstGeom>
          <a:noFill/>
          <a:ln>
            <a:noFill/>
          </a:ln>
        </p:spPr>
      </p:pic>
      <p:pic>
        <p:nvPicPr>
          <p:cNvPr id="402" name="Shape 402"/>
          <p:cNvPicPr preferRelativeResize="0"/>
          <p:nvPr/>
        </p:nvPicPr>
        <p:blipFill>
          <a:blip r:embed="rId4">
            <a:alphaModFix/>
          </a:blip>
          <a:stretch>
            <a:fillRect/>
          </a:stretch>
        </p:blipFill>
        <p:spPr>
          <a:xfrm>
            <a:off x="98800" y="2662098"/>
            <a:ext cx="8878523" cy="232790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Shape 40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408" name="Shape 408">
            <a:hlinkClick r:id="rId3"/>
          </p:cNvPr>
          <p:cNvPicPr preferRelativeResize="0"/>
          <p:nvPr/>
        </p:nvPicPr>
        <p:blipFill>
          <a:blip r:embed="rId4">
            <a:alphaModFix/>
          </a:blip>
          <a:stretch>
            <a:fillRect/>
          </a:stretch>
        </p:blipFill>
        <p:spPr>
          <a:xfrm>
            <a:off x="95225" y="72187"/>
            <a:ext cx="6665499" cy="499912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Shape 413"/>
          <p:cNvPicPr preferRelativeResize="0"/>
          <p:nvPr/>
        </p:nvPicPr>
        <p:blipFill>
          <a:blip r:embed="rId3">
            <a:alphaModFix/>
          </a:blip>
          <a:stretch>
            <a:fillRect/>
          </a:stretch>
        </p:blipFill>
        <p:spPr>
          <a:xfrm>
            <a:off x="140475" y="125153"/>
            <a:ext cx="4146950" cy="3110200"/>
          </a:xfrm>
          <a:prstGeom prst="rect">
            <a:avLst/>
          </a:prstGeom>
          <a:noFill/>
          <a:ln>
            <a:noFill/>
          </a:ln>
        </p:spPr>
      </p:pic>
      <p:pic>
        <p:nvPicPr>
          <p:cNvPr id="414" name="Shape 414"/>
          <p:cNvPicPr preferRelativeResize="0"/>
          <p:nvPr/>
        </p:nvPicPr>
        <p:blipFill>
          <a:blip r:embed="rId4">
            <a:alphaModFix/>
          </a:blip>
          <a:stretch>
            <a:fillRect/>
          </a:stretch>
        </p:blipFill>
        <p:spPr>
          <a:xfrm>
            <a:off x="6712724" y="3297402"/>
            <a:ext cx="2240052" cy="1685925"/>
          </a:xfrm>
          <a:prstGeom prst="rect">
            <a:avLst/>
          </a:prstGeom>
          <a:noFill/>
          <a:ln>
            <a:noFill/>
          </a:ln>
        </p:spPr>
      </p:pic>
      <p:pic>
        <p:nvPicPr>
          <p:cNvPr id="415" name="Shape 415"/>
          <p:cNvPicPr preferRelativeResize="0"/>
          <p:nvPr/>
        </p:nvPicPr>
        <p:blipFill>
          <a:blip r:embed="rId5">
            <a:alphaModFix/>
          </a:blip>
          <a:stretch>
            <a:fillRect/>
          </a:stretch>
        </p:blipFill>
        <p:spPr>
          <a:xfrm>
            <a:off x="140475" y="3297394"/>
            <a:ext cx="6391275" cy="16859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Shape 420"/>
          <p:cNvSpPr txBox="1">
            <a:spLocks noGrp="1"/>
          </p:cNvSpPr>
          <p:nvPr>
            <p:ph type="body" idx="2"/>
          </p:nvPr>
        </p:nvSpPr>
        <p:spPr>
          <a:xfrm>
            <a:off x="457200" y="4406309"/>
            <a:ext cx="8229600" cy="5196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US" u="sng">
                <a:hlinkClick r:id="rId3"/>
              </a:rPr>
              <a:t>Lister</a:t>
            </a:r>
            <a:r>
              <a:rPr lang="en-US">
                <a:uFill>
                  <a:noFill/>
                </a:uFill>
                <a:hlinkClick r:id="rId3"/>
              </a:rPr>
              <a:t>, Fidge and Teague, </a:t>
            </a:r>
            <a:r>
              <a:rPr lang="en-US" u="sng">
                <a:hlinkClick r:id="rId3"/>
              </a:rPr>
              <a:t>2009</a:t>
            </a:r>
            <a:endParaRPr/>
          </a:p>
        </p:txBody>
      </p:sp>
      <p:sp>
        <p:nvSpPr>
          <p:cNvPr id="421" name="Shape 421"/>
          <p:cNvSpPr txBox="1">
            <a:spLocks noGrp="1"/>
          </p:cNvSpPr>
          <p:nvPr>
            <p:ph type="title"/>
          </p:nvPr>
        </p:nvSpPr>
        <p:spPr>
          <a:xfrm>
            <a:off x="457200" y="205988"/>
            <a:ext cx="7112700" cy="861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Teach code tracing</a:t>
            </a:r>
            <a:endParaRPr/>
          </a:p>
        </p:txBody>
      </p:sp>
      <p:sp>
        <p:nvSpPr>
          <p:cNvPr id="422" name="Shape 422"/>
          <p:cNvSpPr txBox="1">
            <a:spLocks noGrp="1"/>
          </p:cNvSpPr>
          <p:nvPr>
            <p:ph type="subTitle" idx="1"/>
          </p:nvPr>
        </p:nvSpPr>
        <p:spPr>
          <a:xfrm>
            <a:off x="1095100" y="1160100"/>
            <a:ext cx="5106000" cy="33366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a:t> For today’s novices, who are learning in an era where the next compile–and–run is only a mouse–click away, it is tantalizingly easy but ultimately futile for a novice to pursue a strategy of trying to get the computer to do the thinking for them. Today’s educator needs to place greater explicit pedagogical emphasis on the importance of, and the practice of, the tracing and explaining skills that lead to systematic code writing. </a:t>
            </a:r>
            <a:endParaRPr/>
          </a:p>
          <a:p>
            <a:pPr marL="0" lvl="0" indent="0">
              <a:spcBef>
                <a:spcPts val="1600"/>
              </a:spcBef>
              <a:spcAft>
                <a:spcPts val="1600"/>
              </a:spcAft>
              <a:buNone/>
            </a:pPr>
            <a:endParaRPr/>
          </a:p>
        </p:txBody>
      </p:sp>
      <p:pic>
        <p:nvPicPr>
          <p:cNvPr id="423" name="Shape 423"/>
          <p:cNvPicPr preferRelativeResize="0"/>
          <p:nvPr/>
        </p:nvPicPr>
        <p:blipFill>
          <a:blip r:embed="rId4">
            <a:alphaModFix/>
          </a:blip>
          <a:stretch>
            <a:fillRect/>
          </a:stretch>
        </p:blipFill>
        <p:spPr>
          <a:xfrm>
            <a:off x="6353500" y="1220288"/>
            <a:ext cx="2346643" cy="3033622"/>
          </a:xfrm>
          <a:prstGeom prst="rect">
            <a:avLst/>
          </a:prstGeom>
          <a:noFill/>
          <a:ln w="9525" cap="flat" cmpd="sng">
            <a:solidFill>
              <a:srgbClr val="126DFA"/>
            </a:solidFill>
            <a:prstDash val="solid"/>
            <a:round/>
            <a:headEnd type="none" w="sm" len="sm"/>
            <a:tailEnd type="none" w="sm" len="sm"/>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Shape 428"/>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800"/>
              <a:t>What we can learn </a:t>
            </a:r>
            <a:br>
              <a:rPr lang="en-US" sz="4800"/>
            </a:br>
            <a:r>
              <a:rPr lang="en-US" sz="4800"/>
              <a:t>from the Quantum data</a:t>
            </a:r>
            <a:endParaRPr sz="48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pic>
        <p:nvPicPr>
          <p:cNvPr id="433" name="Shape 433">
            <a:hlinkClick r:id="rId3"/>
          </p:cNvPr>
          <p:cNvPicPr preferRelativeResize="0"/>
          <p:nvPr/>
        </p:nvPicPr>
        <p:blipFill>
          <a:blip r:embed="rId4">
            <a:alphaModFix/>
          </a:blip>
          <a:stretch>
            <a:fillRect/>
          </a:stretch>
        </p:blipFill>
        <p:spPr>
          <a:xfrm>
            <a:off x="152400" y="152400"/>
            <a:ext cx="5781685" cy="483869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How did my class do?</a:t>
            </a:r>
            <a:endParaRPr/>
          </a:p>
        </p:txBody>
      </p:sp>
      <p:pic>
        <p:nvPicPr>
          <p:cNvPr id="439" name="Shape 439"/>
          <p:cNvPicPr preferRelativeResize="0"/>
          <p:nvPr/>
        </p:nvPicPr>
        <p:blipFill rotWithShape="1">
          <a:blip r:embed="rId3">
            <a:alphaModFix/>
          </a:blip>
          <a:srcRect t="2477"/>
          <a:stretch/>
        </p:blipFill>
        <p:spPr>
          <a:xfrm>
            <a:off x="311700" y="1393331"/>
            <a:ext cx="8597076" cy="2444512"/>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Shape 444"/>
          <p:cNvPicPr preferRelativeResize="0"/>
          <p:nvPr/>
        </p:nvPicPr>
        <p:blipFill>
          <a:blip r:embed="rId3">
            <a:alphaModFix/>
          </a:blip>
          <a:stretch>
            <a:fillRect/>
          </a:stretch>
        </p:blipFill>
        <p:spPr>
          <a:xfrm>
            <a:off x="217950" y="137625"/>
            <a:ext cx="4524489" cy="4741258"/>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grpSp>
        <p:nvGrpSpPr>
          <p:cNvPr id="449" name="Shape 449"/>
          <p:cNvGrpSpPr/>
          <p:nvPr/>
        </p:nvGrpSpPr>
        <p:grpSpPr>
          <a:xfrm>
            <a:off x="619212" y="940607"/>
            <a:ext cx="8345451" cy="3952716"/>
            <a:chOff x="-1889355" y="-21075"/>
            <a:chExt cx="10920506" cy="6879075"/>
          </a:xfrm>
        </p:grpSpPr>
        <p:pic>
          <p:nvPicPr>
            <p:cNvPr id="450" name="Shape 450"/>
            <p:cNvPicPr preferRelativeResize="0"/>
            <p:nvPr/>
          </p:nvPicPr>
          <p:blipFill>
            <a:blip r:embed="rId3">
              <a:alphaModFix/>
            </a:blip>
            <a:stretch>
              <a:fillRect/>
            </a:stretch>
          </p:blipFill>
          <p:spPr>
            <a:xfrm>
              <a:off x="-1889355" y="0"/>
              <a:ext cx="3051810" cy="6858000"/>
            </a:xfrm>
            <a:prstGeom prst="rect">
              <a:avLst/>
            </a:prstGeom>
            <a:noFill/>
            <a:ln>
              <a:noFill/>
            </a:ln>
          </p:spPr>
        </p:pic>
        <p:pic>
          <p:nvPicPr>
            <p:cNvPr id="451" name="Shape 451"/>
            <p:cNvPicPr preferRelativeResize="0"/>
            <p:nvPr/>
          </p:nvPicPr>
          <p:blipFill>
            <a:blip r:embed="rId4">
              <a:alphaModFix/>
            </a:blip>
            <a:stretch>
              <a:fillRect/>
            </a:stretch>
          </p:blipFill>
          <p:spPr>
            <a:xfrm>
              <a:off x="1162444" y="-21075"/>
              <a:ext cx="4077113" cy="6858001"/>
            </a:xfrm>
            <a:prstGeom prst="rect">
              <a:avLst/>
            </a:prstGeom>
            <a:noFill/>
            <a:ln>
              <a:noFill/>
            </a:ln>
          </p:spPr>
        </p:pic>
        <p:pic>
          <p:nvPicPr>
            <p:cNvPr id="452" name="Shape 452"/>
            <p:cNvPicPr preferRelativeResize="0"/>
            <p:nvPr/>
          </p:nvPicPr>
          <p:blipFill>
            <a:blip r:embed="rId5">
              <a:alphaModFix/>
            </a:blip>
            <a:stretch>
              <a:fillRect/>
            </a:stretch>
          </p:blipFill>
          <p:spPr>
            <a:xfrm>
              <a:off x="5239550" y="-21075"/>
              <a:ext cx="3791601" cy="6858001"/>
            </a:xfrm>
            <a:prstGeom prst="rect">
              <a:avLst/>
            </a:prstGeom>
            <a:noFill/>
            <a:ln>
              <a:noFill/>
            </a:ln>
          </p:spPr>
        </p:pic>
      </p:grpSp>
      <p:sp>
        <p:nvSpPr>
          <p:cNvPr id="453" name="Shape 453"/>
          <p:cNvSpPr txBox="1"/>
          <p:nvPr/>
        </p:nvSpPr>
        <p:spPr>
          <a:xfrm>
            <a:off x="863200" y="540700"/>
            <a:ext cx="3429000" cy="39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a:latin typeface="Questrial"/>
                <a:ea typeface="Questrial"/>
                <a:cs typeface="Questrial"/>
                <a:sym typeface="Questrial"/>
              </a:rPr>
              <a:t>Questions</a:t>
            </a:r>
            <a:endParaRPr>
              <a:latin typeface="Questrial"/>
              <a:ea typeface="Questrial"/>
              <a:cs typeface="Questrial"/>
              <a:sym typeface="Questrial"/>
            </a:endParaRPr>
          </a:p>
        </p:txBody>
      </p:sp>
      <p:sp>
        <p:nvSpPr>
          <p:cNvPr id="454" name="Shape 454"/>
          <p:cNvSpPr txBox="1"/>
          <p:nvPr/>
        </p:nvSpPr>
        <p:spPr>
          <a:xfrm rot="-5400000">
            <a:off x="-1401375" y="2978875"/>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Students</a:t>
            </a:r>
            <a:endParaRPr>
              <a:latin typeface="Questrial"/>
              <a:ea typeface="Questrial"/>
              <a:cs typeface="Questrial"/>
              <a:sym typeface="Quest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One answer…</a:t>
            </a:r>
            <a:endParaRPr/>
          </a:p>
        </p:txBody>
      </p:sp>
      <p:sp>
        <p:nvSpPr>
          <p:cNvPr id="101" name="Shape 101"/>
          <p:cNvSpPr txBox="1"/>
          <p:nvPr/>
        </p:nvSpPr>
        <p:spPr>
          <a:xfrm>
            <a:off x="394464" y="881559"/>
            <a:ext cx="8285100" cy="3712800"/>
          </a:xfrm>
          <a:prstGeom prst="rect">
            <a:avLst/>
          </a:prstGeom>
          <a:noFill/>
          <a:ln>
            <a:noFill/>
          </a:ln>
        </p:spPr>
        <p:txBody>
          <a:bodyPr spcFirstLastPara="1" wrap="square" lIns="91425" tIns="91425" rIns="91425" bIns="91425" anchor="t" anchorCtr="0">
            <a:noAutofit/>
          </a:bodyPr>
          <a:lstStyle/>
          <a:p>
            <a:pPr marL="358775" marR="0" lvl="0" indent="-244475" algn="l" rtl="0">
              <a:lnSpc>
                <a:spcPct val="115000"/>
              </a:lnSpc>
              <a:spcBef>
                <a:spcPts val="135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Every teacher must come to an opinion about their students’ understanding. They may do this informally, though project or programming work, or though </a:t>
            </a:r>
            <a:r>
              <a:rPr lang="en-US" sz="1800" i="1" u="none" strike="noStrike" cap="none">
                <a:solidFill>
                  <a:srgbClr val="454547"/>
                </a:solidFill>
                <a:latin typeface="Questrial"/>
                <a:ea typeface="Questrial"/>
                <a:cs typeface="Questrial"/>
                <a:sym typeface="Questrial"/>
              </a:rPr>
              <a:t>asking them questions</a:t>
            </a:r>
            <a:r>
              <a:rPr lang="en-US" sz="1800" i="0" u="none" strike="noStrike" cap="none">
                <a:solidFill>
                  <a:srgbClr val="454547"/>
                </a:solidFill>
                <a:latin typeface="Questrial"/>
                <a:ea typeface="Questrial"/>
                <a:cs typeface="Questrial"/>
                <a:sym typeface="Questrial"/>
              </a:rPr>
              <a:t>.</a:t>
            </a:r>
            <a:endParaRPr sz="1800">
              <a:latin typeface="Questrial"/>
              <a:ea typeface="Questrial"/>
              <a:cs typeface="Questrial"/>
              <a:sym typeface="Questrial"/>
            </a:endParaRPr>
          </a:p>
          <a:p>
            <a:pPr marL="358775" marR="0" lvl="0" indent="-244475" algn="l" rtl="0">
              <a:lnSpc>
                <a:spcPct val="115000"/>
              </a:lnSpc>
              <a:spcBef>
                <a:spcPts val="135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Where do they get these questions from?  Often they just make them up.</a:t>
            </a:r>
            <a:endParaRPr sz="1800">
              <a:latin typeface="Questrial"/>
              <a:ea typeface="Questrial"/>
              <a:cs typeface="Questrial"/>
              <a:sym typeface="Questrial"/>
            </a:endParaRPr>
          </a:p>
          <a:p>
            <a:pPr marL="358775" marR="0" lvl="0" indent="-244475" algn="l" rtl="0">
              <a:lnSpc>
                <a:spcPct val="115000"/>
              </a:lnSpc>
              <a:spcBef>
                <a:spcPts val="1200"/>
              </a:spcBef>
              <a:spcAft>
                <a:spcPts val="0"/>
              </a:spcAft>
              <a:buClr>
                <a:srgbClr val="454547"/>
              </a:buClr>
              <a:buSzPts val="1800"/>
              <a:buFont typeface="Questrial"/>
              <a:buChar char="●"/>
            </a:pPr>
            <a:r>
              <a:rPr lang="en-US" sz="1800" b="1" i="0" u="none" strike="noStrike" cap="none">
                <a:solidFill>
                  <a:srgbClr val="454547"/>
                </a:solidFill>
                <a:latin typeface="Questrial"/>
                <a:ea typeface="Questrial"/>
                <a:cs typeface="Questrial"/>
                <a:sym typeface="Questrial"/>
              </a:rPr>
              <a:t>This is completely nuts</a:t>
            </a:r>
            <a:endParaRPr sz="1800">
              <a:latin typeface="Questrial"/>
              <a:ea typeface="Questrial"/>
              <a:cs typeface="Questrial"/>
              <a:sym typeface="Questrial"/>
            </a:endParaRPr>
          </a:p>
          <a:p>
            <a:pPr marL="982663" marR="0" lvl="1" indent="-290513"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Making up questions takes ages</a:t>
            </a:r>
            <a:endParaRPr sz="1800">
              <a:latin typeface="Questrial"/>
              <a:ea typeface="Questrial"/>
              <a:cs typeface="Questrial"/>
              <a:sym typeface="Questrial"/>
            </a:endParaRPr>
          </a:p>
          <a:p>
            <a:pPr marL="982663" marR="0" lvl="1" indent="-290513"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Then you have to mark them</a:t>
            </a:r>
            <a:endParaRPr sz="1800">
              <a:latin typeface="Questrial"/>
              <a:ea typeface="Questrial"/>
              <a:cs typeface="Questrial"/>
              <a:sym typeface="Questrial"/>
            </a:endParaRPr>
          </a:p>
          <a:p>
            <a:pPr marL="982663" marR="0" lvl="1" indent="-290513"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Writing high-quality questions is really hard, esp if you lack subject knowledge</a:t>
            </a:r>
            <a:endParaRPr sz="1800">
              <a:latin typeface="Questrial"/>
              <a:ea typeface="Questrial"/>
              <a:cs typeface="Questrial"/>
              <a:sym typeface="Questrial"/>
            </a:endParaRPr>
          </a:p>
          <a:p>
            <a:pPr marL="982663" marR="0" lvl="1" indent="-290513" algn="l" rtl="0">
              <a:lnSpc>
                <a:spcPct val="115000"/>
              </a:lnSpc>
              <a:spcBef>
                <a:spcPts val="600"/>
              </a:spcBef>
              <a:spcAft>
                <a:spcPts val="0"/>
              </a:spcAft>
              <a:buClr>
                <a:srgbClr val="454547"/>
              </a:buClr>
              <a:buSzPts val="1800"/>
              <a:buFont typeface="Questrial"/>
              <a:buChar char="○"/>
            </a:pPr>
            <a:r>
              <a:rPr lang="en-US" sz="1800" i="0" u="none" strike="noStrike" cap="none">
                <a:solidFill>
                  <a:srgbClr val="454547"/>
                </a:solidFill>
                <a:latin typeface="Questrial"/>
                <a:ea typeface="Questrial"/>
                <a:cs typeface="Questrial"/>
                <a:sym typeface="Questrial"/>
              </a:rPr>
              <a:t>Worst of all, it’s all duplicated!</a:t>
            </a:r>
            <a:endParaRPr sz="1800">
              <a:latin typeface="Questrial"/>
              <a:ea typeface="Questrial"/>
              <a:cs typeface="Questrial"/>
              <a:sym typeface="Quest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Shape 459"/>
          <p:cNvPicPr preferRelativeResize="0"/>
          <p:nvPr/>
        </p:nvPicPr>
        <p:blipFill>
          <a:blip r:embed="rId3">
            <a:alphaModFix/>
          </a:blip>
          <a:stretch>
            <a:fillRect/>
          </a:stretch>
        </p:blipFill>
        <p:spPr>
          <a:xfrm>
            <a:off x="261938" y="739378"/>
            <a:ext cx="6465094" cy="3664744"/>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Shape 464"/>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a:t>My class?</a:t>
            </a:r>
            <a:endParaRPr/>
          </a:p>
        </p:txBody>
      </p:sp>
      <p:pic>
        <p:nvPicPr>
          <p:cNvPr id="465" name="Shape 465"/>
          <p:cNvPicPr preferRelativeResize="0"/>
          <p:nvPr/>
        </p:nvPicPr>
        <p:blipFill>
          <a:blip r:embed="rId3">
            <a:alphaModFix/>
          </a:blip>
          <a:stretch>
            <a:fillRect/>
          </a:stretch>
        </p:blipFill>
        <p:spPr>
          <a:xfrm>
            <a:off x="152400" y="991650"/>
            <a:ext cx="8839202" cy="3020241"/>
          </a:xfrm>
          <a:prstGeom prst="rect">
            <a:avLst/>
          </a:prstGeom>
          <a:noFill/>
          <a:ln>
            <a:noFill/>
          </a:ln>
        </p:spPr>
      </p:pic>
      <p:pic>
        <p:nvPicPr>
          <p:cNvPr id="466" name="Shape 466"/>
          <p:cNvPicPr preferRelativeResize="0"/>
          <p:nvPr/>
        </p:nvPicPr>
        <p:blipFill>
          <a:blip r:embed="rId4">
            <a:alphaModFix/>
          </a:blip>
          <a:stretch>
            <a:fillRect/>
          </a:stretch>
        </p:blipFill>
        <p:spPr>
          <a:xfrm>
            <a:off x="1194200" y="4092841"/>
            <a:ext cx="6657975" cy="381000"/>
          </a:xfrm>
          <a:prstGeom prst="rect">
            <a:avLst/>
          </a:prstGeom>
          <a:noFill/>
          <a:ln>
            <a:noFill/>
          </a:ln>
        </p:spPr>
      </p:pic>
      <p:pic>
        <p:nvPicPr>
          <p:cNvPr id="467" name="Shape 467"/>
          <p:cNvPicPr preferRelativeResize="0"/>
          <p:nvPr/>
        </p:nvPicPr>
        <p:blipFill>
          <a:blip r:embed="rId5">
            <a:alphaModFix/>
          </a:blip>
          <a:stretch>
            <a:fillRect/>
          </a:stretch>
        </p:blipFill>
        <p:spPr>
          <a:xfrm>
            <a:off x="1994450" y="1118624"/>
            <a:ext cx="4168151" cy="9292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Shape 472"/>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All attempts</a:t>
            </a:r>
            <a:endParaRPr/>
          </a:p>
        </p:txBody>
      </p:sp>
      <p:pic>
        <p:nvPicPr>
          <p:cNvPr id="473" name="Shape 473"/>
          <p:cNvPicPr preferRelativeResize="0"/>
          <p:nvPr/>
        </p:nvPicPr>
        <p:blipFill>
          <a:blip r:embed="rId3">
            <a:alphaModFix/>
          </a:blip>
          <a:stretch>
            <a:fillRect/>
          </a:stretch>
        </p:blipFill>
        <p:spPr>
          <a:xfrm>
            <a:off x="452450" y="1098275"/>
            <a:ext cx="8539148" cy="3034274"/>
          </a:xfrm>
          <a:prstGeom prst="rect">
            <a:avLst/>
          </a:prstGeom>
          <a:noFill/>
          <a:ln>
            <a:noFill/>
          </a:ln>
        </p:spPr>
      </p:pic>
      <p:sp>
        <p:nvSpPr>
          <p:cNvPr id="474" name="Shape 474"/>
          <p:cNvSpPr txBox="1"/>
          <p:nvPr/>
        </p:nvSpPr>
        <p:spPr>
          <a:xfrm>
            <a:off x="756050" y="4132550"/>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Questions</a:t>
            </a:r>
            <a:endParaRPr>
              <a:latin typeface="Questrial"/>
              <a:ea typeface="Questrial"/>
              <a:cs typeface="Questrial"/>
              <a:sym typeface="Questrial"/>
            </a:endParaRPr>
          </a:p>
        </p:txBody>
      </p:sp>
      <p:sp>
        <p:nvSpPr>
          <p:cNvPr id="475" name="Shape 475"/>
          <p:cNvSpPr txBox="1"/>
          <p:nvPr/>
        </p:nvSpPr>
        <p:spPr>
          <a:xfrm rot="-5400000">
            <a:off x="-1419225" y="2004900"/>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Attempts</a:t>
            </a:r>
            <a:endParaRPr>
              <a:latin typeface="Questrial"/>
              <a:ea typeface="Questrial"/>
              <a:cs typeface="Questrial"/>
              <a:sym typeface="Questrial"/>
            </a:endParaRPr>
          </a:p>
        </p:txBody>
      </p:sp>
      <p:pic>
        <p:nvPicPr>
          <p:cNvPr id="476" name="Shape 476"/>
          <p:cNvPicPr preferRelativeResize="0"/>
          <p:nvPr/>
        </p:nvPicPr>
        <p:blipFill>
          <a:blip r:embed="rId4">
            <a:alphaModFix/>
          </a:blip>
          <a:stretch>
            <a:fillRect/>
          </a:stretch>
        </p:blipFill>
        <p:spPr>
          <a:xfrm>
            <a:off x="4019650" y="4132550"/>
            <a:ext cx="1404755" cy="30625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Shape 481"/>
          <p:cNvPicPr preferRelativeResize="0"/>
          <p:nvPr/>
        </p:nvPicPr>
        <p:blipFill>
          <a:blip r:embed="rId3">
            <a:alphaModFix/>
          </a:blip>
          <a:stretch>
            <a:fillRect/>
          </a:stretch>
        </p:blipFill>
        <p:spPr>
          <a:xfrm>
            <a:off x="152400" y="141475"/>
            <a:ext cx="4931576" cy="4849624"/>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Shape 486"/>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Girls and boys?</a:t>
            </a:r>
            <a:endParaRPr/>
          </a:p>
        </p:txBody>
      </p:sp>
      <p:sp>
        <p:nvSpPr>
          <p:cNvPr id="487" name="Shape 487"/>
          <p:cNvSpPr txBox="1"/>
          <p:nvPr/>
        </p:nvSpPr>
        <p:spPr>
          <a:xfrm>
            <a:off x="756050" y="4132550"/>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Questions</a:t>
            </a:r>
            <a:endParaRPr>
              <a:latin typeface="Questrial"/>
              <a:ea typeface="Questrial"/>
              <a:cs typeface="Questrial"/>
              <a:sym typeface="Questrial"/>
            </a:endParaRPr>
          </a:p>
        </p:txBody>
      </p:sp>
      <p:sp>
        <p:nvSpPr>
          <p:cNvPr id="488" name="Shape 488"/>
          <p:cNvSpPr txBox="1"/>
          <p:nvPr/>
        </p:nvSpPr>
        <p:spPr>
          <a:xfrm rot="-5400000">
            <a:off x="-1419225" y="2004900"/>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 correct</a:t>
            </a:r>
            <a:endParaRPr>
              <a:latin typeface="Questrial"/>
              <a:ea typeface="Questrial"/>
              <a:cs typeface="Questrial"/>
              <a:sym typeface="Questrial"/>
            </a:endParaRPr>
          </a:p>
        </p:txBody>
      </p:sp>
      <p:pic>
        <p:nvPicPr>
          <p:cNvPr id="489" name="Shape 489"/>
          <p:cNvPicPr preferRelativeResize="0"/>
          <p:nvPr/>
        </p:nvPicPr>
        <p:blipFill rotWithShape="1">
          <a:blip r:embed="rId3">
            <a:alphaModFix/>
          </a:blip>
          <a:srcRect b="4525"/>
          <a:stretch/>
        </p:blipFill>
        <p:spPr>
          <a:xfrm>
            <a:off x="495225" y="1216750"/>
            <a:ext cx="8343976" cy="2783751"/>
          </a:xfrm>
          <a:prstGeom prst="rect">
            <a:avLst/>
          </a:prstGeom>
          <a:noFill/>
          <a:ln>
            <a:noFill/>
          </a:ln>
        </p:spPr>
      </p:pic>
      <p:pic>
        <p:nvPicPr>
          <p:cNvPr id="490" name="Shape 490"/>
          <p:cNvPicPr preferRelativeResize="0"/>
          <p:nvPr/>
        </p:nvPicPr>
        <p:blipFill>
          <a:blip r:embed="rId4">
            <a:alphaModFix/>
          </a:blip>
          <a:stretch>
            <a:fillRect/>
          </a:stretch>
        </p:blipFill>
        <p:spPr>
          <a:xfrm>
            <a:off x="3143250" y="4069576"/>
            <a:ext cx="2857500" cy="40957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Shape 495"/>
          <p:cNvSpPr txBox="1">
            <a:spLocks noGrp="1"/>
          </p:cNvSpPr>
          <p:nvPr>
            <p:ph type="title"/>
          </p:nvPr>
        </p:nvSpPr>
        <p:spPr>
          <a:xfrm>
            <a:off x="311700" y="266550"/>
            <a:ext cx="58509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By age</a:t>
            </a:r>
            <a:endParaRPr/>
          </a:p>
        </p:txBody>
      </p:sp>
      <p:pic>
        <p:nvPicPr>
          <p:cNvPr id="496" name="Shape 496"/>
          <p:cNvPicPr preferRelativeResize="0"/>
          <p:nvPr/>
        </p:nvPicPr>
        <p:blipFill>
          <a:blip r:embed="rId3">
            <a:alphaModFix/>
          </a:blip>
          <a:stretch>
            <a:fillRect/>
          </a:stretch>
        </p:blipFill>
        <p:spPr>
          <a:xfrm>
            <a:off x="444425" y="991650"/>
            <a:ext cx="8547176" cy="2883824"/>
          </a:xfrm>
          <a:prstGeom prst="rect">
            <a:avLst/>
          </a:prstGeom>
          <a:noFill/>
          <a:ln>
            <a:noFill/>
          </a:ln>
        </p:spPr>
      </p:pic>
      <p:sp>
        <p:nvSpPr>
          <p:cNvPr id="497" name="Shape 497"/>
          <p:cNvSpPr txBox="1"/>
          <p:nvPr/>
        </p:nvSpPr>
        <p:spPr>
          <a:xfrm>
            <a:off x="773925" y="3971825"/>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Questions</a:t>
            </a:r>
            <a:endParaRPr>
              <a:latin typeface="Questrial"/>
              <a:ea typeface="Questrial"/>
              <a:cs typeface="Questrial"/>
              <a:sym typeface="Questrial"/>
            </a:endParaRPr>
          </a:p>
        </p:txBody>
      </p:sp>
      <p:sp>
        <p:nvSpPr>
          <p:cNvPr id="498" name="Shape 498"/>
          <p:cNvSpPr txBox="1"/>
          <p:nvPr/>
        </p:nvSpPr>
        <p:spPr>
          <a:xfrm rot="-5400000">
            <a:off x="-1419225" y="2004900"/>
            <a:ext cx="3429000" cy="399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a:latin typeface="Questrial"/>
                <a:ea typeface="Questrial"/>
                <a:cs typeface="Questrial"/>
                <a:sym typeface="Questrial"/>
              </a:rPr>
              <a:t>% correct</a:t>
            </a:r>
            <a:endParaRPr>
              <a:latin typeface="Questrial"/>
              <a:ea typeface="Questrial"/>
              <a:cs typeface="Questrial"/>
              <a:sym typeface="Questrial"/>
            </a:endParaRPr>
          </a:p>
        </p:txBody>
      </p:sp>
      <p:pic>
        <p:nvPicPr>
          <p:cNvPr id="499" name="Shape 499"/>
          <p:cNvPicPr preferRelativeResize="0"/>
          <p:nvPr/>
        </p:nvPicPr>
        <p:blipFill>
          <a:blip r:embed="rId4">
            <a:alphaModFix/>
          </a:blip>
          <a:stretch>
            <a:fillRect/>
          </a:stretch>
        </p:blipFill>
        <p:spPr>
          <a:xfrm>
            <a:off x="2927313" y="3919350"/>
            <a:ext cx="3581400" cy="4191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504" name="Shape 504"/>
          <p:cNvPicPr preferRelativeResize="0"/>
          <p:nvPr/>
        </p:nvPicPr>
        <p:blipFill>
          <a:blip r:embed="rId3">
            <a:alphaModFix/>
          </a:blip>
          <a:stretch>
            <a:fillRect/>
          </a:stretch>
        </p:blipFill>
        <p:spPr>
          <a:xfrm>
            <a:off x="140475" y="134400"/>
            <a:ext cx="6898449" cy="4872174"/>
          </a:xfrm>
          <a:prstGeom prst="rect">
            <a:avLst/>
          </a:prstGeom>
          <a:noFill/>
          <a:ln>
            <a:noFill/>
          </a:ln>
        </p:spPr>
      </p:pic>
      <p:sp>
        <p:nvSpPr>
          <p:cNvPr id="505" name="Shape 505"/>
          <p:cNvSpPr txBox="1"/>
          <p:nvPr/>
        </p:nvSpPr>
        <p:spPr>
          <a:xfrm>
            <a:off x="6173350" y="4792225"/>
            <a:ext cx="3429000" cy="399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a:latin typeface="Questrial"/>
                <a:ea typeface="Questrial"/>
                <a:cs typeface="Questrial"/>
                <a:sym typeface="Questrial"/>
              </a:rPr>
              <a:t>Difficulty</a:t>
            </a:r>
            <a:endParaRPr>
              <a:latin typeface="Questrial"/>
              <a:ea typeface="Questrial"/>
              <a:cs typeface="Questrial"/>
              <a:sym typeface="Questrial"/>
            </a:endParaRPr>
          </a:p>
        </p:txBody>
      </p:sp>
      <p:sp>
        <p:nvSpPr>
          <p:cNvPr id="506" name="Shape 506"/>
          <p:cNvSpPr txBox="1"/>
          <p:nvPr/>
        </p:nvSpPr>
        <p:spPr>
          <a:xfrm rot="-5400000">
            <a:off x="1747800" y="1741850"/>
            <a:ext cx="3429000" cy="399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a:latin typeface="Questrial"/>
                <a:ea typeface="Questrial"/>
                <a:cs typeface="Questrial"/>
                <a:sym typeface="Questrial"/>
              </a:rPr>
              <a:t>- Quality</a:t>
            </a:r>
            <a:endParaRPr>
              <a:latin typeface="Questrial"/>
              <a:ea typeface="Questrial"/>
              <a:cs typeface="Questrial"/>
              <a:sym typeface="Questria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Shape 511"/>
          <p:cNvSpPr txBox="1">
            <a:spLocks noGrp="1"/>
          </p:cNvSpPr>
          <p:nvPr>
            <p:ph type="title"/>
          </p:nvPr>
        </p:nvSpPr>
        <p:spPr>
          <a:xfrm>
            <a:off x="311700" y="164350"/>
            <a:ext cx="8520600" cy="841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Discussion…</a:t>
            </a:r>
            <a:endParaRPr/>
          </a:p>
        </p:txBody>
      </p:sp>
      <p:sp>
        <p:nvSpPr>
          <p:cNvPr id="512" name="Shape 512"/>
          <p:cNvSpPr txBox="1"/>
          <p:nvPr/>
        </p:nvSpPr>
        <p:spPr>
          <a:xfrm>
            <a:off x="676700" y="3792752"/>
            <a:ext cx="7923900" cy="11721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en-US">
                <a:latin typeface="Questrial"/>
                <a:ea typeface="Questrial"/>
                <a:cs typeface="Questrial"/>
                <a:sym typeface="Questrial"/>
              </a:rPr>
              <a:t>Simon Peyton Jones | simonpj@microsoft.com</a:t>
            </a:r>
            <a:endParaRPr>
              <a:latin typeface="Questrial"/>
              <a:ea typeface="Questrial"/>
              <a:cs typeface="Questrial"/>
              <a:sym typeface="Questrial"/>
            </a:endParaRPr>
          </a:p>
          <a:p>
            <a:pPr marL="0" lvl="0" indent="0" algn="r" rtl="0">
              <a:spcBef>
                <a:spcPts val="0"/>
              </a:spcBef>
              <a:spcAft>
                <a:spcPts val="0"/>
              </a:spcAft>
              <a:buNone/>
            </a:pPr>
            <a:r>
              <a:rPr lang="en-US">
                <a:latin typeface="Questrial"/>
                <a:ea typeface="Questrial"/>
                <a:cs typeface="Questrial"/>
                <a:sym typeface="Questrial"/>
              </a:rPr>
              <a:t>Miles Berry | m.berry@roehampton.ac.uk </a:t>
            </a:r>
            <a:endParaRPr>
              <a:latin typeface="Questrial"/>
              <a:ea typeface="Questrial"/>
              <a:cs typeface="Questrial"/>
              <a:sym typeface="Questrial"/>
            </a:endParaRPr>
          </a:p>
          <a:p>
            <a:pPr marL="0" lvl="0" indent="0" algn="r" rtl="0">
              <a:spcBef>
                <a:spcPts val="0"/>
              </a:spcBef>
              <a:spcAft>
                <a:spcPts val="0"/>
              </a:spcAft>
              <a:buNone/>
            </a:pPr>
            <a:endParaRPr>
              <a:latin typeface="Questrial"/>
              <a:ea typeface="Questrial"/>
              <a:cs typeface="Questrial"/>
              <a:sym typeface="Questrial"/>
            </a:endParaRPr>
          </a:p>
          <a:p>
            <a:pPr marL="0" lvl="0" indent="0" algn="r">
              <a:spcBef>
                <a:spcPts val="0"/>
              </a:spcBef>
              <a:spcAft>
                <a:spcPts val="0"/>
              </a:spcAft>
              <a:buNone/>
            </a:pPr>
            <a:r>
              <a:rPr lang="en-US">
                <a:latin typeface="Questrial"/>
                <a:ea typeface="Questrial"/>
                <a:cs typeface="Questrial"/>
                <a:sym typeface="Questrial"/>
              </a:rPr>
              <a:t>More about Quantum: bit.ly/projectquantum</a:t>
            </a:r>
            <a:endParaRPr>
              <a:latin typeface="Questrial"/>
              <a:ea typeface="Questrial"/>
              <a:cs typeface="Questrial"/>
              <a:sym typeface="Questrial"/>
            </a:endParaRPr>
          </a:p>
          <a:p>
            <a:pPr marL="0" lvl="0" indent="0" algn="r" rtl="0">
              <a:spcBef>
                <a:spcPts val="0"/>
              </a:spcBef>
              <a:spcAft>
                <a:spcPts val="0"/>
              </a:spcAft>
              <a:buNone/>
            </a:pPr>
            <a:r>
              <a:rPr lang="en-US">
                <a:latin typeface="Questrial"/>
                <a:ea typeface="Questrial"/>
                <a:cs typeface="Questrial"/>
                <a:sym typeface="Questrial"/>
              </a:rPr>
              <a:t>Diagnostic Questions: diagnosticquestions.com</a:t>
            </a:r>
            <a:endParaRPr>
              <a:latin typeface="Questrial"/>
              <a:ea typeface="Questrial"/>
              <a:cs typeface="Questrial"/>
              <a:sym typeface="Questrial"/>
            </a:endParaRPr>
          </a:p>
          <a:p>
            <a:pPr marL="0" lvl="0" indent="0" rtl="0">
              <a:spcBef>
                <a:spcPts val="0"/>
              </a:spcBef>
              <a:spcAft>
                <a:spcPts val="0"/>
              </a:spcAft>
              <a:buNone/>
            </a:pPr>
            <a:endParaRPr sz="1800">
              <a:solidFill>
                <a:srgbClr val="BE0016"/>
              </a:solidFill>
              <a:latin typeface="Roboto"/>
              <a:ea typeface="Roboto"/>
              <a:cs typeface="Roboto"/>
              <a:sym typeface="Roboto"/>
            </a:endParaRPr>
          </a:p>
        </p:txBody>
      </p:sp>
      <p:sp>
        <p:nvSpPr>
          <p:cNvPr id="513" name="Shape 513"/>
          <p:cNvSpPr txBox="1"/>
          <p:nvPr/>
        </p:nvSpPr>
        <p:spPr>
          <a:xfrm>
            <a:off x="378350" y="1090750"/>
            <a:ext cx="8520600" cy="1071600"/>
          </a:xfrm>
          <a:prstGeom prst="rect">
            <a:avLst/>
          </a:prstGeom>
          <a:noFill/>
          <a:ln>
            <a:noFill/>
          </a:ln>
        </p:spPr>
        <p:txBody>
          <a:bodyPr spcFirstLastPara="1" wrap="square" lIns="91425" tIns="91425" rIns="91425" bIns="91425" anchor="t" anchorCtr="0">
            <a:noAutofit/>
          </a:bodyPr>
          <a:lstStyle/>
          <a:p>
            <a:pPr marL="457200" lvl="0" indent="-381000" rtl="0">
              <a:lnSpc>
                <a:spcPct val="115000"/>
              </a:lnSpc>
              <a:spcBef>
                <a:spcPts val="0"/>
              </a:spcBef>
              <a:spcAft>
                <a:spcPts val="0"/>
              </a:spcAft>
              <a:buSzPts val="2400"/>
              <a:buFont typeface="Questrial"/>
              <a:buChar char="●"/>
            </a:pPr>
            <a:r>
              <a:rPr lang="en-US" sz="2400">
                <a:latin typeface="Questrial"/>
                <a:ea typeface="Questrial"/>
                <a:cs typeface="Questrial"/>
                <a:sym typeface="Questrial"/>
              </a:rPr>
              <a:t>How do we drive adoption?</a:t>
            </a:r>
            <a:endParaRPr sz="2400">
              <a:latin typeface="Questrial"/>
              <a:ea typeface="Questrial"/>
              <a:cs typeface="Questrial"/>
              <a:sym typeface="Questrial"/>
            </a:endParaRPr>
          </a:p>
          <a:p>
            <a:pPr marL="457200" lvl="0" indent="-381000" rtl="0">
              <a:lnSpc>
                <a:spcPct val="115000"/>
              </a:lnSpc>
              <a:spcBef>
                <a:spcPts val="0"/>
              </a:spcBef>
              <a:spcAft>
                <a:spcPts val="0"/>
              </a:spcAft>
              <a:buSzPts val="2400"/>
              <a:buFont typeface="Questrial"/>
              <a:buChar char="●"/>
            </a:pPr>
            <a:r>
              <a:rPr lang="en-US" sz="2400">
                <a:latin typeface="Questrial"/>
                <a:ea typeface="Questrial"/>
                <a:cs typeface="Questrial"/>
                <a:sym typeface="Questrial"/>
              </a:rPr>
              <a:t>What can we do with this data?  (Teachers, researchers.)</a:t>
            </a:r>
            <a:endParaRPr sz="2400">
              <a:latin typeface="Questrial"/>
              <a:ea typeface="Questrial"/>
              <a:cs typeface="Questrial"/>
              <a:sym typeface="Questrial"/>
            </a:endParaRPr>
          </a:p>
          <a:p>
            <a:pPr marL="457200" lvl="0" indent="-381000" rtl="0">
              <a:lnSpc>
                <a:spcPct val="115000"/>
              </a:lnSpc>
              <a:spcBef>
                <a:spcPts val="0"/>
              </a:spcBef>
              <a:spcAft>
                <a:spcPts val="0"/>
              </a:spcAft>
              <a:buSzPts val="2400"/>
              <a:buFont typeface="Questrial"/>
              <a:buChar char="●"/>
            </a:pPr>
            <a:r>
              <a:rPr lang="en-US" sz="2400">
                <a:latin typeface="Questrial"/>
                <a:ea typeface="Questrial"/>
                <a:cs typeface="Questrial"/>
                <a:sym typeface="Questrial"/>
              </a:rPr>
              <a:t>Beyond MCQs.  How important?  Extending Rasch?</a:t>
            </a:r>
            <a:endParaRPr sz="2400">
              <a:latin typeface="Questrial"/>
              <a:ea typeface="Questrial"/>
              <a:cs typeface="Questrial"/>
              <a:sym typeface="Questrial"/>
            </a:endParaRPr>
          </a:p>
          <a:p>
            <a:pPr marL="457200" lvl="0" indent="-381000" rtl="0">
              <a:lnSpc>
                <a:spcPct val="115000"/>
              </a:lnSpc>
              <a:spcBef>
                <a:spcPts val="0"/>
              </a:spcBef>
              <a:spcAft>
                <a:spcPts val="0"/>
              </a:spcAft>
              <a:buSzPts val="2400"/>
              <a:buFont typeface="Questrial"/>
              <a:buChar char="●"/>
            </a:pPr>
            <a:r>
              <a:rPr lang="en-US" sz="2400">
                <a:latin typeface="Questrial"/>
                <a:ea typeface="Questrial"/>
                <a:cs typeface="Questrial"/>
                <a:sym typeface="Questrial"/>
              </a:rPr>
              <a:t>Claim: a Quantum-like approach could have transformative impact on teaching and learning.  </a:t>
            </a:r>
            <a:br>
              <a:rPr lang="en-US" sz="2400">
                <a:latin typeface="Questrial"/>
                <a:ea typeface="Questrial"/>
                <a:cs typeface="Questrial"/>
                <a:sym typeface="Questrial"/>
              </a:rPr>
            </a:br>
            <a:r>
              <a:rPr lang="en-US" sz="2400">
                <a:latin typeface="Questrial"/>
                <a:ea typeface="Questrial"/>
                <a:cs typeface="Questrial"/>
                <a:sym typeface="Questrial"/>
              </a:rPr>
              <a:t>Discuss!   What’s stopping it?</a:t>
            </a:r>
            <a:endParaRPr sz="2400">
              <a:latin typeface="Questrial"/>
              <a:ea typeface="Questrial"/>
              <a:cs typeface="Questrial"/>
              <a:sym typeface="Quest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An obvious idea</a:t>
            </a:r>
            <a:endParaRPr/>
          </a:p>
        </p:txBody>
      </p:sp>
      <p:sp>
        <p:nvSpPr>
          <p:cNvPr id="107" name="Shape 10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269081" marR="0" lvl="0" indent="-200025" algn="l" rtl="0">
              <a:lnSpc>
                <a:spcPct val="115000"/>
              </a:lnSpc>
              <a:spcBef>
                <a:spcPts val="675"/>
              </a:spcBef>
              <a:spcAft>
                <a:spcPts val="0"/>
              </a:spcAft>
              <a:buClr>
                <a:srgbClr val="454547"/>
              </a:buClr>
              <a:buSzPts val="1800"/>
              <a:buFont typeface="Questrial"/>
              <a:buChar char="●"/>
            </a:pPr>
            <a:r>
              <a:rPr lang="en-US" i="0" u="none" strike="noStrike" cap="none">
                <a:solidFill>
                  <a:srgbClr val="454547"/>
                </a:solidFill>
              </a:rPr>
              <a:t>Develop an online corpus of high quality computing questions</a:t>
            </a:r>
            <a:endParaRPr/>
          </a:p>
          <a:p>
            <a:pPr marL="269081" marR="0" lvl="0" indent="-200025" algn="l" rtl="0">
              <a:lnSpc>
                <a:spcPct val="115000"/>
              </a:lnSpc>
              <a:spcBef>
                <a:spcPts val="675"/>
              </a:spcBef>
              <a:spcAft>
                <a:spcPts val="0"/>
              </a:spcAft>
              <a:buClr>
                <a:srgbClr val="454547"/>
              </a:buClr>
              <a:buSzPts val="1800"/>
              <a:buFont typeface="Questrial"/>
              <a:buChar char="●"/>
            </a:pPr>
            <a:r>
              <a:rPr lang="en-US" i="0" u="none" strike="noStrike" cap="none">
                <a:solidFill>
                  <a:srgbClr val="454547"/>
                </a:solidFill>
              </a:rPr>
              <a:t>That would be useful</a:t>
            </a:r>
            <a:endParaRPr/>
          </a:p>
          <a:p>
            <a:pPr marL="628650" marR="0" lvl="2" indent="-282575" algn="l" rtl="0">
              <a:lnSpc>
                <a:spcPct val="115000"/>
              </a:lnSpc>
              <a:spcBef>
                <a:spcPts val="338"/>
              </a:spcBef>
              <a:spcAft>
                <a:spcPts val="0"/>
              </a:spcAft>
              <a:buClr>
                <a:srgbClr val="454547"/>
              </a:buClr>
              <a:buSzPts val="1800"/>
              <a:buFont typeface="Questrial"/>
              <a:buChar char="o"/>
            </a:pPr>
            <a:r>
              <a:rPr lang="en-US" sz="1800" i="0" u="none" strike="noStrike" cap="none">
                <a:solidFill>
                  <a:srgbClr val="454547"/>
                </a:solidFill>
              </a:rPr>
              <a:t>to every teacher</a:t>
            </a:r>
            <a:endParaRPr sz="1800"/>
          </a:p>
          <a:p>
            <a:pPr marL="628650" marR="0" lvl="2" indent="-282575" algn="l" rtl="0">
              <a:lnSpc>
                <a:spcPct val="115000"/>
              </a:lnSpc>
              <a:spcBef>
                <a:spcPts val="338"/>
              </a:spcBef>
              <a:spcAft>
                <a:spcPts val="0"/>
              </a:spcAft>
              <a:buClr>
                <a:srgbClr val="454547"/>
              </a:buClr>
              <a:buSzPts val="1800"/>
              <a:buFont typeface="Questrial"/>
              <a:buChar char="o"/>
            </a:pPr>
            <a:r>
              <a:rPr lang="en-US" sz="1800" i="0" u="none" strike="noStrike" cap="none">
                <a:solidFill>
                  <a:srgbClr val="454547"/>
                </a:solidFill>
              </a:rPr>
              <a:t>in every year</a:t>
            </a:r>
            <a:endParaRPr sz="1800"/>
          </a:p>
          <a:p>
            <a:pPr marL="628650" marR="0" lvl="2" indent="-282575" algn="l" rtl="0">
              <a:lnSpc>
                <a:spcPct val="115000"/>
              </a:lnSpc>
              <a:spcBef>
                <a:spcPts val="338"/>
              </a:spcBef>
              <a:spcAft>
                <a:spcPts val="0"/>
              </a:spcAft>
              <a:buClr>
                <a:srgbClr val="454547"/>
              </a:buClr>
              <a:buSzPts val="1800"/>
              <a:buFont typeface="Questrial"/>
              <a:buChar char="o"/>
            </a:pPr>
            <a:r>
              <a:rPr lang="en-US" sz="1800" i="0" u="none" strike="noStrike" cap="none">
                <a:solidFill>
                  <a:srgbClr val="454547"/>
                </a:solidFill>
              </a:rPr>
              <a:t>in every country</a:t>
            </a:r>
            <a:endParaRPr sz="1800"/>
          </a:p>
          <a:p>
            <a:pPr marL="336947" marR="0" lvl="0" indent="-251222" algn="l" rtl="0">
              <a:lnSpc>
                <a:spcPct val="115000"/>
              </a:lnSpc>
              <a:spcBef>
                <a:spcPts val="1013"/>
              </a:spcBef>
              <a:spcAft>
                <a:spcPts val="0"/>
              </a:spcAft>
              <a:buClr>
                <a:srgbClr val="454547"/>
              </a:buClr>
              <a:buSzPts val="1800"/>
              <a:buFont typeface="Questrial"/>
              <a:buChar char="●"/>
            </a:pPr>
            <a:r>
              <a:rPr lang="en-US" i="0" u="none" strike="noStrike" cap="none">
                <a:solidFill>
                  <a:srgbClr val="454547"/>
                </a:solidFill>
              </a:rPr>
              <a:t>It would incarnate the curriculum in concrete, tangible form</a:t>
            </a:r>
            <a:endParaRPr/>
          </a:p>
          <a:p>
            <a:pPr marL="336947" marR="0" lvl="0" indent="-251222" algn="l" rtl="0">
              <a:lnSpc>
                <a:spcPct val="115000"/>
              </a:lnSpc>
              <a:spcBef>
                <a:spcPts val="1013"/>
              </a:spcBef>
              <a:spcAft>
                <a:spcPts val="0"/>
              </a:spcAft>
              <a:buClr>
                <a:srgbClr val="454547"/>
              </a:buClr>
              <a:buSzPts val="1800"/>
              <a:buFont typeface="Questrial"/>
              <a:buChar char="●"/>
            </a:pPr>
            <a:r>
              <a:rPr lang="en-US" i="0" u="none" strike="noStrike" cap="none">
                <a:solidFill>
                  <a:srgbClr val="454547"/>
                </a:solidFill>
              </a:rPr>
              <a:t>It would help teachers know what to teach.</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457200" y="205988"/>
            <a:ext cx="7112700" cy="8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a:t>McIntosh report (2015)</a:t>
            </a:r>
            <a:endParaRPr sz="3600" b="0" i="0" u="none" strike="noStrike" cap="none">
              <a:solidFill>
                <a:srgbClr val="BE0016"/>
              </a:solidFill>
              <a:latin typeface="Arial"/>
              <a:ea typeface="Arial"/>
              <a:cs typeface="Arial"/>
              <a:sym typeface="Arial"/>
            </a:endParaRPr>
          </a:p>
        </p:txBody>
      </p:sp>
      <p:sp>
        <p:nvSpPr>
          <p:cNvPr id="113" name="Shape 113"/>
          <p:cNvSpPr txBox="1">
            <a:spLocks noGrp="1"/>
          </p:cNvSpPr>
          <p:nvPr>
            <p:ph type="subTitle" idx="1"/>
          </p:nvPr>
        </p:nvSpPr>
        <p:spPr>
          <a:xfrm>
            <a:off x="1095100" y="1160100"/>
            <a:ext cx="5106000" cy="33366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US" i="0" u="none" strike="noStrike" cap="none">
                <a:solidFill>
                  <a:srgbClr val="454547"/>
                </a:solidFill>
              </a:rPr>
              <a:t>The Commission recommends the establishment of a national item bank of assessment questions to be used both for formative assessment in the classroom, to help teachers evaluate understanding of a topic or concept, and for summative assessment, by enabling teachers to create bespoke tests for assessment at the end of a topic or teaching period. </a:t>
            </a:r>
            <a:endParaRPr i="0" u="none" strike="noStrike" cap="none">
              <a:solidFill>
                <a:srgbClr val="454547"/>
              </a:solidFill>
            </a:endParaRPr>
          </a:p>
          <a:p>
            <a:pPr marL="0" marR="0" lvl="0" indent="0" algn="l" rtl="0">
              <a:lnSpc>
                <a:spcPct val="115000"/>
              </a:lnSpc>
              <a:spcBef>
                <a:spcPts val="1600"/>
              </a:spcBef>
              <a:spcAft>
                <a:spcPts val="1600"/>
              </a:spcAft>
              <a:buClr>
                <a:srgbClr val="454547"/>
              </a:buClr>
              <a:buSzPts val="1800"/>
              <a:buFont typeface="Arial"/>
              <a:buNone/>
            </a:pPr>
            <a:endParaRPr i="0" u="none" strike="noStrike" cap="none">
              <a:solidFill>
                <a:srgbClr val="454547"/>
              </a:solidFill>
            </a:endParaRPr>
          </a:p>
        </p:txBody>
      </p:sp>
      <p:pic>
        <p:nvPicPr>
          <p:cNvPr id="114" name="Shape 114"/>
          <p:cNvPicPr preferRelativeResize="0"/>
          <p:nvPr/>
        </p:nvPicPr>
        <p:blipFill rotWithShape="1">
          <a:blip r:embed="rId3">
            <a:alphaModFix/>
          </a:blip>
          <a:srcRect/>
          <a:stretch/>
        </p:blipFill>
        <p:spPr>
          <a:xfrm>
            <a:off x="6455125" y="1160101"/>
            <a:ext cx="2357350" cy="3336600"/>
          </a:xfrm>
          <a:prstGeom prst="rect">
            <a:avLst/>
          </a:prstGeom>
          <a:noFill/>
          <a:ln w="9525" cap="flat" cmpd="sng">
            <a:solidFill>
              <a:srgbClr val="126DFA"/>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311700" y="266550"/>
            <a:ext cx="585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BE0016"/>
              </a:buClr>
              <a:buSzPts val="3600"/>
              <a:buFont typeface="Arial"/>
              <a:buNone/>
            </a:pPr>
            <a:r>
              <a:rPr lang="en-US" sz="3600" i="0" u="none" strike="noStrike" cap="none"/>
              <a:t>Two big questions</a:t>
            </a:r>
            <a:endParaRPr/>
          </a:p>
        </p:txBody>
      </p:sp>
      <p:sp>
        <p:nvSpPr>
          <p:cNvPr id="120" name="Shape 1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419100" algn="l" rtl="0">
              <a:lnSpc>
                <a:spcPct val="115000"/>
              </a:lnSpc>
              <a:spcBef>
                <a:spcPts val="0"/>
              </a:spcBef>
              <a:spcAft>
                <a:spcPts val="0"/>
              </a:spcAft>
              <a:buClr>
                <a:srgbClr val="454547"/>
              </a:buClr>
              <a:buSzPts val="3000"/>
              <a:buFont typeface="Questrial"/>
              <a:buAutoNum type="arabicPeriod"/>
            </a:pPr>
            <a:r>
              <a:rPr lang="en-US" sz="3000" i="0" u="none" strike="noStrike" cap="none">
                <a:solidFill>
                  <a:srgbClr val="454547"/>
                </a:solidFill>
              </a:rPr>
              <a:t>How can we find (or develop) the questions?</a:t>
            </a:r>
            <a:endParaRPr sz="3000"/>
          </a:p>
          <a:p>
            <a:pPr marL="457200" marR="0" lvl="0" indent="-419100" algn="l" rtl="0">
              <a:lnSpc>
                <a:spcPct val="115000"/>
              </a:lnSpc>
              <a:spcBef>
                <a:spcPts val="0"/>
              </a:spcBef>
              <a:spcAft>
                <a:spcPts val="0"/>
              </a:spcAft>
              <a:buClr>
                <a:srgbClr val="454547"/>
              </a:buClr>
              <a:buSzPts val="3000"/>
              <a:buFont typeface="Questrial"/>
              <a:buAutoNum type="arabicPeriod"/>
            </a:pPr>
            <a:r>
              <a:rPr lang="en-US" sz="3000" i="0" u="none" strike="noStrike" cap="none">
                <a:solidFill>
                  <a:srgbClr val="454547"/>
                </a:solidFill>
              </a:rPr>
              <a:t>How can we know that they are “high quality”?</a:t>
            </a:r>
            <a:endParaRPr sz="30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1435</Words>
  <Application>Microsoft Office PowerPoint</Application>
  <PresentationFormat>On-screen Show (16:9)</PresentationFormat>
  <Paragraphs>226</Paragraphs>
  <Slides>67</Slides>
  <Notes>67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Roboto</vt:lpstr>
      <vt:lpstr>PT Sans</vt:lpstr>
      <vt:lpstr>Questrial</vt:lpstr>
      <vt:lpstr>Courier New</vt:lpstr>
      <vt:lpstr>Simple Light</vt:lpstr>
      <vt:lpstr>Quantum Leap</vt:lpstr>
      <vt:lpstr>In the beginning</vt:lpstr>
      <vt:lpstr>A lot happens</vt:lpstr>
      <vt:lpstr>PowerPoint Presentation</vt:lpstr>
      <vt:lpstr>New challenge  How can we help computing teachers to turn the vision of the new curriculum into a vibrant reality in every classroom?</vt:lpstr>
      <vt:lpstr>One answer…</vt:lpstr>
      <vt:lpstr>An obvious idea</vt:lpstr>
      <vt:lpstr>McIntosh report (2015)</vt:lpstr>
      <vt:lpstr>Two big questions</vt:lpstr>
      <vt:lpstr>PowerPoint Presentation</vt:lpstr>
      <vt:lpstr>Getting the questions</vt:lpstr>
      <vt:lpstr>Getting the questions</vt:lpstr>
      <vt:lpstr>Quality: use Rasch</vt:lpstr>
      <vt:lpstr>Rasch plus…</vt:lpstr>
      <vt:lpstr>Scale</vt:lpstr>
      <vt:lpstr>What we are actually doing</vt:lpstr>
      <vt:lpstr>Project Quantum</vt:lpstr>
      <vt:lpstr>Goals</vt:lpstr>
      <vt:lpstr>~8000 questions in 2 yrs</vt:lpstr>
      <vt:lpstr>100k qn attempts / month</vt:lpstr>
      <vt:lpstr>10k students</vt:lpstr>
      <vt:lpstr>Do one thing well</vt:lpstr>
      <vt:lpstr>Open-ness</vt:lpstr>
      <vt:lpstr>Ambition</vt:lpstr>
      <vt:lpstr>Adding flesh to the bones</vt:lpstr>
      <vt:lpstr>Using MCQs</vt:lpstr>
      <vt:lpstr>Why use MCQs?</vt:lpstr>
      <vt:lpstr>Questions over criteria</vt:lpstr>
      <vt:lpstr>Hinge questions</vt:lpstr>
      <vt:lpstr>PowerPoint Presentation</vt:lpstr>
      <vt:lpstr>Peer instruction</vt:lpstr>
      <vt:lpstr>Progress</vt:lpstr>
      <vt:lpstr>Standards</vt:lpstr>
      <vt:lpstr>Independent learning</vt:lpstr>
      <vt:lpstr>Professional Development</vt:lpstr>
      <vt:lpstr>Control trials</vt:lpstr>
      <vt:lpstr>Can we have a look  at the questions now?</vt:lpstr>
      <vt:lpstr>diagnosticquestions.com</vt:lpstr>
      <vt:lpstr>Find a question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camel has two humps</vt:lpstr>
      <vt:lpstr>PowerPoint Presentation</vt:lpstr>
      <vt:lpstr>PowerPoint Presentation</vt:lpstr>
      <vt:lpstr>The superbug</vt:lpstr>
      <vt:lpstr>PowerPoint Presentation</vt:lpstr>
      <vt:lpstr>PowerPoint Presentation</vt:lpstr>
      <vt:lpstr>PowerPoint Presentation</vt:lpstr>
      <vt:lpstr>Teach code tracing</vt:lpstr>
      <vt:lpstr>What we can learn  from the Quantum data</vt:lpstr>
      <vt:lpstr>PowerPoint Presentation</vt:lpstr>
      <vt:lpstr>How did my class do?</vt:lpstr>
      <vt:lpstr>PowerPoint Presentation</vt:lpstr>
      <vt:lpstr>PowerPoint Presentation</vt:lpstr>
      <vt:lpstr>PowerPoint Presentation</vt:lpstr>
      <vt:lpstr>My class?</vt:lpstr>
      <vt:lpstr>All attempts</vt:lpstr>
      <vt:lpstr>PowerPoint Presentation</vt:lpstr>
      <vt:lpstr>Girls and boys?</vt:lpstr>
      <vt:lpstr>By age</vt:lpstr>
      <vt:lpstr>PowerPoint Presentation</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Quantum Leap</dc:title>
  <dc:creator>Simon Peyton Jones</dc:creator>
  <cp:lastModifiedBy>Simon Peyton Jones</cp:lastModifiedBy>
  <cp:revision>2</cp:revision>
  <dcterms:modified xsi:type="dcterms:W3CDTF">2018-03-19T15:56:45Z</dcterms:modified>
</cp:coreProperties>
</file>