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handoutMasterIdLst>
    <p:handoutMasterId r:id="rId34"/>
  </p:handoutMasterIdLst>
  <p:sldIdLst>
    <p:sldId id="263" r:id="rId2"/>
    <p:sldId id="365" r:id="rId3"/>
    <p:sldId id="345" r:id="rId4"/>
    <p:sldId id="335" r:id="rId5"/>
    <p:sldId id="297" r:id="rId6"/>
    <p:sldId id="358" r:id="rId7"/>
    <p:sldId id="359" r:id="rId8"/>
    <p:sldId id="346" r:id="rId9"/>
    <p:sldId id="360" r:id="rId10"/>
    <p:sldId id="357" r:id="rId11"/>
    <p:sldId id="361" r:id="rId12"/>
    <p:sldId id="302" r:id="rId13"/>
    <p:sldId id="337" r:id="rId14"/>
    <p:sldId id="350" r:id="rId15"/>
    <p:sldId id="347" r:id="rId16"/>
    <p:sldId id="348" r:id="rId17"/>
    <p:sldId id="349" r:id="rId18"/>
    <p:sldId id="353" r:id="rId19"/>
    <p:sldId id="352" r:id="rId20"/>
    <p:sldId id="355" r:id="rId21"/>
    <p:sldId id="356" r:id="rId22"/>
    <p:sldId id="364" r:id="rId23"/>
    <p:sldId id="351" r:id="rId24"/>
    <p:sldId id="368" r:id="rId25"/>
    <p:sldId id="304" r:id="rId26"/>
    <p:sldId id="344" r:id="rId27"/>
    <p:sldId id="363" r:id="rId28"/>
    <p:sldId id="338" r:id="rId29"/>
    <p:sldId id="324" r:id="rId30"/>
    <p:sldId id="366" r:id="rId31"/>
    <p:sldId id="367" r:id="rId32"/>
  </p:sldIdLst>
  <p:sldSz cx="9144000" cy="6858000" type="screen4x3"/>
  <p:notesSz cx="6858000" cy="9144000"/>
  <p:custDataLst>
    <p:tags r:id="rId35"/>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3" autoAdjust="0"/>
  </p:normalViewPr>
  <p:slideViewPr>
    <p:cSldViewPr>
      <p:cViewPr varScale="1">
        <p:scale>
          <a:sx n="58" d="100"/>
          <a:sy n="58"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30"/>
    </p:cViewPr>
  </p:notesTextViewPr>
  <p:sorterViewPr>
    <p:cViewPr>
      <p:scale>
        <a:sx n="55" d="100"/>
        <a:sy n="55" d="100"/>
      </p:scale>
      <p:origin x="0" y="5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ndy\My%20Documents\My%20Dropbox\Recruitment\TarEmplo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title>
    <c:plotArea>
      <c:layout/>
      <c:scatterChart>
        <c:scatterStyle val="lineMarker"/>
        <c:ser>
          <c:idx val="0"/>
          <c:order val="0"/>
          <c:tx>
            <c:strRef>
              <c:f>Sheet1!$F$1</c:f>
              <c:strCache>
                <c:ptCount val="1"/>
                <c:pt idx="0">
                  <c:v>Graduate Prospects</c:v>
                </c:pt>
              </c:strCache>
            </c:strRef>
          </c:tx>
          <c:spPr>
            <a:ln w="28575">
              <a:noFill/>
            </a:ln>
          </c:spPr>
          <c:trendline>
            <c:trendlineType val="linear"/>
            <c:dispRSqr val="1"/>
            <c:dispEq val="1"/>
            <c:trendlineLbl>
              <c:layout/>
              <c:numFmt formatCode="General" sourceLinked="0"/>
            </c:trendlineLbl>
          </c:trendline>
          <c:xVal>
            <c:numRef>
              <c:f>Sheet1!$E$2:$E$105</c:f>
              <c:numCache>
                <c:formatCode>General</c:formatCode>
                <c:ptCount val="104"/>
                <c:pt idx="0">
                  <c:v>575</c:v>
                </c:pt>
                <c:pt idx="1">
                  <c:v>526</c:v>
                </c:pt>
                <c:pt idx="2">
                  <c:v>507</c:v>
                </c:pt>
                <c:pt idx="3">
                  <c:v>455</c:v>
                </c:pt>
                <c:pt idx="4">
                  <c:v>411</c:v>
                </c:pt>
                <c:pt idx="5">
                  <c:v>440</c:v>
                </c:pt>
                <c:pt idx="6">
                  <c:v>425</c:v>
                </c:pt>
                <c:pt idx="7">
                  <c:v>409</c:v>
                </c:pt>
                <c:pt idx="8">
                  <c:v>467</c:v>
                </c:pt>
                <c:pt idx="9">
                  <c:v>435</c:v>
                </c:pt>
                <c:pt idx="10">
                  <c:v>389</c:v>
                </c:pt>
                <c:pt idx="11">
                  <c:v>400</c:v>
                </c:pt>
                <c:pt idx="12">
                  <c:v>358</c:v>
                </c:pt>
                <c:pt idx="13">
                  <c:v>369</c:v>
                </c:pt>
                <c:pt idx="14">
                  <c:v>392</c:v>
                </c:pt>
                <c:pt idx="15">
                  <c:v>378</c:v>
                </c:pt>
                <c:pt idx="16">
                  <c:v>390</c:v>
                </c:pt>
                <c:pt idx="17">
                  <c:v>315</c:v>
                </c:pt>
                <c:pt idx="18">
                  <c:v>372</c:v>
                </c:pt>
                <c:pt idx="19">
                  <c:v>275</c:v>
                </c:pt>
                <c:pt idx="20">
                  <c:v>318</c:v>
                </c:pt>
                <c:pt idx="21">
                  <c:v>369</c:v>
                </c:pt>
                <c:pt idx="22">
                  <c:v>366</c:v>
                </c:pt>
                <c:pt idx="23">
                  <c:v>374</c:v>
                </c:pt>
                <c:pt idx="24">
                  <c:v>352</c:v>
                </c:pt>
                <c:pt idx="25">
                  <c:v>369</c:v>
                </c:pt>
                <c:pt idx="26">
                  <c:v>321</c:v>
                </c:pt>
                <c:pt idx="27">
                  <c:v>310</c:v>
                </c:pt>
                <c:pt idx="28">
                  <c:v>343</c:v>
                </c:pt>
                <c:pt idx="29">
                  <c:v>365</c:v>
                </c:pt>
                <c:pt idx="30">
                  <c:v>363</c:v>
                </c:pt>
                <c:pt idx="31">
                  <c:v>293</c:v>
                </c:pt>
                <c:pt idx="32">
                  <c:v>328</c:v>
                </c:pt>
                <c:pt idx="33">
                  <c:v>356</c:v>
                </c:pt>
                <c:pt idx="34">
                  <c:v>265</c:v>
                </c:pt>
                <c:pt idx="35">
                  <c:v>329</c:v>
                </c:pt>
                <c:pt idx="36">
                  <c:v>288</c:v>
                </c:pt>
                <c:pt idx="37">
                  <c:v>291</c:v>
                </c:pt>
                <c:pt idx="38">
                  <c:v>299</c:v>
                </c:pt>
                <c:pt idx="39">
                  <c:v>264</c:v>
                </c:pt>
                <c:pt idx="40">
                  <c:v>285</c:v>
                </c:pt>
                <c:pt idx="41">
                  <c:v>248</c:v>
                </c:pt>
                <c:pt idx="42">
                  <c:v>269</c:v>
                </c:pt>
                <c:pt idx="43">
                  <c:v>277</c:v>
                </c:pt>
                <c:pt idx="44">
                  <c:v>278</c:v>
                </c:pt>
                <c:pt idx="45">
                  <c:v>251</c:v>
                </c:pt>
                <c:pt idx="46">
                  <c:v>305</c:v>
                </c:pt>
                <c:pt idx="47">
                  <c:v>240</c:v>
                </c:pt>
                <c:pt idx="48">
                  <c:v>298</c:v>
                </c:pt>
                <c:pt idx="49">
                  <c:v>234</c:v>
                </c:pt>
                <c:pt idx="50">
                  <c:v>270</c:v>
                </c:pt>
                <c:pt idx="51">
                  <c:v>220</c:v>
                </c:pt>
                <c:pt idx="52">
                  <c:v>232</c:v>
                </c:pt>
                <c:pt idx="53">
                  <c:v>266</c:v>
                </c:pt>
                <c:pt idx="54">
                  <c:v>259</c:v>
                </c:pt>
                <c:pt idx="55">
                  <c:v>212</c:v>
                </c:pt>
                <c:pt idx="56">
                  <c:v>258</c:v>
                </c:pt>
                <c:pt idx="57">
                  <c:v>241</c:v>
                </c:pt>
                <c:pt idx="58">
                  <c:v>188</c:v>
                </c:pt>
                <c:pt idx="59">
                  <c:v>242</c:v>
                </c:pt>
                <c:pt idx="60">
                  <c:v>234</c:v>
                </c:pt>
                <c:pt idx="61">
                  <c:v>229</c:v>
                </c:pt>
                <c:pt idx="62">
                  <c:v>193</c:v>
                </c:pt>
                <c:pt idx="63">
                  <c:v>187</c:v>
                </c:pt>
                <c:pt idx="64">
                  <c:v>185</c:v>
                </c:pt>
                <c:pt idx="65">
                  <c:v>240</c:v>
                </c:pt>
                <c:pt idx="66">
                  <c:v>229</c:v>
                </c:pt>
                <c:pt idx="67">
                  <c:v>260</c:v>
                </c:pt>
                <c:pt idx="68">
                  <c:v>248</c:v>
                </c:pt>
                <c:pt idx="69">
                  <c:v>202</c:v>
                </c:pt>
                <c:pt idx="70">
                  <c:v>229</c:v>
                </c:pt>
                <c:pt idx="71">
                  <c:v>241</c:v>
                </c:pt>
                <c:pt idx="72">
                  <c:v>239</c:v>
                </c:pt>
                <c:pt idx="73">
                  <c:v>235</c:v>
                </c:pt>
                <c:pt idx="74">
                  <c:v>207</c:v>
                </c:pt>
                <c:pt idx="75">
                  <c:v>229</c:v>
                </c:pt>
                <c:pt idx="76">
                  <c:v>203</c:v>
                </c:pt>
                <c:pt idx="77">
                  <c:v>152</c:v>
                </c:pt>
                <c:pt idx="78">
                  <c:v>217</c:v>
                </c:pt>
                <c:pt idx="79">
                  <c:v>300</c:v>
                </c:pt>
                <c:pt idx="80">
                  <c:v>192</c:v>
                </c:pt>
                <c:pt idx="81">
                  <c:v>225</c:v>
                </c:pt>
                <c:pt idx="82">
                  <c:v>235</c:v>
                </c:pt>
                <c:pt idx="83">
                  <c:v>223</c:v>
                </c:pt>
                <c:pt idx="84">
                  <c:v>227</c:v>
                </c:pt>
                <c:pt idx="86">
                  <c:v>215</c:v>
                </c:pt>
                <c:pt idx="87">
                  <c:v>233</c:v>
                </c:pt>
                <c:pt idx="89">
                  <c:v>196</c:v>
                </c:pt>
                <c:pt idx="90">
                  <c:v>143</c:v>
                </c:pt>
                <c:pt idx="91">
                  <c:v>262</c:v>
                </c:pt>
                <c:pt idx="92">
                  <c:v>220</c:v>
                </c:pt>
                <c:pt idx="93">
                  <c:v>281</c:v>
                </c:pt>
                <c:pt idx="94">
                  <c:v>198</c:v>
                </c:pt>
                <c:pt idx="96">
                  <c:v>204</c:v>
                </c:pt>
                <c:pt idx="97">
                  <c:v>165</c:v>
                </c:pt>
                <c:pt idx="98">
                  <c:v>201</c:v>
                </c:pt>
                <c:pt idx="99">
                  <c:v>178</c:v>
                </c:pt>
                <c:pt idx="100">
                  <c:v>162</c:v>
                </c:pt>
                <c:pt idx="101">
                  <c:v>182</c:v>
                </c:pt>
                <c:pt idx="102">
                  <c:v>143</c:v>
                </c:pt>
                <c:pt idx="103">
                  <c:v>166</c:v>
                </c:pt>
              </c:numCache>
            </c:numRef>
          </c:xVal>
          <c:yVal>
            <c:numRef>
              <c:f>Sheet1!$F$2:$F$105</c:f>
              <c:numCache>
                <c:formatCode>General</c:formatCode>
                <c:ptCount val="104"/>
                <c:pt idx="0">
                  <c:v>96</c:v>
                </c:pt>
                <c:pt idx="1">
                  <c:v>97</c:v>
                </c:pt>
                <c:pt idx="2">
                  <c:v>94</c:v>
                </c:pt>
                <c:pt idx="3">
                  <c:v>92</c:v>
                </c:pt>
                <c:pt idx="4">
                  <c:v>87</c:v>
                </c:pt>
                <c:pt idx="5">
                  <c:v>86</c:v>
                </c:pt>
                <c:pt idx="6">
                  <c:v>86</c:v>
                </c:pt>
                <c:pt idx="7">
                  <c:v>85</c:v>
                </c:pt>
                <c:pt idx="8">
                  <c:v>82</c:v>
                </c:pt>
                <c:pt idx="9">
                  <c:v>86</c:v>
                </c:pt>
                <c:pt idx="10">
                  <c:v>82</c:v>
                </c:pt>
                <c:pt idx="11">
                  <c:v>85</c:v>
                </c:pt>
                <c:pt idx="12">
                  <c:v>79</c:v>
                </c:pt>
                <c:pt idx="13">
                  <c:v>82</c:v>
                </c:pt>
                <c:pt idx="14">
                  <c:v>79</c:v>
                </c:pt>
                <c:pt idx="15">
                  <c:v>79</c:v>
                </c:pt>
                <c:pt idx="16">
                  <c:v>77</c:v>
                </c:pt>
                <c:pt idx="17">
                  <c:v>86</c:v>
                </c:pt>
                <c:pt idx="18">
                  <c:v>82</c:v>
                </c:pt>
                <c:pt idx="19">
                  <c:v>90</c:v>
                </c:pt>
                <c:pt idx="20">
                  <c:v>85</c:v>
                </c:pt>
                <c:pt idx="21">
                  <c:v>81</c:v>
                </c:pt>
                <c:pt idx="22">
                  <c:v>82</c:v>
                </c:pt>
                <c:pt idx="23">
                  <c:v>70</c:v>
                </c:pt>
                <c:pt idx="24">
                  <c:v>89</c:v>
                </c:pt>
                <c:pt idx="25">
                  <c:v>81</c:v>
                </c:pt>
                <c:pt idx="26">
                  <c:v>77</c:v>
                </c:pt>
                <c:pt idx="27">
                  <c:v>84</c:v>
                </c:pt>
                <c:pt idx="28">
                  <c:v>74</c:v>
                </c:pt>
                <c:pt idx="29">
                  <c:v>80</c:v>
                </c:pt>
                <c:pt idx="30">
                  <c:v>68</c:v>
                </c:pt>
                <c:pt idx="31">
                  <c:v>78</c:v>
                </c:pt>
                <c:pt idx="32">
                  <c:v>77</c:v>
                </c:pt>
                <c:pt idx="33">
                  <c:v>72</c:v>
                </c:pt>
                <c:pt idx="34">
                  <c:v>72</c:v>
                </c:pt>
                <c:pt idx="35">
                  <c:v>82</c:v>
                </c:pt>
                <c:pt idx="36">
                  <c:v>72</c:v>
                </c:pt>
                <c:pt idx="37">
                  <c:v>72</c:v>
                </c:pt>
                <c:pt idx="38">
                  <c:v>73</c:v>
                </c:pt>
                <c:pt idx="39">
                  <c:v>73</c:v>
                </c:pt>
                <c:pt idx="40">
                  <c:v>80</c:v>
                </c:pt>
                <c:pt idx="41">
                  <c:v>85</c:v>
                </c:pt>
                <c:pt idx="42">
                  <c:v>69</c:v>
                </c:pt>
                <c:pt idx="43">
                  <c:v>67</c:v>
                </c:pt>
                <c:pt idx="44">
                  <c:v>77</c:v>
                </c:pt>
                <c:pt idx="45">
                  <c:v>65</c:v>
                </c:pt>
                <c:pt idx="46">
                  <c:v>67</c:v>
                </c:pt>
                <c:pt idx="47">
                  <c:v>78</c:v>
                </c:pt>
                <c:pt idx="48">
                  <c:v>63</c:v>
                </c:pt>
                <c:pt idx="49">
                  <c:v>83</c:v>
                </c:pt>
                <c:pt idx="50">
                  <c:v>70</c:v>
                </c:pt>
                <c:pt idx="51">
                  <c:v>79</c:v>
                </c:pt>
                <c:pt idx="52">
                  <c:v>73</c:v>
                </c:pt>
                <c:pt idx="53">
                  <c:v>66</c:v>
                </c:pt>
                <c:pt idx="54">
                  <c:v>69</c:v>
                </c:pt>
                <c:pt idx="55">
                  <c:v>73</c:v>
                </c:pt>
                <c:pt idx="56">
                  <c:v>72</c:v>
                </c:pt>
                <c:pt idx="57">
                  <c:v>64</c:v>
                </c:pt>
                <c:pt idx="58">
                  <c:v>67</c:v>
                </c:pt>
                <c:pt idx="59">
                  <c:v>68</c:v>
                </c:pt>
                <c:pt idx="60">
                  <c:v>58</c:v>
                </c:pt>
                <c:pt idx="61">
                  <c:v>78</c:v>
                </c:pt>
                <c:pt idx="62">
                  <c:v>65</c:v>
                </c:pt>
                <c:pt idx="63">
                  <c:v>60</c:v>
                </c:pt>
                <c:pt idx="64">
                  <c:v>63</c:v>
                </c:pt>
                <c:pt idx="65">
                  <c:v>61</c:v>
                </c:pt>
                <c:pt idx="66">
                  <c:v>67</c:v>
                </c:pt>
                <c:pt idx="67">
                  <c:v>51</c:v>
                </c:pt>
                <c:pt idx="68">
                  <c:v>56</c:v>
                </c:pt>
                <c:pt idx="69">
                  <c:v>80</c:v>
                </c:pt>
                <c:pt idx="70">
                  <c:v>61</c:v>
                </c:pt>
                <c:pt idx="71">
                  <c:v>58</c:v>
                </c:pt>
                <c:pt idx="72">
                  <c:v>74</c:v>
                </c:pt>
                <c:pt idx="73">
                  <c:v>61</c:v>
                </c:pt>
                <c:pt idx="74">
                  <c:v>59</c:v>
                </c:pt>
                <c:pt idx="75">
                  <c:v>69</c:v>
                </c:pt>
                <c:pt idx="76">
                  <c:v>55</c:v>
                </c:pt>
                <c:pt idx="77">
                  <c:v>62</c:v>
                </c:pt>
                <c:pt idx="78">
                  <c:v>56</c:v>
                </c:pt>
                <c:pt idx="79">
                  <c:v>53</c:v>
                </c:pt>
                <c:pt idx="80">
                  <c:v>58</c:v>
                </c:pt>
                <c:pt idx="81">
                  <c:v>71</c:v>
                </c:pt>
                <c:pt idx="82">
                  <c:v>64</c:v>
                </c:pt>
                <c:pt idx="83">
                  <c:v>66</c:v>
                </c:pt>
                <c:pt idx="84">
                  <c:v>67</c:v>
                </c:pt>
                <c:pt idx="85">
                  <c:v>57</c:v>
                </c:pt>
                <c:pt idx="86">
                  <c:v>60</c:v>
                </c:pt>
                <c:pt idx="87">
                  <c:v>68</c:v>
                </c:pt>
                <c:pt idx="88">
                  <c:v>40</c:v>
                </c:pt>
                <c:pt idx="89">
                  <c:v>61</c:v>
                </c:pt>
                <c:pt idx="90">
                  <c:v>48</c:v>
                </c:pt>
                <c:pt idx="91">
                  <c:v>46</c:v>
                </c:pt>
                <c:pt idx="92">
                  <c:v>59</c:v>
                </c:pt>
                <c:pt idx="93">
                  <c:v>57</c:v>
                </c:pt>
                <c:pt idx="94">
                  <c:v>50</c:v>
                </c:pt>
                <c:pt idx="95">
                  <c:v>52</c:v>
                </c:pt>
                <c:pt idx="96">
                  <c:v>57</c:v>
                </c:pt>
                <c:pt idx="97">
                  <c:v>47</c:v>
                </c:pt>
                <c:pt idx="98">
                  <c:v>52</c:v>
                </c:pt>
                <c:pt idx="99">
                  <c:v>56</c:v>
                </c:pt>
                <c:pt idx="100">
                  <c:v>52</c:v>
                </c:pt>
                <c:pt idx="101">
                  <c:v>50</c:v>
                </c:pt>
                <c:pt idx="102">
                  <c:v>50</c:v>
                </c:pt>
                <c:pt idx="103">
                  <c:v>38</c:v>
                </c:pt>
              </c:numCache>
            </c:numRef>
          </c:yVal>
        </c:ser>
        <c:axId val="60597376"/>
        <c:axId val="60599296"/>
      </c:scatterChart>
      <c:valAx>
        <c:axId val="60597376"/>
        <c:scaling>
          <c:orientation val="minMax"/>
        </c:scaling>
        <c:axPos val="b"/>
        <c:title>
          <c:tx>
            <c:rich>
              <a:bodyPr/>
              <a:lstStyle/>
              <a:p>
                <a:pPr>
                  <a:defRPr/>
                </a:pPr>
                <a:r>
                  <a:rPr lang="en-US"/>
                  <a:t>Tariff</a:t>
                </a:r>
              </a:p>
            </c:rich>
          </c:tx>
          <c:layout/>
        </c:title>
        <c:numFmt formatCode="General" sourceLinked="1"/>
        <c:tickLblPos val="nextTo"/>
        <c:crossAx val="60599296"/>
        <c:crosses val="autoZero"/>
        <c:crossBetween val="midCat"/>
      </c:valAx>
      <c:valAx>
        <c:axId val="60599296"/>
        <c:scaling>
          <c:orientation val="minMax"/>
        </c:scaling>
        <c:axPos val="l"/>
        <c:majorGridlines/>
        <c:minorGridlines/>
        <c:title>
          <c:tx>
            <c:rich>
              <a:bodyPr/>
              <a:lstStyle/>
              <a:p>
                <a:pPr>
                  <a:defRPr/>
                </a:pPr>
                <a:r>
                  <a:rPr lang="en-US"/>
                  <a:t>Employability</a:t>
                </a:r>
              </a:p>
            </c:rich>
          </c:tx>
          <c:layout/>
        </c:title>
        <c:numFmt formatCode="General" sourceLinked="1"/>
        <c:tickLblPos val="nextTo"/>
        <c:crossAx val="60597376"/>
        <c:crosses val="autoZero"/>
        <c:crossBetween val="midCat"/>
      </c:valAx>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2748AF-42FA-4555-964D-DD5F4CB922FB}" type="datetimeFigureOut">
              <a:rPr lang="en-US" smtClean="0"/>
              <a:pPr/>
              <a:t>2/20/2011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FA3F7-EE56-40CD-B29F-F6854328F3B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708BDEB-97D3-4CE9-A059-931293B7DE8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D30E88D-7F9B-46C2-B250-03BC307B5F1F}" type="slidenum">
              <a:rPr lang="en-GB" smtClean="0">
                <a:latin typeface="Times New Roman" pitchFamily="18" charset="0"/>
              </a:rPr>
              <a:pPr/>
              <a:t>1</a:t>
            </a:fld>
            <a:endParaRPr lang="en-GB"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more</a:t>
            </a:r>
            <a:r>
              <a:rPr lang="en-US" baseline="0" dirty="0" smtClean="0"/>
              <a:t> valuable in London/SE because </a:t>
            </a:r>
            <a:r>
              <a:rPr lang="en-US" dirty="0" smtClean="0"/>
              <a:t>the financial services industry is so dependent on it.</a:t>
            </a:r>
          </a:p>
          <a:p>
            <a:endParaRPr lang="en-US" dirty="0" smtClean="0"/>
          </a:p>
          <a:p>
            <a:r>
              <a:rPr lang="en-US" dirty="0" smtClean="0"/>
              <a:t>High-value manufacturing/public</a:t>
            </a:r>
            <a:r>
              <a:rPr lang="en-US" baseline="0" dirty="0" smtClean="0"/>
              <a:t> sector is the driver of the rest.</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reflected in where the workplaces and jobs are: the impact of the financial services sector can be felt here.</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Contrary</a:t>
            </a:r>
            <a:r>
              <a:rPr lang="en-US" baseline="0" dirty="0" smtClean="0"/>
              <a:t> to reports of off-shoring and the dot-com crash the number of IT professionals is on the rise</a:t>
            </a:r>
          </a:p>
          <a:p>
            <a:endParaRPr lang="en-US" baseline="0" dirty="0" smtClean="0"/>
          </a:p>
          <a:p>
            <a:r>
              <a:rPr lang="en-US" dirty="0" smtClean="0"/>
              <a:t>As we’ll see later this hides</a:t>
            </a:r>
            <a:r>
              <a:rPr lang="en-US" baseline="0" dirty="0" smtClean="0"/>
              <a:t> a movement over the last 10 years that has seen a loss of low-end IT roles to be replaced with higher-value IT roles.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is there reports of very high graduate unemployment</a:t>
            </a:r>
            <a:r>
              <a:rPr lang="en-US" baseline="0" dirty="0" smtClean="0"/>
              <a:t>? Because we are moving through a demographic peak at the same time as a recession. The pink line is a better line for graduate demographics as its weighted by participation by social class.</a:t>
            </a:r>
          </a:p>
          <a:p>
            <a:endParaRPr lang="en-US" baseline="0" dirty="0" smtClean="0"/>
          </a:p>
          <a:p>
            <a:r>
              <a:rPr lang="en-US" baseline="0" dirty="0" smtClean="0"/>
              <a:t>Source: HEPI</a:t>
            </a:r>
            <a:endParaRPr lang="en-US" dirty="0" smtClean="0"/>
          </a:p>
          <a:p>
            <a:endParaRPr lang="en-US" dirty="0" smtClean="0"/>
          </a:p>
          <a:p>
            <a:r>
              <a:rPr lang="en-US" dirty="0" smtClean="0"/>
              <a:t>You may wish to talk about Gen Y (though</a:t>
            </a:r>
            <a:r>
              <a:rPr lang="en-US" baseline="0" dirty="0" smtClean="0"/>
              <a:t> they have problems too) – see Marc </a:t>
            </a:r>
            <a:r>
              <a:rPr lang="en-US" baseline="0" dirty="0" err="1" smtClean="0"/>
              <a:t>Prensky</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good news is that once graduates are in, there</a:t>
            </a:r>
            <a:r>
              <a:rPr lang="en-US" baseline="0" dirty="0" smtClean="0"/>
              <a:t> should be scope for progression as a larger part of the profession in moving towards retirement.</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indicated that growth is in the higher-value roles - a trend that has been happening for the last 10 years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take-home</a:t>
            </a:r>
            <a:r>
              <a:rPr lang="en-US" baseline="0" dirty="0" smtClean="0"/>
              <a:t> of this graph is that there is growth in IT jobs, some will be from degrees a lot from those in other roles retraining into IT professional roles (this is quite common).</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Take-home</a:t>
            </a:r>
            <a:r>
              <a:rPr lang="en-US" baseline="0" dirty="0" smtClean="0"/>
              <a:t> message is that the higher-skill/business-focused the role the more the training and demand needs are. This confirms the trend to higher value roles in the industry.</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shows that there is a gender gap in IT. Why this may be is another presentation in of itself, but its widely seen as a concern.</a:t>
            </a:r>
          </a:p>
          <a:p>
            <a:endParaRPr lang="en-US" baseline="0" dirty="0" smtClean="0"/>
          </a:p>
          <a:p>
            <a:r>
              <a:rPr lang="en-US" baseline="0" dirty="0" smtClean="0"/>
              <a:t>That said the IT industry does well on other diversity measures – e.g. http://www-03.ibm.com/press/uk/en/pressrelease/29176.wss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for the bad news. [Should say that City does well here..;-)]</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highlights the importance of the UK IT industry to the economy. </a:t>
            </a:r>
          </a:p>
          <a:p>
            <a:endParaRPr lang="en-US" baseline="0" dirty="0" smtClean="0"/>
          </a:p>
          <a:p>
            <a:r>
              <a:rPr lang="en-US" baseline="0" dirty="0" smtClean="0"/>
              <a:t>GDP = Gross Domestic Product – think of ‘turnover’ in a business.</a:t>
            </a:r>
          </a:p>
          <a:p>
            <a:endParaRPr lang="en-US" baseline="0" dirty="0" smtClean="0"/>
          </a:p>
          <a:p>
            <a:r>
              <a:rPr lang="en-US" baseline="0" dirty="0" smtClean="0"/>
              <a:t>GVA = Gross Value Added – think of ‘profit’ in a business.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C0861C7-89E9-42FF-BF8B-982CDCBFD4AB}" type="slidenum">
              <a:rPr lang="en-GB" smtClean="0">
                <a:latin typeface="Times New Roman" pitchFamily="18" charset="0"/>
              </a:rPr>
              <a:pPr/>
              <a:t>25</a:t>
            </a:fld>
            <a:endParaRPr lang="en-GB" smtClean="0">
              <a:latin typeface="Times New Roman" pitchFamily="1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pitchFamily="34" charset="0"/>
              </a:rPr>
              <a:t>The above says it all – it would appear that some graduates are not being snapped up for graduate level positions.</a:t>
            </a:r>
          </a:p>
          <a:p>
            <a:endParaRPr lang="en-US" dirty="0" smtClean="0">
              <a:latin typeface="Arial" pitchFamily="34" charset="0"/>
            </a:endParaRPr>
          </a:p>
          <a:p>
            <a:r>
              <a:rPr lang="en-US" dirty="0" smtClean="0">
                <a:latin typeface="Arial" pitchFamily="34" charset="0"/>
              </a:rPr>
              <a:t>[Again,</a:t>
            </a:r>
            <a:r>
              <a:rPr lang="en-US" baseline="0" dirty="0" smtClean="0">
                <a:latin typeface="Arial" pitchFamily="34" charset="0"/>
              </a:rPr>
              <a:t> I should add that City’s numbers are far better than the national picture…]</a:t>
            </a:r>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removed</a:t>
            </a:r>
            <a:r>
              <a:rPr lang="en-US" baseline="0" dirty="0" smtClean="0"/>
              <a:t> names to protect the guilty…</a:t>
            </a:r>
            <a:r>
              <a:rPr lang="en-US" baseline="0" dirty="0" smtClean="0">
                <a:sym typeface="Wingdings" pitchFamily="2" charset="2"/>
              </a:rPr>
              <a:t></a:t>
            </a:r>
          </a:p>
          <a:p>
            <a:endParaRPr lang="en-US" baseline="0" dirty="0" smtClean="0">
              <a:sym typeface="Wingdings" pitchFamily="2" charset="2"/>
            </a:endParaRPr>
          </a:p>
          <a:p>
            <a:r>
              <a:rPr lang="en-US" baseline="0" dirty="0" smtClean="0">
                <a:sym typeface="Wingdings" pitchFamily="2" charset="2"/>
              </a:rPr>
              <a:t>This is a rough and ready analysis – I took the online independent league table in Jan 2011 and plotted </a:t>
            </a:r>
            <a:r>
              <a:rPr lang="en-US" baseline="0" dirty="0" err="1" smtClean="0">
                <a:sym typeface="Wingdings" pitchFamily="2" charset="2"/>
              </a:rPr>
              <a:t>employabilty</a:t>
            </a:r>
            <a:r>
              <a:rPr lang="en-US" baseline="0" dirty="0" smtClean="0">
                <a:sym typeface="Wingdings" pitchFamily="2" charset="2"/>
              </a:rPr>
              <a:t> against Tariff points on entry for CS/IT degrees.</a:t>
            </a:r>
          </a:p>
          <a:p>
            <a:endParaRPr lang="en-US" baseline="0" dirty="0" smtClean="0">
              <a:sym typeface="Wingdings" pitchFamily="2" charset="2"/>
            </a:endParaRPr>
          </a:p>
          <a:p>
            <a:r>
              <a:rPr lang="en-US" baseline="0" dirty="0" smtClean="0">
                <a:sym typeface="Wingdings" pitchFamily="2" charset="2"/>
              </a:rPr>
              <a:t>Note there are quite a few </a:t>
            </a:r>
            <a:r>
              <a:rPr lang="en-US" baseline="0" dirty="0" err="1" smtClean="0">
                <a:sym typeface="Wingdings" pitchFamily="2" charset="2"/>
              </a:rPr>
              <a:t>unis</a:t>
            </a:r>
            <a:r>
              <a:rPr lang="en-US" baseline="0" dirty="0" smtClean="0">
                <a:sym typeface="Wingdings" pitchFamily="2" charset="2"/>
              </a:rPr>
              <a:t> that manage to increase employability a lot compared to what their intake would imply (City is one of these).</a:t>
            </a:r>
          </a:p>
          <a:p>
            <a:endParaRPr lang="en-US" baseline="0" dirty="0" smtClean="0">
              <a:sym typeface="Wingdings" pitchFamily="2" charset="2"/>
            </a:endParaRPr>
          </a:p>
          <a:p>
            <a:r>
              <a:rPr lang="en-US" baseline="0" dirty="0" smtClean="0">
                <a:sym typeface="Wingdings" pitchFamily="2" charset="2"/>
              </a:rPr>
              <a:t>There are also quite a few that don’t…</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the debate begin… Except for industry placements – there’s 30 years of evidence</a:t>
            </a:r>
            <a:r>
              <a:rPr lang="en-US" baseline="0" dirty="0" smtClean="0"/>
              <a:t> that helps and not only for STEM subjects.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other hand, computer science graduates seem to do well over the long term.</a:t>
            </a:r>
            <a:r>
              <a:rPr lang="en-US" baseline="0" dirty="0" smtClean="0"/>
              <a:t> On par with other STEM subjects…</a:t>
            </a:r>
          </a:p>
          <a:p>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DD2CFB9-765E-40BE-B94E-481CB61865E4}" type="slidenum">
              <a:rPr lang="en-GB" smtClean="0">
                <a:latin typeface="Times New Roman" pitchFamily="18" charset="0"/>
              </a:rPr>
              <a:pPr/>
              <a:t>29</a:t>
            </a:fld>
            <a:endParaRPr lang="en-GB"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latin typeface="Arial" pitchFamily="34" charset="0"/>
              </a:rPr>
              <a:t>The</a:t>
            </a:r>
            <a:r>
              <a:rPr lang="en-US" baseline="0" dirty="0" smtClean="0">
                <a:latin typeface="Arial" pitchFamily="34" charset="0"/>
              </a:rPr>
              <a:t> key message here </a:t>
            </a:r>
            <a:r>
              <a:rPr lang="en-US" baseline="0" smtClean="0">
                <a:latin typeface="Arial" pitchFamily="34" charset="0"/>
              </a:rPr>
              <a:t>is that </a:t>
            </a:r>
            <a:r>
              <a:rPr lang="en-US" baseline="0" dirty="0" smtClean="0">
                <a:latin typeface="Arial" pitchFamily="34" charset="0"/>
              </a:rPr>
              <a:t>mediocre won’t cut it. The entry level of the IT profession has increased over the last 10-20 years. Those who respond will do well, those who don’t will be out of the game.</a:t>
            </a:r>
          </a:p>
          <a:p>
            <a:endParaRPr lang="en-US" baseline="0" dirty="0" smtClean="0">
              <a:latin typeface="Arial" pitchFamily="34" charset="0"/>
            </a:endParaRPr>
          </a:p>
          <a:p>
            <a:r>
              <a:rPr lang="en-US" baseline="0" dirty="0" smtClean="0">
                <a:latin typeface="Arial" pitchFamily="34" charset="0"/>
              </a:rPr>
              <a:t>So if anyone thinks that pushing less than strong students towards IT in the expectation that it’s a ticket to a professional career because they can get the PC working better than the baby boomers is not giving good advice. The ability needed to get in the game is going up…</a:t>
            </a:r>
          </a:p>
          <a:p>
            <a:endParaRPr lang="en-US" baseline="0" dirty="0" smtClean="0">
              <a:latin typeface="Arial" pitchFamily="34" charset="0"/>
            </a:endParaRPr>
          </a:p>
          <a:p>
            <a:r>
              <a:rPr lang="en-US" baseline="0" dirty="0" smtClean="0">
                <a:latin typeface="Arial" pitchFamily="34" charset="0"/>
              </a:rPr>
              <a:t>Learning spreadsheets won’t help. The intellectual challenge of proper computing can. So why are we teaching the former in schools? We should be giving them the good stuff – so thank you CAS!..</a:t>
            </a:r>
            <a:r>
              <a:rPr lang="en-US" baseline="0" dirty="0" smtClean="0">
                <a:latin typeface="Arial" pitchFamily="34" charset="0"/>
                <a:sym typeface="Wingdings" pitchFamily="2" charset="2"/>
              </a:rPr>
              <a:t></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9EF3B48-82E6-4696-BF61-262F804B1A24}" type="slidenum">
              <a:rPr lang="en-GB" smtClean="0">
                <a:latin typeface="Times New Roman" pitchFamily="18" charset="0"/>
              </a:rPr>
              <a:pPr/>
              <a:t>5</a:t>
            </a:fld>
            <a:endParaRPr lang="en-GB"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smtClean="0">
                <a:latin typeface="Arial" pitchFamily="34" charset="0"/>
              </a:rPr>
              <a:t>Key point: IT professionals are more than just</a:t>
            </a:r>
            <a:r>
              <a:rPr lang="en-US" baseline="0" dirty="0" smtClean="0">
                <a:latin typeface="Arial" pitchFamily="34" charset="0"/>
              </a:rPr>
              <a:t> technologists – they also are problem solvers that use technology to increase the effectiveness of </a:t>
            </a:r>
            <a:r>
              <a:rPr lang="en-US" baseline="0" dirty="0" err="1" smtClean="0">
                <a:latin typeface="Arial" pitchFamily="34" charset="0"/>
              </a:rPr>
              <a:t>organisations</a:t>
            </a:r>
            <a:r>
              <a:rPr lang="en-US" baseline="0" dirty="0" smtClean="0">
                <a:latin typeface="Arial" pitchFamily="34" charset="0"/>
              </a:rPr>
              <a:t>.</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Trying to contrast</a:t>
            </a:r>
            <a:r>
              <a:rPr lang="en-US" baseline="0" dirty="0" smtClean="0"/>
              <a:t> roles in SMEs and </a:t>
            </a:r>
            <a:r>
              <a:rPr lang="en-US" baseline="0" dirty="0" err="1" smtClean="0"/>
              <a:t>corporates</a:t>
            </a:r>
            <a:r>
              <a:rPr lang="en-US" baseline="0" dirty="0" smtClean="0"/>
              <a:t> with US Silicon Valley or </a:t>
            </a:r>
            <a:r>
              <a:rPr lang="en-US" baseline="0" dirty="0" err="1" smtClean="0"/>
              <a:t>corporates</a:t>
            </a:r>
            <a:r>
              <a:rPr lang="en-US" baseline="0" dirty="0" smtClean="0"/>
              <a:t> in NYC.</a:t>
            </a:r>
            <a:endParaRPr lang="en-US" dirty="0" smtClean="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unusual</a:t>
            </a:r>
            <a:r>
              <a:rPr lang="en-US" baseline="0" dirty="0" smtClean="0"/>
              <a:t> for STEM in that technical and ‘soft’ skills are equally important to employers.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a:t>
            </a:r>
            <a:r>
              <a:rPr lang="en-US" baseline="0" dirty="0" smtClean="0"/>
              <a:t> employers are happy with the tech skills of graduates – though they want them to move to higher level quickly. Business awareness is a problem at all levels of the industry.</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082AC71-BE13-4519-87F9-C266F7C12E19}" type="slidenum">
              <a:rPr lang="en-GB" smtClean="0">
                <a:latin typeface="Times New Roman" pitchFamily="18" charset="0"/>
              </a:rPr>
              <a:pPr/>
              <a:t>12</a:t>
            </a:fld>
            <a:endParaRPr lang="en-GB" smtClean="0">
              <a:latin typeface="Times New Roman" pitchFamily="18"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pitchFamily="34" charset="0"/>
              </a:rPr>
              <a:t>Question to ask here – if vacancies</a:t>
            </a:r>
            <a:r>
              <a:rPr lang="en-US" baseline="0" dirty="0" smtClean="0">
                <a:latin typeface="Arial" pitchFamily="34" charset="0"/>
              </a:rPr>
              <a:t> have fallen, have there been job losses like in the dot-com crash?</a:t>
            </a: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is not</a:t>
            </a:r>
            <a:r>
              <a:rPr lang="en-US" baseline="0" dirty="0" smtClean="0"/>
              <a:t> really – in fact demand of higher level skills (top 25% of profession) is in fact rising. Job losses are side effect of recession but skilled IT professional finding new work as business use IT to reduce costs.</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summary business facing and/or high tech skill roles pay the most.</a:t>
            </a:r>
            <a:endParaRPr lang="en-US" dirty="0"/>
          </a:p>
        </p:txBody>
      </p:sp>
      <p:sp>
        <p:nvSpPr>
          <p:cNvPr id="4" name="Slide Number Placeholder 3"/>
          <p:cNvSpPr>
            <a:spLocks noGrp="1"/>
          </p:cNvSpPr>
          <p:nvPr>
            <p:ph type="sldNum" sz="quarter" idx="10"/>
          </p:nvPr>
        </p:nvSpPr>
        <p:spPr/>
        <p:txBody>
          <a:bodyPr/>
          <a:lstStyle/>
          <a:p>
            <a:pPr>
              <a:defRPr/>
            </a:pPr>
            <a:fld id="{9708BDEB-97D3-4CE9-A059-931293B7DE8C}"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6477000" y="228600"/>
            <a:ext cx="2057400" cy="547688"/>
          </a:xfrm>
          <a:prstGeom prst="rect">
            <a:avLst/>
          </a:prstGeom>
          <a:noFill/>
          <a:ln w="12700">
            <a:noFill/>
            <a:miter lim="800000"/>
            <a:headEnd/>
            <a:tailEnd/>
          </a:ln>
          <a:effectLst/>
        </p:spPr>
        <p:txBody>
          <a:bodyPr wrap="none" anchor="ctr"/>
          <a:lstStyle/>
          <a:p>
            <a:pPr>
              <a:defRPr/>
            </a:pPr>
            <a:endParaRPr lang="en-US">
              <a:latin typeface="Times"/>
            </a:endParaRPr>
          </a:p>
        </p:txBody>
      </p:sp>
      <p:sp>
        <p:nvSpPr>
          <p:cNvPr id="16386" name="Rectangle 2"/>
          <p:cNvSpPr>
            <a:spLocks noGrp="1" noChangeArrowheads="1"/>
          </p:cNvSpPr>
          <p:nvPr>
            <p:ph type="ctrTitle"/>
          </p:nvPr>
        </p:nvSpPr>
        <p:spPr>
          <a:xfrm>
            <a:off x="685800" y="2286000"/>
            <a:ext cx="7772400" cy="533400"/>
          </a:xfrm>
        </p:spPr>
        <p:txBody>
          <a:bodyPr/>
          <a:lstStyle>
            <a:lvl1pPr algn="ctr">
              <a:defRPr/>
            </a:lvl1pPr>
          </a:lstStyle>
          <a:p>
            <a:r>
              <a:rPr lang="en-US" smtClean="0"/>
              <a:t>Click to edit Master title style</a:t>
            </a:r>
            <a:endParaRPr lang="en-GB"/>
          </a:p>
        </p:txBody>
      </p:sp>
      <p:sp>
        <p:nvSpPr>
          <p:cNvPr id="16387" name="Rectangle 3"/>
          <p:cNvSpPr>
            <a:spLocks noGrp="1" noChangeArrowheads="1"/>
          </p:cNvSpPr>
          <p:nvPr>
            <p:ph type="subTitle" idx="1"/>
          </p:nvPr>
        </p:nvSpPr>
        <p:spPr>
          <a:xfrm>
            <a:off x="1371600" y="2971800"/>
            <a:ext cx="6400800" cy="2667000"/>
          </a:xfrm>
        </p:spPr>
        <p:txBody>
          <a:bodyPr/>
          <a:lstStyle>
            <a:lvl1pPr marL="0" indent="0" algn="ctr">
              <a:buFontTx/>
              <a:buNone/>
              <a:defRPr/>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5" name="Footer Placeholder 4"/>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6" name="Slide Number Placeholder 5"/>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129BF4E2-5098-467C-BA17-95CFA2B66BE4}" type="slidenum">
              <a:rPr lang="en-US"/>
              <a:pPr>
                <a:defRPr/>
              </a:pPr>
              <a:t>‹#›</a:t>
            </a:fld>
            <a:endParaRPr lang="en-US">
              <a:latin typeface="Time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7938" y="1214438"/>
            <a:ext cx="1943100" cy="480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1214438"/>
            <a:ext cx="5676900" cy="480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5" name="Footer Placeholder 4"/>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6" name="Slide Number Placeholder 5"/>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E602CDCF-31FB-40DF-861E-59375F5DBF70}" type="slidenum">
              <a:rPr lang="en-US"/>
              <a:pPr>
                <a:defRPr/>
              </a:pPr>
              <a:t>‹#›</a:t>
            </a:fld>
            <a:endParaRPr lang="en-US">
              <a:latin typeface="Time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28638" y="1214438"/>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8638" y="2055813"/>
            <a:ext cx="3810000"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91038" y="2055813"/>
            <a:ext cx="3810000" cy="3963987"/>
          </a:xfrm>
        </p:spPr>
        <p:txBody>
          <a:bodyPr/>
          <a:lstStyle/>
          <a:p>
            <a:pPr lvl="0"/>
            <a:r>
              <a:rPr lang="en-US" noProof="0" smtClean="0"/>
              <a:t>Click icon to add clip art</a:t>
            </a:r>
          </a:p>
        </p:txBody>
      </p:sp>
      <p:sp>
        <p:nvSpPr>
          <p:cNvPr id="5" name="Date Placeholder 4"/>
          <p:cNvSpPr>
            <a:spLocks noGrp="1" noChangeArrowheads="1"/>
          </p:cNvSpPr>
          <p:nvPr>
            <p:ph type="dt" sz="half" idx="10"/>
          </p:nvPr>
        </p:nvSpPr>
        <p:spPr>
          <a:xfrm>
            <a:off x="533400" y="6248400"/>
            <a:ext cx="1219200" cy="457200"/>
          </a:xfrm>
          <a:prstGeom prst="rect">
            <a:avLst/>
          </a:prstGeom>
        </p:spPr>
        <p:txBody>
          <a:bodyPr/>
          <a:lstStyle>
            <a:lvl1pPr>
              <a:defRPr sz="15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6" name="Footer Placeholder 5"/>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7" name="Slide Number Placeholder 6"/>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C3140E34-B9AA-4A3C-86D0-44D6E57A59DB}" type="slidenum">
              <a:rPr lang="en-US"/>
              <a:pPr>
                <a:defRPr/>
              </a:pPr>
              <a:t>‹#›</a:t>
            </a:fld>
            <a:endParaRPr lang="en-US"/>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28638" y="1214438"/>
            <a:ext cx="77724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28638" y="2055813"/>
            <a:ext cx="7772400" cy="3963987"/>
          </a:xfrm>
        </p:spPr>
        <p:txBody>
          <a:bodyPr/>
          <a:lstStyle/>
          <a:p>
            <a:pPr lvl="0"/>
            <a:r>
              <a:rPr lang="en-US" noProof="0" smtClean="0"/>
              <a:t>Click icon to add SmartArt graphic</a:t>
            </a:r>
          </a:p>
        </p:txBody>
      </p:sp>
      <p:sp>
        <p:nvSpPr>
          <p:cNvPr id="4" name="Date Placeholder 3"/>
          <p:cNvSpPr>
            <a:spLocks noGrp="1" noChangeArrowheads="1"/>
          </p:cNvSpPr>
          <p:nvPr>
            <p:ph type="dt" sz="half" idx="10"/>
          </p:nvPr>
        </p:nvSpPr>
        <p:spPr>
          <a:xfrm>
            <a:off x="533400" y="6248400"/>
            <a:ext cx="1219200" cy="457200"/>
          </a:xfrm>
          <a:prstGeom prst="rect">
            <a:avLst/>
          </a:prstGeom>
        </p:spPr>
        <p:txBody>
          <a:bodyPr/>
          <a:lstStyle>
            <a:lvl1pPr>
              <a:defRPr sz="15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5" name="Footer Placeholder 4"/>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6" name="Slide Number Placeholder 5"/>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4728DF48-55B0-45BC-8D76-4E98FA6F2C31}" type="slidenum">
              <a:rPr lang="en-US"/>
              <a:pPr>
                <a:defRPr/>
              </a:pPr>
              <a:t>‹#›</a:t>
            </a:fld>
            <a:endParaRPr lang="en-US"/>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8638" y="1214438"/>
            <a:ext cx="7772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28638" y="2055813"/>
            <a:ext cx="7772400" cy="3963987"/>
          </a:xfrm>
        </p:spPr>
        <p:txBody>
          <a:bodyPr/>
          <a:lstStyle/>
          <a:p>
            <a:pPr lvl="0"/>
            <a:r>
              <a:rPr lang="en-US" noProof="0" smtClean="0"/>
              <a:t>Click icon to add chart</a:t>
            </a:r>
          </a:p>
        </p:txBody>
      </p:sp>
      <p:sp>
        <p:nvSpPr>
          <p:cNvPr id="4" name="Date Placeholder 3"/>
          <p:cNvSpPr>
            <a:spLocks noGrp="1" noChangeArrowheads="1"/>
          </p:cNvSpPr>
          <p:nvPr>
            <p:ph type="dt" sz="half" idx="10"/>
          </p:nvPr>
        </p:nvSpPr>
        <p:spPr>
          <a:xfrm>
            <a:off x="533400" y="6248400"/>
            <a:ext cx="1219200" cy="457200"/>
          </a:xfrm>
          <a:prstGeom prst="rect">
            <a:avLst/>
          </a:prstGeom>
        </p:spPr>
        <p:txBody>
          <a:bodyPr/>
          <a:lstStyle>
            <a:lvl1pPr>
              <a:defRPr sz="15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5" name="Footer Placeholder 4"/>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6" name="Slide Number Placeholder 5"/>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027FDDA5-019B-43AD-92A8-BD7A541BBBA7}" type="slidenum">
              <a:rPr lang="en-US"/>
              <a:pPr>
                <a:defRPr/>
              </a:pPr>
              <a:t>‹#›</a:t>
            </a:fld>
            <a:endParaRPr lang="en-US"/>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28638" y="1214438"/>
            <a:ext cx="7772400"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28638" y="2055813"/>
            <a:ext cx="3810000" cy="4114800"/>
          </a:xfrm>
        </p:spPr>
        <p:txBody>
          <a:bodyPr/>
          <a:lstStyle/>
          <a:p>
            <a:pPr lvl="0"/>
            <a:endParaRPr lang="en-US" noProof="0"/>
          </a:p>
        </p:txBody>
      </p:sp>
      <p:sp>
        <p:nvSpPr>
          <p:cNvPr id="4" name="Text Placeholder 3"/>
          <p:cNvSpPr>
            <a:spLocks noGrp="1"/>
          </p:cNvSpPr>
          <p:nvPr>
            <p:ph type="body" sz="half" idx="2"/>
          </p:nvPr>
        </p:nvSpPr>
        <p:spPr>
          <a:xfrm>
            <a:off x="4491038" y="20558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228600"/>
            <a:ext cx="3200400" cy="457200"/>
          </a:xfrm>
          <a:prstGeom prst="rect">
            <a:avLst/>
          </a:prstGeom>
        </p:spPr>
        <p:txBody>
          <a:bodyPr/>
          <a:lstStyle>
            <a:lvl1pPr>
              <a:spcBef>
                <a:spcPct val="0"/>
              </a:spcBef>
              <a:defRPr sz="15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2055813"/>
            <a:ext cx="38100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1038" y="2055813"/>
            <a:ext cx="38100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8" name="Footer Placeholder 7"/>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9" name="Slide Number Placeholder 8"/>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9EBC6C14-57F8-4274-B5ED-9316792C86CE}" type="slidenum">
              <a:rPr lang="en-US"/>
              <a:pPr>
                <a:defRPr/>
              </a:pPr>
              <a:t>‹#›</a:t>
            </a:fld>
            <a:endParaRPr lang="en-US">
              <a:latin typeface="Time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4" name="Footer Placeholder 3"/>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5" name="Slide Number Placeholder 4"/>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9B6FD0C7-0CAC-4B35-9D80-CCDDB44C290D}" type="slidenum">
              <a:rPr lang="en-US"/>
              <a:pPr>
                <a:defRPr/>
              </a:pPr>
              <a:t>‹#›</a:t>
            </a:fld>
            <a:endParaRPr lang="en-US">
              <a:latin typeface="Time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3" name="Footer Placeholder 2"/>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4" name="Slide Number Placeholder 3"/>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AC608DF6-C7F4-49FF-BD60-378B885B01ED}" type="slidenum">
              <a:rPr lang="en-US"/>
              <a:pPr>
                <a:defRPr/>
              </a:pPr>
              <a:t>‹#›</a:t>
            </a:fld>
            <a:endParaRPr lang="en-US">
              <a:latin typeface="Time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6" name="Footer Placeholder 5"/>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7" name="Slide Number Placeholder 6"/>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06E91CDE-2CCB-4162-B6ED-B2691B50E18C}" type="slidenum">
              <a:rPr lang="en-US"/>
              <a:pPr>
                <a:defRPr/>
              </a:pPr>
              <a:t>‹#›</a:t>
            </a:fld>
            <a:endParaRPr lang="en-US">
              <a:latin typeface="Time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533400" y="6248400"/>
            <a:ext cx="1219200" cy="457200"/>
          </a:xfrm>
          <a:prstGeom prst="rect">
            <a:avLst/>
          </a:prstGeom>
        </p:spPr>
        <p:txBody>
          <a:bodyPr/>
          <a:lstStyle>
            <a:lvl1pPr>
              <a:defRPr sz="1200">
                <a:latin typeface="Times New Roman" charset="0"/>
              </a:defRPr>
            </a:lvl1pPr>
          </a:lstStyle>
          <a:p>
            <a:pPr>
              <a:defRPr/>
            </a:pPr>
            <a:r>
              <a:rPr lang="en-GB"/>
              <a:t>The University for business</a:t>
            </a:r>
          </a:p>
          <a:p>
            <a:pPr>
              <a:defRPr/>
            </a:pPr>
            <a:r>
              <a:rPr lang="en-GB"/>
              <a:t>and the professions</a:t>
            </a:r>
            <a:endParaRPr lang="en-US"/>
          </a:p>
          <a:p>
            <a:pPr>
              <a:defRPr/>
            </a:pPr>
            <a:endParaRPr lang="en-US"/>
          </a:p>
        </p:txBody>
      </p:sp>
      <p:sp>
        <p:nvSpPr>
          <p:cNvPr id="6" name="Footer Placeholder 5"/>
          <p:cNvSpPr>
            <a:spLocks noGrp="1" noChangeArrowheads="1"/>
          </p:cNvSpPr>
          <p:nvPr>
            <p:ph type="ftr" sz="quarter" idx="11"/>
          </p:nvPr>
        </p:nvSpPr>
        <p:spPr>
          <a:xfrm>
            <a:off x="1828800" y="6248400"/>
            <a:ext cx="5181600" cy="457200"/>
          </a:xfrm>
          <a:prstGeom prst="rect">
            <a:avLst/>
          </a:prstGeom>
        </p:spPr>
        <p:txBody>
          <a:bodyPr/>
          <a:lstStyle>
            <a:lvl1pPr>
              <a:defRPr>
                <a:latin typeface="Times New Roman" charset="0"/>
              </a:defRPr>
            </a:lvl1pPr>
          </a:lstStyle>
          <a:p>
            <a:pPr>
              <a:defRPr/>
            </a:pPr>
            <a:endParaRPr lang="en-US"/>
          </a:p>
        </p:txBody>
      </p:sp>
      <p:sp>
        <p:nvSpPr>
          <p:cNvPr id="7" name="Slide Number Placeholder 6"/>
          <p:cNvSpPr>
            <a:spLocks noGrp="1" noChangeArrowheads="1"/>
          </p:cNvSpPr>
          <p:nvPr>
            <p:ph type="sldNum" sz="quarter" idx="12"/>
          </p:nvPr>
        </p:nvSpPr>
        <p:spPr>
          <a:xfrm>
            <a:off x="7086600" y="6248400"/>
            <a:ext cx="1219200" cy="457200"/>
          </a:xfrm>
          <a:prstGeom prst="rect">
            <a:avLst/>
          </a:prstGeom>
        </p:spPr>
        <p:txBody>
          <a:bodyPr/>
          <a:lstStyle>
            <a:lvl1pPr>
              <a:defRPr>
                <a:latin typeface="Times New Roman" charset="0"/>
              </a:defRPr>
            </a:lvl1pPr>
          </a:lstStyle>
          <a:p>
            <a:pPr>
              <a:defRPr/>
            </a:pPr>
            <a:fld id="{EA1F0AB3-9D8E-4EC4-A0DC-8ABB0128E5B0}" type="slidenum">
              <a:rPr lang="en-US"/>
              <a:pPr>
                <a:defRPr/>
              </a:pPr>
              <a:t>‹#›</a:t>
            </a:fld>
            <a:endParaRPr lang="en-US">
              <a:latin typeface="Time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8638" y="1214438"/>
            <a:ext cx="7772400" cy="6858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528638" y="2055813"/>
            <a:ext cx="7772400" cy="3963987"/>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ChangeArrowheads="1"/>
          </p:cNvSpPr>
          <p:nvPr/>
        </p:nvSpPr>
        <p:spPr bwMode="auto">
          <a:xfrm>
            <a:off x="6477000" y="228600"/>
            <a:ext cx="2057400" cy="547688"/>
          </a:xfrm>
          <a:prstGeom prst="rect">
            <a:avLst/>
          </a:prstGeom>
          <a:noFill/>
          <a:ln w="12700">
            <a:noFill/>
            <a:miter lim="800000"/>
            <a:headEnd/>
            <a:tailEnd/>
          </a:ln>
          <a:effectLst/>
        </p:spPr>
        <p:txBody>
          <a:bodyPr wrap="none" anchor="ctr"/>
          <a:lstStyle/>
          <a:p>
            <a:pPr>
              <a:defRPr/>
            </a:pPr>
            <a:endParaRPr lang="en-US">
              <a:latin typeface="Times"/>
            </a:endParaRPr>
          </a:p>
        </p:txBody>
      </p:sp>
    </p:spTree>
  </p:cSld>
  <p:clrMap bg1="lt1" tx1="dk1" bg2="lt2" tx2="dk2" accent1="accent1" accent2="accent2" accent3="accent3" accent4="accent4" accent5="accent5" accent6="accent6" hlink="hlink" folHlink="folHlink"/>
  <p:sldLayoutIdLst>
    <p:sldLayoutId id="2147483802" r:id="rId1"/>
    <p:sldLayoutId id="2147483799" r:id="rId2"/>
    <p:sldLayoutId id="2147483800" r:id="rId3"/>
    <p:sldLayoutId id="2147483801"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Helvetica Condensed" pitchFamily="34" charset="0"/>
        </a:defRPr>
      </a:lvl2pPr>
      <a:lvl3pPr algn="l" rtl="0" eaLnBrk="0" fontAlgn="base" hangingPunct="0">
        <a:spcBef>
          <a:spcPct val="0"/>
        </a:spcBef>
        <a:spcAft>
          <a:spcPct val="0"/>
        </a:spcAft>
        <a:defRPr sz="3600" b="1">
          <a:solidFill>
            <a:schemeClr val="tx2"/>
          </a:solidFill>
          <a:latin typeface="Helvetica Condensed" pitchFamily="34" charset="0"/>
        </a:defRPr>
      </a:lvl3pPr>
      <a:lvl4pPr algn="l" rtl="0" eaLnBrk="0" fontAlgn="base" hangingPunct="0">
        <a:spcBef>
          <a:spcPct val="0"/>
        </a:spcBef>
        <a:spcAft>
          <a:spcPct val="0"/>
        </a:spcAft>
        <a:defRPr sz="3600" b="1">
          <a:solidFill>
            <a:schemeClr val="tx2"/>
          </a:solidFill>
          <a:latin typeface="Helvetica Condensed" pitchFamily="34" charset="0"/>
        </a:defRPr>
      </a:lvl4pPr>
      <a:lvl5pPr algn="l" rtl="0" eaLnBrk="0" fontAlgn="base" hangingPunct="0">
        <a:spcBef>
          <a:spcPct val="0"/>
        </a:spcBef>
        <a:spcAft>
          <a:spcPct val="0"/>
        </a:spcAft>
        <a:defRPr sz="3600" b="1">
          <a:solidFill>
            <a:schemeClr val="tx2"/>
          </a:solidFill>
          <a:latin typeface="Helvetica Condensed" pitchFamily="34" charset="0"/>
        </a:defRPr>
      </a:lvl5pPr>
      <a:lvl6pPr marL="457200" algn="l" rtl="0" eaLnBrk="1" fontAlgn="base" hangingPunct="1">
        <a:spcBef>
          <a:spcPct val="0"/>
        </a:spcBef>
        <a:spcAft>
          <a:spcPct val="0"/>
        </a:spcAft>
        <a:defRPr sz="3600" b="1">
          <a:solidFill>
            <a:schemeClr val="tx2"/>
          </a:solidFill>
          <a:latin typeface="Helvetica Condensed" pitchFamily="34" charset="0"/>
        </a:defRPr>
      </a:lvl6pPr>
      <a:lvl7pPr marL="914400" algn="l" rtl="0" eaLnBrk="1" fontAlgn="base" hangingPunct="1">
        <a:spcBef>
          <a:spcPct val="0"/>
        </a:spcBef>
        <a:spcAft>
          <a:spcPct val="0"/>
        </a:spcAft>
        <a:defRPr sz="3600" b="1">
          <a:solidFill>
            <a:schemeClr val="tx2"/>
          </a:solidFill>
          <a:latin typeface="Helvetica Condensed" pitchFamily="34" charset="0"/>
        </a:defRPr>
      </a:lvl7pPr>
      <a:lvl8pPr marL="1371600" algn="l" rtl="0" eaLnBrk="1" fontAlgn="base" hangingPunct="1">
        <a:spcBef>
          <a:spcPct val="0"/>
        </a:spcBef>
        <a:spcAft>
          <a:spcPct val="0"/>
        </a:spcAft>
        <a:defRPr sz="3600" b="1">
          <a:solidFill>
            <a:schemeClr val="tx2"/>
          </a:solidFill>
          <a:latin typeface="Helvetica Condensed" pitchFamily="34" charset="0"/>
        </a:defRPr>
      </a:lvl8pPr>
      <a:lvl9pPr marL="1828800" algn="l" rtl="0" eaLnBrk="1" fontAlgn="base" hangingPunct="1">
        <a:spcBef>
          <a:spcPct val="0"/>
        </a:spcBef>
        <a:spcAft>
          <a:spcPct val="0"/>
        </a:spcAft>
        <a:defRPr sz="3600" b="1">
          <a:solidFill>
            <a:schemeClr val="tx2"/>
          </a:solidFill>
          <a:latin typeface="Helvetica Condensed" pitchFamily="34" charset="0"/>
        </a:defRPr>
      </a:lvl9pPr>
    </p:titleStyle>
    <p:bodyStyle>
      <a:lvl1pPr marL="342900" indent="-342900" algn="l" rtl="0" eaLnBrk="0" fontAlgn="base" hangingPunct="0">
        <a:lnSpc>
          <a:spcPct val="120000"/>
        </a:lnSpc>
        <a:spcBef>
          <a:spcPct val="20000"/>
        </a:spcBef>
        <a:spcAft>
          <a:spcPct val="0"/>
        </a:spcAft>
        <a:buSzPct val="100000"/>
        <a:buChar char="•"/>
        <a:defRPr sz="2800" b="1">
          <a:solidFill>
            <a:srgbClr val="707070"/>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rgbClr val="8979AB"/>
          </a:solidFill>
          <a:latin typeface="+mn-lt"/>
        </a:defRPr>
      </a:lvl2pPr>
      <a:lvl3pPr marL="1143000" indent="-228600" algn="l" rtl="0" eaLnBrk="0" fontAlgn="base" hangingPunct="0">
        <a:spcBef>
          <a:spcPct val="20000"/>
        </a:spcBef>
        <a:spcAft>
          <a:spcPct val="0"/>
        </a:spcAft>
        <a:buSzPct val="100000"/>
        <a:buChar char="•"/>
        <a:defRPr sz="2000" b="1">
          <a:solidFill>
            <a:srgbClr val="037E96"/>
          </a:solidFill>
          <a:latin typeface="+mn-lt"/>
        </a:defRPr>
      </a:lvl3pPr>
      <a:lvl4pPr marL="1600200" indent="-228600" algn="l" rtl="0" eaLnBrk="0" fontAlgn="base" hangingPunct="0">
        <a:spcBef>
          <a:spcPct val="20000"/>
        </a:spcBef>
        <a:spcAft>
          <a:spcPct val="0"/>
        </a:spcAft>
        <a:buSzPct val="100000"/>
        <a:buChar char="•"/>
        <a:defRPr b="1">
          <a:solidFill>
            <a:srgbClr val="0073AF"/>
          </a:solidFill>
          <a:latin typeface="+mn-lt"/>
        </a:defRPr>
      </a:lvl4pPr>
      <a:lvl5pPr marL="2057400" indent="-228600" algn="l" rtl="0" eaLnBrk="0" fontAlgn="base" hangingPunct="0">
        <a:spcBef>
          <a:spcPct val="20000"/>
        </a:spcBef>
        <a:spcAft>
          <a:spcPct val="0"/>
        </a:spcAft>
        <a:buSzPct val="100000"/>
        <a:buChar char="•"/>
        <a:defRPr sz="1600" b="1">
          <a:solidFill>
            <a:srgbClr val="707070"/>
          </a:solidFill>
          <a:latin typeface="+mn-lt"/>
        </a:defRPr>
      </a:lvl5pPr>
      <a:lvl6pPr marL="2514600" indent="-228600" algn="l" rtl="0" eaLnBrk="1" fontAlgn="base" hangingPunct="1">
        <a:spcBef>
          <a:spcPct val="20000"/>
        </a:spcBef>
        <a:spcAft>
          <a:spcPct val="0"/>
        </a:spcAft>
        <a:buSzPct val="100000"/>
        <a:buChar char="•"/>
        <a:defRPr sz="1600" b="1">
          <a:solidFill>
            <a:srgbClr val="707070"/>
          </a:solidFill>
          <a:latin typeface="+mn-lt"/>
        </a:defRPr>
      </a:lvl6pPr>
      <a:lvl7pPr marL="2971800" indent="-228600" algn="l" rtl="0" eaLnBrk="1" fontAlgn="base" hangingPunct="1">
        <a:spcBef>
          <a:spcPct val="20000"/>
        </a:spcBef>
        <a:spcAft>
          <a:spcPct val="0"/>
        </a:spcAft>
        <a:buSzPct val="100000"/>
        <a:buChar char="•"/>
        <a:defRPr sz="1600" b="1">
          <a:solidFill>
            <a:srgbClr val="707070"/>
          </a:solidFill>
          <a:latin typeface="+mn-lt"/>
        </a:defRPr>
      </a:lvl7pPr>
      <a:lvl8pPr marL="3429000" indent="-228600" algn="l" rtl="0" eaLnBrk="1" fontAlgn="base" hangingPunct="1">
        <a:spcBef>
          <a:spcPct val="20000"/>
        </a:spcBef>
        <a:spcAft>
          <a:spcPct val="0"/>
        </a:spcAft>
        <a:buSzPct val="100000"/>
        <a:buChar char="•"/>
        <a:defRPr sz="1600" b="1">
          <a:solidFill>
            <a:srgbClr val="707070"/>
          </a:solidFill>
          <a:latin typeface="+mn-lt"/>
        </a:defRPr>
      </a:lvl8pPr>
      <a:lvl9pPr marL="3886200" indent="-228600" algn="l" rtl="0" eaLnBrk="1" fontAlgn="base" hangingPunct="1">
        <a:spcBef>
          <a:spcPct val="20000"/>
        </a:spcBef>
        <a:spcAft>
          <a:spcPct val="0"/>
        </a:spcAft>
        <a:buSzPct val="100000"/>
        <a:buChar char="•"/>
        <a:defRPr sz="1600" b="1">
          <a:solidFill>
            <a:srgbClr val="70707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hyperlink" Target="http://www.gsk.com/index.htm" TargetMode="External"/><Relationship Id="rId12"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hyperlink" Target="http://images.google.com/imgres?imgurl=http://www.biodeutschland.org/supporti/KPMG-Logo.jpg&amp;imgrefurl=http://www.biodeutschland.org/supporti/members.php&amp;usg=__TqW6UMSlgh3ck8-RkXLGqDZdx9E=&amp;h=473&amp;w=945&amp;sz=44&amp;hl=en&amp;start=1&amp;um=1&amp;tbnid=A5OnGxiw_U1AdM:&amp;tbnh=74&amp;tbnw=148&amp;prev=/images?q=kpmg+logo&amp;um=1&amp;hl=en&amp;rlz=1T4ADBR_enGB305GB308&amp;sa=N"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www.oracle.com/index.html" TargetMode="External"/><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ctrTitle"/>
          </p:nvPr>
        </p:nvSpPr>
        <p:spPr>
          <a:xfrm>
            <a:off x="685800" y="2286000"/>
            <a:ext cx="7772400" cy="1143000"/>
          </a:xfrm>
        </p:spPr>
        <p:txBody>
          <a:bodyPr/>
          <a:lstStyle/>
          <a:p>
            <a:pPr eaLnBrk="1" hangingPunct="1"/>
            <a:r>
              <a:rPr lang="en-GB" smtClean="0"/>
              <a:t>IT Professional Skills and Careers</a:t>
            </a:r>
          </a:p>
        </p:txBody>
      </p:sp>
      <p:sp>
        <p:nvSpPr>
          <p:cNvPr id="14339" name="Rectangle 10"/>
          <p:cNvSpPr>
            <a:spLocks noGrp="1" noChangeArrowheads="1"/>
          </p:cNvSpPr>
          <p:nvPr>
            <p:ph type="subTitle" idx="1"/>
          </p:nvPr>
        </p:nvSpPr>
        <p:spPr/>
        <p:txBody>
          <a:bodyPr/>
          <a:lstStyle/>
          <a:p>
            <a:pPr eaLnBrk="1" hangingPunct="1"/>
            <a:r>
              <a:rPr lang="en-GB" smtClean="0"/>
              <a:t>Andrew Tuson</a:t>
            </a:r>
          </a:p>
          <a:p>
            <a:pPr eaLnBrk="1" hangingPunct="1"/>
            <a:r>
              <a:rPr lang="en-GB" smtClean="0"/>
              <a:t>Department of Computing/Centre for Information Leadership</a:t>
            </a:r>
          </a:p>
          <a:p>
            <a:pPr eaLnBrk="1" hangingPunct="1"/>
            <a:endParaRPr lang="en-GB" smtClean="0"/>
          </a:p>
        </p:txBody>
      </p:sp>
      <p:sp>
        <p:nvSpPr>
          <p:cNvPr id="14340" name="Text Box 5"/>
          <p:cNvSpPr txBox="1">
            <a:spLocks noChangeArrowheads="1"/>
          </p:cNvSpPr>
          <p:nvPr/>
        </p:nvSpPr>
        <p:spPr bwMode="auto">
          <a:xfrm>
            <a:off x="5943600" y="304800"/>
            <a:ext cx="28194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Put another way…</a:t>
            </a:r>
          </a:p>
        </p:txBody>
      </p:sp>
      <p:pic>
        <p:nvPicPr>
          <p:cNvPr id="23555" name="Picture 2"/>
          <p:cNvPicPr>
            <a:picLocks noChangeAspect="1" noChangeArrowheads="1"/>
          </p:cNvPicPr>
          <p:nvPr/>
        </p:nvPicPr>
        <p:blipFill>
          <a:blip r:embed="rId3" cstate="print"/>
          <a:srcRect/>
          <a:stretch>
            <a:fillRect/>
          </a:stretch>
        </p:blipFill>
        <p:spPr bwMode="auto">
          <a:xfrm>
            <a:off x="188913" y="1981200"/>
            <a:ext cx="8497887" cy="4267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28638" y="1371600"/>
            <a:ext cx="7772400" cy="685800"/>
          </a:xfrm>
        </p:spPr>
        <p:txBody>
          <a:bodyPr/>
          <a:lstStyle/>
          <a:p>
            <a:pPr eaLnBrk="1" hangingPunct="1"/>
            <a:r>
              <a:rPr lang="en-US" sz="3200" smtClean="0"/>
              <a:t>How to get those skills</a:t>
            </a:r>
          </a:p>
        </p:txBody>
      </p:sp>
      <p:sp>
        <p:nvSpPr>
          <p:cNvPr id="24579" name="Content Placeholder 2"/>
          <p:cNvSpPr>
            <a:spLocks noGrp="1"/>
          </p:cNvSpPr>
          <p:nvPr>
            <p:ph sz="half" idx="1"/>
          </p:nvPr>
        </p:nvSpPr>
        <p:spPr>
          <a:xfrm>
            <a:off x="528638" y="2057400"/>
            <a:ext cx="4043362" cy="4191000"/>
          </a:xfrm>
        </p:spPr>
        <p:txBody>
          <a:bodyPr/>
          <a:lstStyle/>
          <a:p>
            <a:pPr eaLnBrk="1" hangingPunct="1"/>
            <a:r>
              <a:rPr lang="en-US" sz="2400" smtClean="0"/>
              <a:t>Work experience (76% of employers say this can enhance employability).</a:t>
            </a:r>
          </a:p>
          <a:p>
            <a:pPr eaLnBrk="1" hangingPunct="1"/>
            <a:r>
              <a:rPr lang="en-US" sz="2400" smtClean="0"/>
              <a:t>Can be through one year placements, summer, part-time and temporary work.</a:t>
            </a:r>
          </a:p>
          <a:p>
            <a:pPr eaLnBrk="1" hangingPunct="1"/>
            <a:r>
              <a:rPr lang="en-US" sz="2400" smtClean="0"/>
              <a:t>Work should be ideally but not essentially in IT.</a:t>
            </a:r>
          </a:p>
        </p:txBody>
      </p:sp>
      <p:sp>
        <p:nvSpPr>
          <p:cNvPr id="24580" name="Content Placeholder 3"/>
          <p:cNvSpPr>
            <a:spLocks noGrp="1"/>
          </p:cNvSpPr>
          <p:nvPr>
            <p:ph sz="half" idx="2"/>
          </p:nvPr>
        </p:nvSpPr>
        <p:spPr>
          <a:xfrm>
            <a:off x="4724400" y="2055813"/>
            <a:ext cx="3810000" cy="3963987"/>
          </a:xfrm>
        </p:spPr>
        <p:txBody>
          <a:bodyPr/>
          <a:lstStyle/>
          <a:p>
            <a:pPr eaLnBrk="1" hangingPunct="1"/>
            <a:r>
              <a:rPr lang="en-US" sz="2400" smtClean="0"/>
              <a:t>A good degree</a:t>
            </a:r>
          </a:p>
          <a:p>
            <a:pPr lvl="2" eaLnBrk="1" hangingPunct="1"/>
            <a:r>
              <a:rPr lang="en-US" smtClean="0"/>
              <a:t>so study hard!</a:t>
            </a:r>
          </a:p>
          <a:p>
            <a:pPr eaLnBrk="1" hangingPunct="1"/>
            <a:r>
              <a:rPr lang="en-US" sz="2400" smtClean="0"/>
              <a:t>Voluntary Work</a:t>
            </a:r>
            <a:endParaRPr lang="en-US" sz="2000" smtClean="0"/>
          </a:p>
          <a:p>
            <a:pPr eaLnBrk="1" hangingPunct="1"/>
            <a:r>
              <a:rPr lang="en-US" sz="2400" smtClean="0"/>
              <a:t>Extra curricular activities</a:t>
            </a:r>
          </a:p>
          <a:p>
            <a:pPr lvl="2" eaLnBrk="1" hangingPunct="1"/>
            <a:r>
              <a:rPr lang="en-US" smtClean="0"/>
              <a:t>e.g. Student Union</a:t>
            </a:r>
          </a:p>
          <a:p>
            <a:pPr eaLnBrk="1" hangingPunct="1"/>
            <a:r>
              <a:rPr lang="en-US" sz="2400" smtClean="0"/>
              <a:t>Leisure activities</a:t>
            </a:r>
          </a:p>
          <a:p>
            <a:pPr eaLnBrk="1" hangingPunct="1"/>
            <a:r>
              <a:rPr lang="en-US" sz="2400" smtClean="0"/>
              <a:t>Travel</a:t>
            </a: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www.jobstats.co.uk</a:t>
            </a:r>
          </a:p>
        </p:txBody>
      </p:sp>
      <p:sp>
        <p:nvSpPr>
          <p:cNvPr id="25603" name="Rectangle 3"/>
          <p:cNvSpPr>
            <a:spLocks noGrp="1" noChangeArrowheads="1"/>
          </p:cNvSpPr>
          <p:nvPr>
            <p:ph type="body" sz="half" idx="2"/>
          </p:nvPr>
        </p:nvSpPr>
        <p:spPr>
          <a:xfrm>
            <a:off x="5715000" y="1828800"/>
            <a:ext cx="3276600" cy="4343400"/>
          </a:xfrm>
        </p:spPr>
        <p:txBody>
          <a:bodyPr/>
          <a:lstStyle/>
          <a:p>
            <a:pPr eaLnBrk="1" hangingPunct="1"/>
            <a:r>
              <a:rPr lang="en-US" sz="2000" dirty="0" smtClean="0"/>
              <a:t>Over half of IT vacancies in London &amp; SE England.</a:t>
            </a:r>
          </a:p>
          <a:p>
            <a:pPr eaLnBrk="1" hangingPunct="1"/>
            <a:r>
              <a:rPr lang="en-US" sz="2000" dirty="0" smtClean="0"/>
              <a:t>Inter-quartile range of advertised IT salaries is £</a:t>
            </a:r>
            <a:r>
              <a:rPr lang="en-US" sz="2000" dirty="0" smtClean="0"/>
              <a:t>32.8-61K </a:t>
            </a:r>
            <a:r>
              <a:rPr lang="en-US" sz="2000" dirty="0" smtClean="0"/>
              <a:t>per year, median is £</a:t>
            </a:r>
            <a:r>
              <a:rPr lang="en-US" sz="2000" dirty="0" smtClean="0"/>
              <a:t>42.7K.</a:t>
            </a:r>
          </a:p>
          <a:p>
            <a:pPr eaLnBrk="1" hangingPunct="1"/>
            <a:r>
              <a:rPr lang="en-US" sz="2000" dirty="0" smtClean="0"/>
              <a:t>Demand for specific skills fluctuates</a:t>
            </a:r>
          </a:p>
          <a:p>
            <a:pPr eaLnBrk="1" hangingPunct="1"/>
            <a:r>
              <a:rPr lang="en-US" sz="2000" dirty="0" smtClean="0"/>
              <a:t>Ability to learn new skills fast more useful to graduates</a:t>
            </a:r>
            <a:endParaRPr lang="en-US" sz="2000" dirty="0" smtClean="0"/>
          </a:p>
        </p:txBody>
      </p:sp>
      <p:pic>
        <p:nvPicPr>
          <p:cNvPr id="25604" name="Picture 7"/>
          <p:cNvPicPr>
            <a:picLocks noChangeAspect="1" noChangeArrowheads="1"/>
          </p:cNvPicPr>
          <p:nvPr/>
        </p:nvPicPr>
        <p:blipFill>
          <a:blip r:embed="rId3" cstate="print"/>
          <a:srcRect/>
          <a:stretch>
            <a:fillRect/>
          </a:stretch>
        </p:blipFill>
        <p:spPr bwMode="auto">
          <a:xfrm>
            <a:off x="0" y="1885950"/>
            <a:ext cx="5715000" cy="42862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09600" y="1371600"/>
            <a:ext cx="7772400" cy="533400"/>
          </a:xfrm>
        </p:spPr>
        <p:txBody>
          <a:bodyPr/>
          <a:lstStyle/>
          <a:p>
            <a:pPr algn="l" eaLnBrk="1" hangingPunct="1"/>
            <a:r>
              <a:rPr lang="en-US" smtClean="0"/>
              <a:t>Follow the money…</a:t>
            </a:r>
          </a:p>
        </p:txBody>
      </p:sp>
      <p:sp>
        <p:nvSpPr>
          <p:cNvPr id="26627" name="Text Placeholder 3"/>
          <p:cNvSpPr>
            <a:spLocks noGrp="1"/>
          </p:cNvSpPr>
          <p:nvPr>
            <p:ph type="subTitle" idx="1"/>
          </p:nvPr>
        </p:nvSpPr>
        <p:spPr>
          <a:xfrm>
            <a:off x="5562600" y="2133600"/>
            <a:ext cx="3429000" cy="3886200"/>
          </a:xfrm>
        </p:spPr>
        <p:txBody>
          <a:bodyPr/>
          <a:lstStyle/>
          <a:p>
            <a:pPr marL="182563" indent="-182563" algn="l" eaLnBrk="1" hangingPunct="1">
              <a:buFontTx/>
              <a:buChar char="•"/>
            </a:pPr>
            <a:r>
              <a:rPr lang="en-US" sz="2000" smtClean="0"/>
              <a:t>How do we know this?</a:t>
            </a:r>
          </a:p>
          <a:p>
            <a:pPr marL="530225" lvl="1" indent="-182563" eaLnBrk="1" hangingPunct="1"/>
            <a:r>
              <a:rPr lang="en-US" sz="1800" smtClean="0"/>
              <a:t>What if the drop in vacancies also indicates large-scale job losses?</a:t>
            </a:r>
          </a:p>
          <a:p>
            <a:pPr marL="182563" indent="-182563" eaLnBrk="1" hangingPunct="1">
              <a:buFontTx/>
              <a:buChar char="•"/>
            </a:pPr>
            <a:endParaRPr lang="en-US" sz="1800" smtClean="0"/>
          </a:p>
          <a:p>
            <a:pPr marL="182563" indent="-182563" algn="l" eaLnBrk="1" hangingPunct="1">
              <a:buFontTx/>
              <a:buChar char="•"/>
            </a:pPr>
            <a:r>
              <a:rPr lang="en-US" sz="2000" smtClean="0"/>
              <a:t>The key is to look at the advertised salaries</a:t>
            </a:r>
          </a:p>
          <a:p>
            <a:pPr marL="530225" lvl="1" indent="-182563" eaLnBrk="1" hangingPunct="1"/>
            <a:r>
              <a:rPr lang="en-US" sz="1800" smtClean="0"/>
              <a:t>If there were widespread  job losses this would fall</a:t>
            </a:r>
            <a:r>
              <a:rPr lang="en-US" smtClean="0"/>
              <a:t>.</a:t>
            </a:r>
          </a:p>
          <a:p>
            <a:pPr marL="530225" lvl="1" indent="-182563" eaLnBrk="1" hangingPunct="1"/>
            <a:r>
              <a:rPr lang="en-US" sz="1800" smtClean="0"/>
              <a:t>Simple application of supply and demand (market clearing).</a:t>
            </a:r>
          </a:p>
        </p:txBody>
      </p:sp>
      <p:pic>
        <p:nvPicPr>
          <p:cNvPr id="26628" name="Picture 5"/>
          <p:cNvPicPr>
            <a:picLocks noChangeAspect="1" noChangeArrowheads="1"/>
          </p:cNvPicPr>
          <p:nvPr/>
        </p:nvPicPr>
        <p:blipFill>
          <a:blip r:embed="rId3" cstate="print"/>
          <a:srcRect/>
          <a:stretch>
            <a:fillRect/>
          </a:stretch>
        </p:blipFill>
        <p:spPr bwMode="auto">
          <a:xfrm>
            <a:off x="76200" y="2057400"/>
            <a:ext cx="5562600" cy="42862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Salaries by Role….</a:t>
            </a:r>
          </a:p>
        </p:txBody>
      </p:sp>
      <p:pic>
        <p:nvPicPr>
          <p:cNvPr id="32771" name="Picture 2"/>
          <p:cNvPicPr>
            <a:picLocks noChangeAspect="1" noChangeArrowheads="1"/>
          </p:cNvPicPr>
          <p:nvPr/>
        </p:nvPicPr>
        <p:blipFill>
          <a:blip r:embed="rId3" cstate="print"/>
          <a:srcRect/>
          <a:stretch>
            <a:fillRect/>
          </a:stretch>
        </p:blipFill>
        <p:spPr bwMode="auto">
          <a:xfrm>
            <a:off x="976313" y="1943100"/>
            <a:ext cx="7191375" cy="43053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Geographic Issues (1)</a:t>
            </a:r>
            <a:endParaRPr lang="en-US" dirty="0" smtClean="0"/>
          </a:p>
        </p:txBody>
      </p:sp>
      <p:pic>
        <p:nvPicPr>
          <p:cNvPr id="28675" name="Picture 2"/>
          <p:cNvPicPr>
            <a:picLocks noChangeAspect="1" noChangeArrowheads="1"/>
          </p:cNvPicPr>
          <p:nvPr/>
        </p:nvPicPr>
        <p:blipFill>
          <a:blip r:embed="rId3" cstate="print"/>
          <a:srcRect/>
          <a:stretch>
            <a:fillRect/>
          </a:stretch>
        </p:blipFill>
        <p:spPr bwMode="auto">
          <a:xfrm>
            <a:off x="590550" y="2076450"/>
            <a:ext cx="7962900" cy="32575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Geographic Issues </a:t>
            </a:r>
            <a:r>
              <a:rPr lang="en-US" dirty="0" smtClean="0"/>
              <a:t>(2)</a:t>
            </a:r>
            <a:endParaRPr lang="en-US" dirty="0" smtClean="0"/>
          </a:p>
        </p:txBody>
      </p:sp>
      <p:pic>
        <p:nvPicPr>
          <p:cNvPr id="29699" name="Picture 2"/>
          <p:cNvPicPr>
            <a:picLocks noChangeAspect="1" noChangeArrowheads="1"/>
          </p:cNvPicPr>
          <p:nvPr/>
        </p:nvPicPr>
        <p:blipFill>
          <a:blip r:embed="rId3" cstate="print"/>
          <a:srcRect/>
          <a:stretch>
            <a:fillRect/>
          </a:stretch>
        </p:blipFill>
        <p:spPr bwMode="auto">
          <a:xfrm>
            <a:off x="1319213" y="1828800"/>
            <a:ext cx="6376987" cy="436086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There are more of us…</a:t>
            </a:r>
          </a:p>
        </p:txBody>
      </p:sp>
      <p:pic>
        <p:nvPicPr>
          <p:cNvPr id="30723" name="Picture 2"/>
          <p:cNvPicPr>
            <a:picLocks noChangeAspect="1" noChangeArrowheads="1"/>
          </p:cNvPicPr>
          <p:nvPr/>
        </p:nvPicPr>
        <p:blipFill>
          <a:blip r:embed="rId3" cstate="print"/>
          <a:srcRect/>
          <a:stretch>
            <a:fillRect/>
          </a:stretch>
        </p:blipFill>
        <p:spPr bwMode="auto">
          <a:xfrm>
            <a:off x="838200" y="1966913"/>
            <a:ext cx="7177088" cy="443388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But lots of you (Gen Y)</a:t>
            </a:r>
          </a:p>
        </p:txBody>
      </p:sp>
      <p:pic>
        <p:nvPicPr>
          <p:cNvPr id="2050" name="Picture 2"/>
          <p:cNvPicPr>
            <a:picLocks noChangeAspect="1" noChangeArrowheads="1"/>
          </p:cNvPicPr>
          <p:nvPr/>
        </p:nvPicPr>
        <p:blipFill>
          <a:blip r:embed="rId3" cstate="print"/>
          <a:srcRect/>
          <a:stretch>
            <a:fillRect/>
          </a:stretch>
        </p:blipFill>
        <p:spPr bwMode="auto">
          <a:xfrm>
            <a:off x="1249362" y="1827823"/>
            <a:ext cx="6446838" cy="4420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The industry is getting old…</a:t>
            </a:r>
          </a:p>
        </p:txBody>
      </p:sp>
      <p:pic>
        <p:nvPicPr>
          <p:cNvPr id="34819" name="Picture 2"/>
          <p:cNvPicPr>
            <a:picLocks noChangeAspect="1" noChangeArrowheads="1"/>
          </p:cNvPicPr>
          <p:nvPr/>
        </p:nvPicPr>
        <p:blipFill>
          <a:blip r:embed="rId3" cstate="print"/>
          <a:srcRect/>
          <a:stretch>
            <a:fillRect/>
          </a:stretch>
        </p:blipFill>
        <p:spPr bwMode="auto">
          <a:xfrm>
            <a:off x="881063" y="1981200"/>
            <a:ext cx="7272337" cy="43815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1219200"/>
            <a:ext cx="7772400" cy="685800"/>
          </a:xfrm>
        </p:spPr>
        <p:txBody>
          <a:bodyPr/>
          <a:lstStyle/>
          <a:p>
            <a:r>
              <a:rPr lang="en-US" dirty="0" smtClean="0"/>
              <a:t>Conditions of Use</a:t>
            </a:r>
            <a:endParaRPr lang="en-US" dirty="0"/>
          </a:p>
        </p:txBody>
      </p:sp>
      <p:sp>
        <p:nvSpPr>
          <p:cNvPr id="3" name="Content Placeholder 2"/>
          <p:cNvSpPr>
            <a:spLocks noGrp="1"/>
          </p:cNvSpPr>
          <p:nvPr>
            <p:ph idx="1"/>
          </p:nvPr>
        </p:nvSpPr>
        <p:spPr>
          <a:xfrm>
            <a:off x="457200" y="1752600"/>
            <a:ext cx="7772400" cy="3733800"/>
          </a:xfrm>
        </p:spPr>
        <p:txBody>
          <a:bodyPr/>
          <a:lstStyle/>
          <a:p>
            <a:r>
              <a:rPr lang="en-US" dirty="0" smtClean="0"/>
              <a:t>We are happy for you to use and adapt these slides.</a:t>
            </a:r>
          </a:p>
          <a:p>
            <a:r>
              <a:rPr lang="en-US" dirty="0" smtClean="0"/>
              <a:t>Please acknowledge City University as the author – so keep this slide.</a:t>
            </a:r>
          </a:p>
          <a:p>
            <a:r>
              <a:rPr lang="en-US" dirty="0" smtClean="0"/>
              <a:t>We acknowledge copyright of our sources.</a:t>
            </a:r>
            <a:endParaRPr lang="en-US" dirty="0" smtClean="0"/>
          </a:p>
          <a:p>
            <a:r>
              <a:rPr lang="en-US" dirty="0" smtClean="0"/>
              <a:t>We’d also like to have the City logo on this slide at least – thank you!</a:t>
            </a:r>
            <a:endParaRPr lang="en-US" dirty="0"/>
          </a:p>
        </p:txBody>
      </p:sp>
      <p:sp>
        <p:nvSpPr>
          <p:cNvPr id="4" name="TextBox 7"/>
          <p:cNvSpPr txBox="1">
            <a:spLocks noChangeArrowheads="1"/>
          </p:cNvSpPr>
          <p:nvPr/>
        </p:nvSpPr>
        <p:spPr bwMode="auto">
          <a:xfrm>
            <a:off x="3124200" y="5602287"/>
            <a:ext cx="5791200" cy="646113"/>
          </a:xfrm>
          <a:prstGeom prst="rect">
            <a:avLst/>
          </a:prstGeom>
          <a:noFill/>
          <a:ln w="9525">
            <a:noFill/>
            <a:miter lim="800000"/>
            <a:headEnd/>
            <a:tailEnd/>
          </a:ln>
        </p:spPr>
        <p:txBody>
          <a:bodyPr>
            <a:spAutoFit/>
          </a:bodyPr>
          <a:lstStyle/>
          <a:p>
            <a:r>
              <a:rPr lang="en-US" sz="1800" dirty="0">
                <a:latin typeface="Arial" pitchFamily="34" charset="0"/>
                <a:cs typeface="Arial" pitchFamily="34" charset="0"/>
              </a:rPr>
              <a:t>Licensed under: http://creativecommons.org/licenses/by-nc-sa/2.0/uk/</a:t>
            </a:r>
          </a:p>
        </p:txBody>
      </p:sp>
      <p:pic>
        <p:nvPicPr>
          <p:cNvPr id="5" name="Picture 6"/>
          <p:cNvPicPr>
            <a:picLocks noChangeAspect="1" noChangeArrowheads="1"/>
          </p:cNvPicPr>
          <p:nvPr/>
        </p:nvPicPr>
        <p:blipFill>
          <a:blip r:embed="rId2" cstate="print"/>
          <a:srcRect/>
          <a:stretch>
            <a:fillRect/>
          </a:stretch>
        </p:blipFill>
        <p:spPr bwMode="auto">
          <a:xfrm>
            <a:off x="946856" y="5562600"/>
            <a:ext cx="2177344" cy="762000"/>
          </a:xfrm>
          <a:prstGeom prst="rect">
            <a:avLst/>
          </a:prstGeom>
          <a:noFill/>
          <a:ln w="12700">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Where is the growth…?</a:t>
            </a:r>
          </a:p>
        </p:txBody>
      </p:sp>
      <p:pic>
        <p:nvPicPr>
          <p:cNvPr id="36867" name="Picture 3"/>
          <p:cNvPicPr>
            <a:picLocks noChangeAspect="1" noChangeArrowheads="1"/>
          </p:cNvPicPr>
          <p:nvPr/>
        </p:nvPicPr>
        <p:blipFill>
          <a:blip r:embed="rId3" cstate="print"/>
          <a:srcRect/>
          <a:stretch>
            <a:fillRect/>
          </a:stretch>
        </p:blipFill>
        <p:spPr bwMode="auto">
          <a:xfrm>
            <a:off x="1143000" y="1752600"/>
            <a:ext cx="6019800" cy="448468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The flow of jobs…</a:t>
            </a:r>
          </a:p>
        </p:txBody>
      </p:sp>
      <p:pic>
        <p:nvPicPr>
          <p:cNvPr id="37891" name="Picture 2"/>
          <p:cNvPicPr>
            <a:picLocks noChangeAspect="1" noChangeArrowheads="1"/>
          </p:cNvPicPr>
          <p:nvPr/>
        </p:nvPicPr>
        <p:blipFill>
          <a:blip r:embed="rId3" cstate="print"/>
          <a:srcRect/>
          <a:stretch>
            <a:fillRect/>
          </a:stretch>
        </p:blipFill>
        <p:spPr bwMode="auto">
          <a:xfrm>
            <a:off x="762000" y="1979613"/>
            <a:ext cx="7239000" cy="426878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1143000"/>
            <a:ext cx="7259801" cy="51990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Gender Issues</a:t>
            </a:r>
          </a:p>
        </p:txBody>
      </p:sp>
      <p:pic>
        <p:nvPicPr>
          <p:cNvPr id="33795" name="Picture 2"/>
          <p:cNvPicPr>
            <a:picLocks noChangeAspect="1" noChangeArrowheads="1"/>
          </p:cNvPicPr>
          <p:nvPr/>
        </p:nvPicPr>
        <p:blipFill>
          <a:blip r:embed="rId3" cstate="print"/>
          <a:srcRect/>
          <a:stretch>
            <a:fillRect/>
          </a:stretch>
        </p:blipFill>
        <p:spPr bwMode="auto">
          <a:xfrm>
            <a:off x="1181100" y="2008188"/>
            <a:ext cx="6362700" cy="431641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t>
            </a:r>
            <a:r>
              <a:rPr lang="en-US" dirty="0" smtClean="0"/>
              <a:t>rospects.ac.uk (1)</a:t>
            </a:r>
            <a:endParaRPr lang="en-US" dirty="0"/>
          </a:p>
        </p:txBody>
      </p:sp>
      <p:graphicFrame>
        <p:nvGraphicFramePr>
          <p:cNvPr id="5" name="Content Placeholder 4"/>
          <p:cNvGraphicFramePr>
            <a:graphicFrameLocks noGrp="1"/>
          </p:cNvGraphicFramePr>
          <p:nvPr>
            <p:ph sz="half" idx="1"/>
          </p:nvPr>
        </p:nvGraphicFramePr>
        <p:xfrm>
          <a:off x="609600" y="2133600"/>
          <a:ext cx="3581400" cy="3657601"/>
        </p:xfrm>
        <a:graphic>
          <a:graphicData uri="http://schemas.openxmlformats.org/drawingml/2006/table">
            <a:tbl>
              <a:tblPr>
                <a:tableStyleId>{9D7B26C5-4107-4FEC-AEDC-1716B250A1EF}</a:tableStyleId>
              </a:tblPr>
              <a:tblGrid>
                <a:gridCol w="2819400"/>
                <a:gridCol w="762000"/>
              </a:tblGrid>
              <a:tr h="296223">
                <a:tc>
                  <a:txBody>
                    <a:bodyPr/>
                    <a:lstStyle/>
                    <a:p>
                      <a:r>
                        <a:rPr lang="en-US" sz="1100" dirty="0"/>
                        <a:t>In UK employment</a:t>
                      </a:r>
                    </a:p>
                  </a:txBody>
                  <a:tcPr marL="46635" marR="46635" marT="23318" marB="23318" anchor="ctr"/>
                </a:tc>
                <a:tc>
                  <a:txBody>
                    <a:bodyPr/>
                    <a:lstStyle/>
                    <a:p>
                      <a:r>
                        <a:rPr lang="en-US" sz="1100"/>
                        <a:t>62.3%</a:t>
                      </a:r>
                    </a:p>
                  </a:txBody>
                  <a:tcPr marL="46635" marR="46635" marT="23318" marB="23318" anchor="ctr"/>
                </a:tc>
              </a:tr>
              <a:tr h="296223">
                <a:tc>
                  <a:txBody>
                    <a:bodyPr/>
                    <a:lstStyle/>
                    <a:p>
                      <a:r>
                        <a:rPr lang="en-US" sz="1100" dirty="0"/>
                        <a:t>In overseas employment</a:t>
                      </a:r>
                    </a:p>
                  </a:txBody>
                  <a:tcPr marL="46635" marR="46635" marT="23318" marB="23318" anchor="ctr"/>
                </a:tc>
                <a:tc>
                  <a:txBody>
                    <a:bodyPr/>
                    <a:lstStyle/>
                    <a:p>
                      <a:r>
                        <a:rPr lang="en-US" sz="1100"/>
                        <a:t>1.3%</a:t>
                      </a:r>
                    </a:p>
                  </a:txBody>
                  <a:tcPr marL="46635" marR="46635" marT="23318" marB="23318" anchor="ctr"/>
                </a:tc>
              </a:tr>
              <a:tr h="296223">
                <a:tc>
                  <a:txBody>
                    <a:bodyPr/>
                    <a:lstStyle/>
                    <a:p>
                      <a:r>
                        <a:rPr lang="en-US" sz="1100" dirty="0"/>
                        <a:t>Working and studying</a:t>
                      </a:r>
                    </a:p>
                  </a:txBody>
                  <a:tcPr marL="46635" marR="46635" marT="23318" marB="23318" anchor="ctr"/>
                </a:tc>
                <a:tc>
                  <a:txBody>
                    <a:bodyPr/>
                    <a:lstStyle/>
                    <a:p>
                      <a:r>
                        <a:rPr lang="en-US" sz="1100"/>
                        <a:t>4.6%</a:t>
                      </a:r>
                    </a:p>
                  </a:txBody>
                  <a:tcPr marL="46635" marR="46635" marT="23318" marB="23318" anchor="ctr"/>
                </a:tc>
              </a:tr>
              <a:tr h="423175">
                <a:tc>
                  <a:txBody>
                    <a:bodyPr/>
                    <a:lstStyle/>
                    <a:p>
                      <a:r>
                        <a:rPr lang="en-US" sz="1100" dirty="0"/>
                        <a:t>Studying in the UK for a higher degree</a:t>
                      </a:r>
                    </a:p>
                  </a:txBody>
                  <a:tcPr marL="46635" marR="46635" marT="23318" marB="23318" anchor="ctr"/>
                </a:tc>
                <a:tc>
                  <a:txBody>
                    <a:bodyPr/>
                    <a:lstStyle/>
                    <a:p>
                      <a:r>
                        <a:rPr lang="en-US" sz="1100"/>
                        <a:t>6.0%</a:t>
                      </a:r>
                    </a:p>
                  </a:txBody>
                  <a:tcPr marL="46635" marR="46635" marT="23318" marB="23318" anchor="ctr"/>
                </a:tc>
              </a:tr>
              <a:tr h="423175">
                <a:tc>
                  <a:txBody>
                    <a:bodyPr/>
                    <a:lstStyle/>
                    <a:p>
                      <a:r>
                        <a:rPr lang="en-US" sz="1100" dirty="0"/>
                        <a:t>Studying in the UK for a teaching qualification </a:t>
                      </a:r>
                    </a:p>
                  </a:txBody>
                  <a:tcPr marL="46635" marR="46635" marT="23318" marB="23318" anchor="ctr"/>
                </a:tc>
                <a:tc>
                  <a:txBody>
                    <a:bodyPr/>
                    <a:lstStyle/>
                    <a:p>
                      <a:r>
                        <a:rPr lang="en-US" sz="1100"/>
                        <a:t>1.3%</a:t>
                      </a:r>
                    </a:p>
                  </a:txBody>
                  <a:tcPr marL="46635" marR="46635" marT="23318" marB="23318" anchor="ctr"/>
                </a:tc>
              </a:tr>
              <a:tr h="423175">
                <a:tc>
                  <a:txBody>
                    <a:bodyPr/>
                    <a:lstStyle/>
                    <a:p>
                      <a:r>
                        <a:rPr lang="en-US" sz="1100" dirty="0"/>
                        <a:t>Undertaking other further study or training in the UK</a:t>
                      </a:r>
                    </a:p>
                  </a:txBody>
                  <a:tcPr marL="46635" marR="46635" marT="23318" marB="23318" anchor="ctr"/>
                </a:tc>
                <a:tc>
                  <a:txBody>
                    <a:bodyPr/>
                    <a:lstStyle/>
                    <a:p>
                      <a:r>
                        <a:rPr lang="en-US" sz="1100"/>
                        <a:t>2.4%</a:t>
                      </a:r>
                    </a:p>
                  </a:txBody>
                  <a:tcPr marL="46635" marR="46635" marT="23318" marB="23318" anchor="ctr"/>
                </a:tc>
              </a:tr>
              <a:tr h="550127">
                <a:tc>
                  <a:txBody>
                    <a:bodyPr/>
                    <a:lstStyle/>
                    <a:p>
                      <a:r>
                        <a:rPr lang="en-US" sz="1100" dirty="0"/>
                        <a:t>Undertaking other further study or training overseas</a:t>
                      </a:r>
                    </a:p>
                  </a:txBody>
                  <a:tcPr marL="46635" marR="46635" marT="23318" marB="23318" anchor="ctr"/>
                </a:tc>
                <a:tc>
                  <a:txBody>
                    <a:bodyPr/>
                    <a:lstStyle/>
                    <a:p>
                      <a:r>
                        <a:rPr lang="en-US" sz="1100" dirty="0"/>
                        <a:t>0.1%</a:t>
                      </a:r>
                    </a:p>
                  </a:txBody>
                  <a:tcPr marL="46635" marR="46635" marT="23318" marB="23318" anchor="ctr"/>
                </a:tc>
              </a:tr>
              <a:tr h="296223">
                <a:tc>
                  <a:txBody>
                    <a:bodyPr/>
                    <a:lstStyle/>
                    <a:p>
                      <a:r>
                        <a:rPr lang="en-US" sz="1100"/>
                        <a:t>Believed to be unemployed</a:t>
                      </a:r>
                    </a:p>
                  </a:txBody>
                  <a:tcPr marL="46635" marR="46635" marT="23318" marB="23318" anchor="ctr"/>
                </a:tc>
                <a:tc>
                  <a:txBody>
                    <a:bodyPr/>
                    <a:lstStyle/>
                    <a:p>
                      <a:r>
                        <a:rPr lang="en-US" sz="1100" dirty="0"/>
                        <a:t>13.7%</a:t>
                      </a:r>
                    </a:p>
                  </a:txBody>
                  <a:tcPr marL="46635" marR="46635" marT="23318" marB="23318" anchor="ctr"/>
                </a:tc>
              </a:tr>
              <a:tr h="423175">
                <a:tc>
                  <a:txBody>
                    <a:bodyPr/>
                    <a:lstStyle/>
                    <a:p>
                      <a:r>
                        <a:rPr lang="en-US" sz="1100"/>
                        <a:t>Not available for employment, study or training </a:t>
                      </a:r>
                    </a:p>
                  </a:txBody>
                  <a:tcPr marL="46635" marR="46635" marT="23318" marB="23318" anchor="ctr"/>
                </a:tc>
                <a:tc>
                  <a:txBody>
                    <a:bodyPr/>
                    <a:lstStyle/>
                    <a:p>
                      <a:r>
                        <a:rPr lang="en-US" sz="1100" dirty="0"/>
                        <a:t>2.7%</a:t>
                      </a:r>
                    </a:p>
                  </a:txBody>
                  <a:tcPr marL="46635" marR="46635" marT="23318" marB="23318" anchor="ctr"/>
                </a:tc>
              </a:tr>
              <a:tr h="229882">
                <a:tc>
                  <a:txBody>
                    <a:bodyPr/>
                    <a:lstStyle/>
                    <a:p>
                      <a:r>
                        <a:rPr lang="en-US" sz="1100"/>
                        <a:t>Other </a:t>
                      </a:r>
                    </a:p>
                  </a:txBody>
                  <a:tcPr marL="46635" marR="46635" marT="23318" marB="23318" anchor="ctr"/>
                </a:tc>
                <a:tc>
                  <a:txBody>
                    <a:bodyPr/>
                    <a:lstStyle/>
                    <a:p>
                      <a:r>
                        <a:rPr lang="en-US" sz="1100" dirty="0"/>
                        <a:t>5.6%</a:t>
                      </a:r>
                    </a:p>
                  </a:txBody>
                  <a:tcPr marL="46635" marR="46635" marT="23318" marB="23318" anchor="ctr"/>
                </a:tc>
              </a:tr>
            </a:tbl>
          </a:graphicData>
        </a:graphic>
      </p:graphicFrame>
      <p:sp>
        <p:nvSpPr>
          <p:cNvPr id="8" name="Content Placeholder 7"/>
          <p:cNvSpPr>
            <a:spLocks noGrp="1"/>
          </p:cNvSpPr>
          <p:nvPr>
            <p:ph sz="half" idx="2"/>
          </p:nvPr>
        </p:nvSpPr>
        <p:spPr/>
        <p:txBody>
          <a:bodyPr/>
          <a:lstStyle/>
          <a:p>
            <a:r>
              <a:rPr lang="en-US" sz="2400" dirty="0" smtClean="0"/>
              <a:t>Prospects is the careers site for graduates.</a:t>
            </a:r>
          </a:p>
          <a:p>
            <a:r>
              <a:rPr lang="en-US" sz="2400" dirty="0" smtClean="0"/>
              <a:t>Employability for CS/IT graduates (after six months) is worse than national average (7.9%)</a:t>
            </a:r>
          </a:p>
          <a:p>
            <a:r>
              <a:rPr lang="en-US" sz="2400" dirty="0" smtClean="0"/>
              <a:t>What about those employed?</a:t>
            </a:r>
            <a:endParaRPr lang="en-US" sz="2400" dirty="0"/>
          </a:p>
        </p:txBody>
      </p:sp>
      <p:sp>
        <p:nvSpPr>
          <p:cNvPr id="10" name="TextBox 9"/>
          <p:cNvSpPr txBox="1"/>
          <p:nvPr/>
        </p:nvSpPr>
        <p:spPr>
          <a:xfrm>
            <a:off x="601782" y="5867400"/>
            <a:ext cx="1760418" cy="261610"/>
          </a:xfrm>
          <a:prstGeom prst="rect">
            <a:avLst/>
          </a:prstGeom>
          <a:noFill/>
        </p:spPr>
        <p:txBody>
          <a:bodyPr wrap="none" rtlCol="0">
            <a:spAutoFit/>
          </a:bodyPr>
          <a:lstStyle/>
          <a:p>
            <a:r>
              <a:rPr lang="en-US" sz="1100" dirty="0" smtClean="0">
                <a:latin typeface="Arial" pitchFamily="34" charset="0"/>
                <a:cs typeface="Arial" pitchFamily="34" charset="0"/>
              </a:rPr>
              <a:t>Source: Prospects/HESA</a:t>
            </a:r>
            <a:endParaRPr lang="en-US" sz="11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1214438"/>
            <a:ext cx="7772400" cy="685800"/>
          </a:xfrm>
        </p:spPr>
        <p:txBody>
          <a:bodyPr/>
          <a:lstStyle/>
          <a:p>
            <a:pPr eaLnBrk="1" hangingPunct="1"/>
            <a:r>
              <a:rPr lang="en-US" smtClean="0"/>
              <a:t>prospects.ac.uk</a:t>
            </a:r>
          </a:p>
        </p:txBody>
      </p:sp>
      <p:sp>
        <p:nvSpPr>
          <p:cNvPr id="38915" name="Rectangle 3"/>
          <p:cNvSpPr>
            <a:spLocks noGrp="1" noChangeArrowheads="1"/>
          </p:cNvSpPr>
          <p:nvPr>
            <p:ph type="body" sz="half" idx="2"/>
          </p:nvPr>
        </p:nvSpPr>
        <p:spPr>
          <a:xfrm>
            <a:off x="457200" y="1828800"/>
            <a:ext cx="4876800" cy="4265613"/>
          </a:xfrm>
        </p:spPr>
        <p:txBody>
          <a:bodyPr/>
          <a:lstStyle/>
          <a:p>
            <a:pPr eaLnBrk="1" hangingPunct="1"/>
            <a:r>
              <a:rPr lang="en-US" sz="2000" dirty="0" smtClean="0"/>
              <a:t>Less than half enter the profession</a:t>
            </a:r>
            <a:r>
              <a:rPr lang="en-US" sz="2000" dirty="0" smtClean="0"/>
              <a:t>!</a:t>
            </a:r>
          </a:p>
          <a:p>
            <a:pPr lvl="1" eaLnBrk="1" hangingPunct="1"/>
            <a:r>
              <a:rPr lang="en-US" sz="1600" dirty="0" smtClean="0"/>
              <a:t>Though some may be hidden in other categories…</a:t>
            </a:r>
            <a:endParaRPr lang="en-US" sz="1600" dirty="0" smtClean="0"/>
          </a:p>
          <a:p>
            <a:pPr eaLnBrk="1" hangingPunct="1">
              <a:lnSpc>
                <a:spcPct val="90000"/>
              </a:lnSpc>
            </a:pPr>
            <a:r>
              <a:rPr lang="en-US" sz="2000" dirty="0" smtClean="0"/>
              <a:t>Appears that a proportion are not </a:t>
            </a:r>
            <a:r>
              <a:rPr lang="en-US" sz="2000" dirty="0" smtClean="0"/>
              <a:t>employed in ‘graduate’ positions!</a:t>
            </a:r>
          </a:p>
          <a:p>
            <a:pPr lvl="1" eaLnBrk="1" hangingPunct="1"/>
            <a:r>
              <a:rPr lang="en-US" sz="1600" dirty="0" smtClean="0"/>
              <a:t>Over 10% in retail, </a:t>
            </a:r>
            <a:r>
              <a:rPr lang="en-US" sz="1600" dirty="0" smtClean="0"/>
              <a:t>catering, waiting </a:t>
            </a:r>
            <a:r>
              <a:rPr lang="en-US" sz="1600" dirty="0" smtClean="0"/>
              <a:t>and </a:t>
            </a:r>
            <a:r>
              <a:rPr lang="en-US" sz="1600" dirty="0" smtClean="0"/>
              <a:t>bar staff.</a:t>
            </a:r>
            <a:endParaRPr lang="en-US" sz="1600" dirty="0" smtClean="0"/>
          </a:p>
          <a:p>
            <a:pPr eaLnBrk="1" hangingPunct="1"/>
            <a:r>
              <a:rPr lang="en-US" sz="2000" dirty="0" smtClean="0"/>
              <a:t>High d</a:t>
            </a:r>
            <a:r>
              <a:rPr lang="en-US" sz="2000" dirty="0" smtClean="0"/>
              <a:t>emand/importance </a:t>
            </a:r>
            <a:r>
              <a:rPr lang="en-US" sz="2000" dirty="0" smtClean="0"/>
              <a:t>of IT in the UK economy </a:t>
            </a:r>
            <a:r>
              <a:rPr lang="en-US" sz="2000" dirty="0" smtClean="0"/>
              <a:t>– mismatch a </a:t>
            </a:r>
            <a:r>
              <a:rPr lang="en-US" sz="2000" dirty="0" smtClean="0"/>
              <a:t>problem.</a:t>
            </a:r>
          </a:p>
          <a:p>
            <a:pPr eaLnBrk="1" hangingPunct="1"/>
            <a:r>
              <a:rPr lang="en-US" sz="2000" dirty="0" smtClean="0"/>
              <a:t>Note this is six months after graduation – it improves over time…</a:t>
            </a:r>
          </a:p>
          <a:p>
            <a:pPr lvl="1" eaLnBrk="1" hangingPunct="1"/>
            <a:r>
              <a:rPr lang="en-US" sz="1600" dirty="0" smtClean="0"/>
              <a:t>But students’ expectations are within that timeframe.</a:t>
            </a:r>
            <a:endParaRPr lang="en-US" sz="1600" dirty="0" smtClean="0"/>
          </a:p>
        </p:txBody>
      </p:sp>
      <p:graphicFrame>
        <p:nvGraphicFramePr>
          <p:cNvPr id="5" name="Table 4"/>
          <p:cNvGraphicFramePr>
            <a:graphicFrameLocks noGrp="1"/>
          </p:cNvGraphicFramePr>
          <p:nvPr/>
        </p:nvGraphicFramePr>
        <p:xfrm>
          <a:off x="5440680" y="838200"/>
          <a:ext cx="3474720" cy="5200082"/>
        </p:xfrm>
        <a:graphic>
          <a:graphicData uri="http://schemas.openxmlformats.org/drawingml/2006/table">
            <a:tbl>
              <a:tblPr>
                <a:tableStyleId>{D27102A9-8310-4765-A935-A1911B00CA55}</a:tableStyleId>
              </a:tblPr>
              <a:tblGrid>
                <a:gridCol w="2743200"/>
                <a:gridCol w="731520"/>
              </a:tblGrid>
              <a:tr h="179485">
                <a:tc>
                  <a:txBody>
                    <a:bodyPr/>
                    <a:lstStyle/>
                    <a:p>
                      <a:r>
                        <a:rPr lang="en-US" sz="1200" dirty="0"/>
                        <a:t>Arts, design, culture and sports professionals</a:t>
                      </a:r>
                    </a:p>
                  </a:txBody>
                  <a:tcPr marL="36945" marR="36945" marT="18473" marB="18473" anchor="ctr"/>
                </a:tc>
                <a:tc>
                  <a:txBody>
                    <a:bodyPr/>
                    <a:lstStyle/>
                    <a:p>
                      <a:r>
                        <a:rPr lang="en-US" sz="1200"/>
                        <a:t>5.2%</a:t>
                      </a:r>
                    </a:p>
                  </a:txBody>
                  <a:tcPr marL="36945" marR="36945" marT="18473" marB="18473" anchor="ctr"/>
                </a:tc>
              </a:tr>
              <a:tr h="179485">
                <a:tc>
                  <a:txBody>
                    <a:bodyPr/>
                    <a:lstStyle/>
                    <a:p>
                      <a:r>
                        <a:rPr lang="en-US" sz="1200" dirty="0"/>
                        <a:t>Business and financial professionals and associate professionals</a:t>
                      </a:r>
                    </a:p>
                  </a:txBody>
                  <a:tcPr marL="36945" marR="36945" marT="18473" marB="18473" anchor="ctr"/>
                </a:tc>
                <a:tc>
                  <a:txBody>
                    <a:bodyPr/>
                    <a:lstStyle/>
                    <a:p>
                      <a:r>
                        <a:rPr lang="en-US" sz="1200"/>
                        <a:t>5.1%</a:t>
                      </a:r>
                    </a:p>
                  </a:txBody>
                  <a:tcPr marL="36945" marR="36945" marT="18473" marB="18473" anchor="ctr"/>
                </a:tc>
              </a:tr>
              <a:tr h="179485">
                <a:tc>
                  <a:txBody>
                    <a:bodyPr/>
                    <a:lstStyle/>
                    <a:p>
                      <a:r>
                        <a:rPr lang="en-US" sz="1200" dirty="0"/>
                        <a:t>Commercial, industrial and public sector managers</a:t>
                      </a:r>
                    </a:p>
                  </a:txBody>
                  <a:tcPr marL="36945" marR="36945" marT="18473" marB="18473" anchor="ctr"/>
                </a:tc>
                <a:tc>
                  <a:txBody>
                    <a:bodyPr/>
                    <a:lstStyle/>
                    <a:p>
                      <a:r>
                        <a:rPr lang="en-US" sz="1200"/>
                        <a:t>9.1%</a:t>
                      </a:r>
                    </a:p>
                  </a:txBody>
                  <a:tcPr marL="36945" marR="36945" marT="18473" marB="18473" anchor="ctr"/>
                </a:tc>
              </a:tr>
              <a:tr h="179485">
                <a:tc>
                  <a:txBody>
                    <a:bodyPr/>
                    <a:lstStyle/>
                    <a:p>
                      <a:r>
                        <a:rPr lang="en-US" sz="1200" dirty="0"/>
                        <a:t>Education professionals</a:t>
                      </a:r>
                    </a:p>
                  </a:txBody>
                  <a:tcPr marL="36945" marR="36945" marT="18473" marB="18473" anchor="ctr"/>
                </a:tc>
                <a:tc>
                  <a:txBody>
                    <a:bodyPr/>
                    <a:lstStyle/>
                    <a:p>
                      <a:r>
                        <a:rPr lang="en-US" sz="1200"/>
                        <a:t>3.0%</a:t>
                      </a:r>
                    </a:p>
                  </a:txBody>
                  <a:tcPr marL="36945" marR="36945" marT="18473" marB="18473" anchor="ctr"/>
                </a:tc>
              </a:tr>
              <a:tr h="179485">
                <a:tc>
                  <a:txBody>
                    <a:bodyPr/>
                    <a:lstStyle/>
                    <a:p>
                      <a:r>
                        <a:rPr lang="en-US" sz="1200" dirty="0"/>
                        <a:t>Engineering professionals</a:t>
                      </a:r>
                    </a:p>
                  </a:txBody>
                  <a:tcPr marL="36945" marR="36945" marT="18473" marB="18473" anchor="ctr"/>
                </a:tc>
                <a:tc>
                  <a:txBody>
                    <a:bodyPr/>
                    <a:lstStyle/>
                    <a:p>
                      <a:r>
                        <a:rPr lang="en-US" sz="1200"/>
                        <a:t>1.9%</a:t>
                      </a:r>
                    </a:p>
                  </a:txBody>
                  <a:tcPr marL="36945" marR="36945" marT="18473" marB="18473" anchor="ctr"/>
                </a:tc>
              </a:tr>
              <a:tr h="179485">
                <a:tc>
                  <a:txBody>
                    <a:bodyPr/>
                    <a:lstStyle/>
                    <a:p>
                      <a:r>
                        <a:rPr lang="en-US" sz="1200" dirty="0"/>
                        <a:t>Health professionals and associate professionals</a:t>
                      </a:r>
                    </a:p>
                  </a:txBody>
                  <a:tcPr marL="36945" marR="36945" marT="18473" marB="18473" anchor="ctr"/>
                </a:tc>
                <a:tc>
                  <a:txBody>
                    <a:bodyPr/>
                    <a:lstStyle/>
                    <a:p>
                      <a:r>
                        <a:rPr lang="en-US" sz="1200"/>
                        <a:t>0.2%</a:t>
                      </a:r>
                    </a:p>
                  </a:txBody>
                  <a:tcPr marL="36945" marR="36945" marT="18473" marB="18473" anchor="ctr"/>
                </a:tc>
              </a:tr>
              <a:tr h="179485">
                <a:tc>
                  <a:txBody>
                    <a:bodyPr/>
                    <a:lstStyle/>
                    <a:p>
                      <a:r>
                        <a:rPr lang="en-US" sz="1200" dirty="0"/>
                        <a:t>Information technology professionals</a:t>
                      </a:r>
                    </a:p>
                  </a:txBody>
                  <a:tcPr marL="36945" marR="36945" marT="18473" marB="18473" anchor="ctr"/>
                </a:tc>
                <a:tc>
                  <a:txBody>
                    <a:bodyPr/>
                    <a:lstStyle/>
                    <a:p>
                      <a:r>
                        <a:rPr lang="en-US" sz="1200"/>
                        <a:t>43.7%</a:t>
                      </a:r>
                    </a:p>
                  </a:txBody>
                  <a:tcPr marL="36945" marR="36945" marT="18473" marB="18473" anchor="ctr"/>
                </a:tc>
              </a:tr>
              <a:tr h="179485">
                <a:tc>
                  <a:txBody>
                    <a:bodyPr/>
                    <a:lstStyle/>
                    <a:p>
                      <a:r>
                        <a:rPr lang="en-US" sz="1200" dirty="0"/>
                        <a:t>Legal professionals</a:t>
                      </a:r>
                    </a:p>
                  </a:txBody>
                  <a:tcPr marL="36945" marR="36945" marT="18473" marB="18473" anchor="ctr"/>
                </a:tc>
                <a:tc>
                  <a:txBody>
                    <a:bodyPr/>
                    <a:lstStyle/>
                    <a:p>
                      <a:r>
                        <a:rPr lang="en-US" sz="1200"/>
                        <a:t>0.1%</a:t>
                      </a:r>
                    </a:p>
                  </a:txBody>
                  <a:tcPr marL="36945" marR="36945" marT="18473" marB="18473" anchor="ctr"/>
                </a:tc>
              </a:tr>
              <a:tr h="179485">
                <a:tc>
                  <a:txBody>
                    <a:bodyPr/>
                    <a:lstStyle/>
                    <a:p>
                      <a:r>
                        <a:rPr lang="en-US" sz="1200" dirty="0"/>
                        <a:t>Marketing, sales and advertising professionals</a:t>
                      </a:r>
                    </a:p>
                  </a:txBody>
                  <a:tcPr marL="36945" marR="36945" marT="18473" marB="18473" anchor="ctr"/>
                </a:tc>
                <a:tc>
                  <a:txBody>
                    <a:bodyPr/>
                    <a:lstStyle/>
                    <a:p>
                      <a:r>
                        <a:rPr lang="en-US" sz="1200" dirty="0"/>
                        <a:t>2.4%</a:t>
                      </a:r>
                    </a:p>
                  </a:txBody>
                  <a:tcPr marL="36945" marR="36945" marT="18473" marB="18473" anchor="ctr"/>
                </a:tc>
              </a:tr>
              <a:tr h="179485">
                <a:tc>
                  <a:txBody>
                    <a:bodyPr/>
                    <a:lstStyle/>
                    <a:p>
                      <a:r>
                        <a:rPr lang="en-US" sz="1200" dirty="0"/>
                        <a:t>Scientific research, analysis and development professionals</a:t>
                      </a:r>
                    </a:p>
                  </a:txBody>
                  <a:tcPr marL="36945" marR="36945" marT="18473" marB="18473" anchor="ctr"/>
                </a:tc>
                <a:tc>
                  <a:txBody>
                    <a:bodyPr/>
                    <a:lstStyle/>
                    <a:p>
                      <a:r>
                        <a:rPr lang="en-US" sz="1200"/>
                        <a:t>0.1%</a:t>
                      </a:r>
                    </a:p>
                  </a:txBody>
                  <a:tcPr marL="36945" marR="36945" marT="18473" marB="18473" anchor="ctr"/>
                </a:tc>
              </a:tr>
              <a:tr h="179485">
                <a:tc>
                  <a:txBody>
                    <a:bodyPr/>
                    <a:lstStyle/>
                    <a:p>
                      <a:r>
                        <a:rPr lang="en-US" sz="1200" dirty="0"/>
                        <a:t>Social and welfare professionals</a:t>
                      </a:r>
                    </a:p>
                  </a:txBody>
                  <a:tcPr marL="36945" marR="36945" marT="18473" marB="18473" anchor="ctr"/>
                </a:tc>
                <a:tc>
                  <a:txBody>
                    <a:bodyPr/>
                    <a:lstStyle/>
                    <a:p>
                      <a:r>
                        <a:rPr lang="en-US" sz="1200" dirty="0"/>
                        <a:t>0.6%</a:t>
                      </a:r>
                    </a:p>
                  </a:txBody>
                  <a:tcPr marL="36945" marR="36945" marT="18473" marB="18473" anchor="ctr"/>
                </a:tc>
              </a:tr>
              <a:tr h="179485">
                <a:tc>
                  <a:txBody>
                    <a:bodyPr/>
                    <a:lstStyle/>
                    <a:p>
                      <a:r>
                        <a:rPr lang="en-US" sz="1200" dirty="0"/>
                        <a:t>Other professional and technical occupations</a:t>
                      </a:r>
                    </a:p>
                  </a:txBody>
                  <a:tcPr marL="36945" marR="36945" marT="18473" marB="18473" anchor="ctr"/>
                </a:tc>
                <a:tc>
                  <a:txBody>
                    <a:bodyPr/>
                    <a:lstStyle/>
                    <a:p>
                      <a:r>
                        <a:rPr lang="en-US" sz="1200" dirty="0"/>
                        <a:t>2.6%</a:t>
                      </a:r>
                    </a:p>
                  </a:txBody>
                  <a:tcPr marL="36945" marR="36945" marT="18473" marB="18473" anchor="ctr"/>
                </a:tc>
              </a:tr>
              <a:tr h="179485">
                <a:tc>
                  <a:txBody>
                    <a:bodyPr/>
                    <a:lstStyle/>
                    <a:p>
                      <a:r>
                        <a:rPr lang="en-US" sz="1200" dirty="0"/>
                        <a:t>Numerical clerks and cashiers </a:t>
                      </a:r>
                    </a:p>
                  </a:txBody>
                  <a:tcPr marL="36945" marR="36945" marT="18473" marB="18473" anchor="ctr"/>
                </a:tc>
                <a:tc>
                  <a:txBody>
                    <a:bodyPr/>
                    <a:lstStyle/>
                    <a:p>
                      <a:r>
                        <a:rPr lang="en-US" sz="1200" dirty="0"/>
                        <a:t>1.3%</a:t>
                      </a:r>
                    </a:p>
                  </a:txBody>
                  <a:tcPr marL="36945" marR="36945" marT="18473" marB="18473" anchor="ctr"/>
                </a:tc>
              </a:tr>
              <a:tr h="179485">
                <a:tc>
                  <a:txBody>
                    <a:bodyPr/>
                    <a:lstStyle/>
                    <a:p>
                      <a:r>
                        <a:rPr lang="en-US" sz="1200" dirty="0"/>
                        <a:t>Other clerical and secretarial occupations</a:t>
                      </a:r>
                    </a:p>
                  </a:txBody>
                  <a:tcPr marL="36945" marR="36945" marT="18473" marB="18473" anchor="ctr"/>
                </a:tc>
                <a:tc>
                  <a:txBody>
                    <a:bodyPr/>
                    <a:lstStyle/>
                    <a:p>
                      <a:r>
                        <a:rPr lang="en-US" sz="1200" dirty="0"/>
                        <a:t>5.9%</a:t>
                      </a:r>
                    </a:p>
                  </a:txBody>
                  <a:tcPr marL="36945" marR="36945" marT="18473" marB="18473" anchor="ctr"/>
                </a:tc>
              </a:tr>
              <a:tr h="179485">
                <a:tc>
                  <a:txBody>
                    <a:bodyPr/>
                    <a:lstStyle/>
                    <a:p>
                      <a:r>
                        <a:rPr lang="en-US" sz="1200" dirty="0"/>
                        <a:t>Retail, catering, waiting and bar staff</a:t>
                      </a:r>
                    </a:p>
                  </a:txBody>
                  <a:tcPr marL="36945" marR="36945" marT="18473" marB="18473" anchor="ctr"/>
                </a:tc>
                <a:tc>
                  <a:txBody>
                    <a:bodyPr/>
                    <a:lstStyle/>
                    <a:p>
                      <a:r>
                        <a:rPr lang="en-US" sz="1200" dirty="0"/>
                        <a:t>10.4%</a:t>
                      </a:r>
                    </a:p>
                  </a:txBody>
                  <a:tcPr marL="36945" marR="36945" marT="18473" marB="18473" anchor="ctr"/>
                </a:tc>
              </a:tr>
              <a:tr h="179485">
                <a:tc>
                  <a:txBody>
                    <a:bodyPr/>
                    <a:lstStyle/>
                    <a:p>
                      <a:r>
                        <a:rPr lang="en-US" sz="1200" dirty="0"/>
                        <a:t>Other occupations</a:t>
                      </a:r>
                    </a:p>
                  </a:txBody>
                  <a:tcPr marL="36945" marR="36945" marT="18473" marB="18473" anchor="ctr"/>
                </a:tc>
                <a:tc>
                  <a:txBody>
                    <a:bodyPr/>
                    <a:lstStyle/>
                    <a:p>
                      <a:r>
                        <a:rPr lang="en-US" sz="1200" dirty="0"/>
                        <a:t>8.4%</a:t>
                      </a:r>
                    </a:p>
                  </a:txBody>
                  <a:tcPr marL="36945" marR="36945" marT="18473" marB="18473" anchor="ctr"/>
                </a:tc>
              </a:tr>
              <a:tr h="179485">
                <a:tc>
                  <a:txBody>
                    <a:bodyPr/>
                    <a:lstStyle/>
                    <a:p>
                      <a:r>
                        <a:rPr lang="en-US" sz="1200" dirty="0"/>
                        <a:t>Unknown occupations </a:t>
                      </a:r>
                    </a:p>
                  </a:txBody>
                  <a:tcPr marL="36945" marR="36945" marT="18473" marB="18473" anchor="ctr"/>
                </a:tc>
                <a:tc>
                  <a:txBody>
                    <a:bodyPr/>
                    <a:lstStyle/>
                    <a:p>
                      <a:r>
                        <a:rPr lang="en-US" sz="1200" dirty="0"/>
                        <a:t>0.2%</a:t>
                      </a:r>
                    </a:p>
                  </a:txBody>
                  <a:tcPr marL="36945" marR="36945" marT="18473" marB="18473" anchor="ctr"/>
                </a:tc>
              </a:tr>
            </a:tbl>
          </a:graphicData>
        </a:graphic>
      </p:graphicFrame>
      <p:sp>
        <p:nvSpPr>
          <p:cNvPr id="6" name="TextBox 5"/>
          <p:cNvSpPr txBox="1"/>
          <p:nvPr/>
        </p:nvSpPr>
        <p:spPr>
          <a:xfrm>
            <a:off x="5410200" y="6062990"/>
            <a:ext cx="1760418" cy="261610"/>
          </a:xfrm>
          <a:prstGeom prst="rect">
            <a:avLst/>
          </a:prstGeom>
          <a:noFill/>
        </p:spPr>
        <p:txBody>
          <a:bodyPr wrap="none" rtlCol="0">
            <a:spAutoFit/>
          </a:bodyPr>
          <a:lstStyle/>
          <a:p>
            <a:r>
              <a:rPr lang="en-US" sz="1100" dirty="0" smtClean="0">
                <a:latin typeface="Arial" pitchFamily="34" charset="0"/>
                <a:cs typeface="Arial" pitchFamily="34" charset="0"/>
              </a:rPr>
              <a:t>Source: Prospects/HESA</a:t>
            </a:r>
            <a:endParaRPr lang="en-US" sz="11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Are CS Departments Different? </a:t>
            </a:r>
          </a:p>
        </p:txBody>
      </p:sp>
      <p:graphicFrame>
        <p:nvGraphicFramePr>
          <p:cNvPr id="4" name="Chart 3"/>
          <p:cNvGraphicFramePr/>
          <p:nvPr/>
        </p:nvGraphicFramePr>
        <p:xfrm>
          <a:off x="533400" y="1905000"/>
          <a:ext cx="8153400"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TextBox 4"/>
          <p:cNvSpPr txBox="1">
            <a:spLocks noChangeArrowheads="1"/>
          </p:cNvSpPr>
          <p:nvPr/>
        </p:nvSpPr>
        <p:spPr bwMode="auto">
          <a:xfrm>
            <a:off x="6324600" y="5943600"/>
            <a:ext cx="2070100" cy="276225"/>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Source: HESA/Independent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Why the variation…</a:t>
            </a:r>
          </a:p>
        </p:txBody>
      </p:sp>
      <p:sp>
        <p:nvSpPr>
          <p:cNvPr id="41987" name="Content Placeholder 2"/>
          <p:cNvSpPr>
            <a:spLocks noGrp="1"/>
          </p:cNvSpPr>
          <p:nvPr>
            <p:ph idx="1"/>
          </p:nvPr>
        </p:nvSpPr>
        <p:spPr>
          <a:xfrm>
            <a:off x="528638" y="1905000"/>
            <a:ext cx="7772400" cy="3963987"/>
          </a:xfrm>
        </p:spPr>
        <p:txBody>
          <a:bodyPr/>
          <a:lstStyle/>
          <a:p>
            <a:pPr marL="342900" lvl="1" indent="-342900">
              <a:lnSpc>
                <a:spcPct val="120000"/>
              </a:lnSpc>
            </a:pPr>
            <a:r>
              <a:rPr lang="en-US" sz="2800" dirty="0" smtClean="0">
                <a:solidFill>
                  <a:schemeClr val="accent3">
                    <a:lumMod val="50000"/>
                  </a:schemeClr>
                </a:solidFill>
              </a:rPr>
              <a:t>A-level/BTEC grades of </a:t>
            </a:r>
            <a:r>
              <a:rPr lang="en-US" sz="2800" dirty="0" smtClean="0">
                <a:solidFill>
                  <a:schemeClr val="accent3">
                    <a:lumMod val="50000"/>
                  </a:schemeClr>
                </a:solidFill>
              </a:rPr>
              <a:t>students accounts for 59% of variation. The rest?</a:t>
            </a:r>
            <a:endParaRPr lang="en-US" sz="2800" dirty="0" smtClean="0">
              <a:solidFill>
                <a:schemeClr val="accent3">
                  <a:lumMod val="50000"/>
                </a:schemeClr>
              </a:solidFill>
            </a:endParaRPr>
          </a:p>
          <a:p>
            <a:r>
              <a:rPr lang="en-US" dirty="0" smtClean="0"/>
              <a:t>No-one’s sure but some suggestions…</a:t>
            </a:r>
          </a:p>
          <a:p>
            <a:pPr lvl="1"/>
            <a:r>
              <a:rPr lang="en-US" dirty="0" smtClean="0"/>
              <a:t>Placements help </a:t>
            </a:r>
            <a:r>
              <a:rPr lang="en-US" dirty="0" smtClean="0"/>
              <a:t>– strong evidence for this!</a:t>
            </a:r>
          </a:p>
          <a:p>
            <a:pPr lvl="1"/>
            <a:r>
              <a:rPr lang="en-US" dirty="0" smtClean="0"/>
              <a:t>Links with industry</a:t>
            </a:r>
          </a:p>
          <a:p>
            <a:pPr lvl="1"/>
            <a:r>
              <a:rPr lang="en-US" dirty="0" smtClean="0"/>
              <a:t>Differences in academic standards</a:t>
            </a:r>
          </a:p>
          <a:p>
            <a:pPr lvl="1"/>
            <a:r>
              <a:rPr lang="en-US" dirty="0" smtClean="0"/>
              <a:t>Differences in relevance in </a:t>
            </a:r>
            <a:r>
              <a:rPr lang="en-US" dirty="0" smtClean="0"/>
              <a:t>coverage</a:t>
            </a:r>
          </a:p>
          <a:p>
            <a:pPr lvl="1"/>
            <a:r>
              <a:rPr lang="en-US" dirty="0" smtClean="0"/>
              <a:t>Local IT employment markets</a:t>
            </a:r>
            <a:endParaRPr lang="en-US" dirty="0" smtClean="0"/>
          </a:p>
          <a:p>
            <a:pPr lvl="1"/>
            <a:r>
              <a:rPr lang="en-US" dirty="0" smtClean="0"/>
              <a:t>Social capital – what’s that?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800" smtClean="0"/>
              <a:t>Return on Investment?</a:t>
            </a:r>
          </a:p>
        </p:txBody>
      </p:sp>
      <p:pic>
        <p:nvPicPr>
          <p:cNvPr id="39940" name="Picture 2" descr="E:\Degree-lifetime-earnings-07.jpg"/>
          <p:cNvPicPr>
            <a:picLocks noChangeAspect="1" noChangeArrowheads="1"/>
          </p:cNvPicPr>
          <p:nvPr/>
        </p:nvPicPr>
        <p:blipFill>
          <a:blip r:embed="rId3" cstate="print"/>
          <a:srcRect/>
          <a:stretch>
            <a:fillRect/>
          </a:stretch>
        </p:blipFill>
        <p:spPr bwMode="auto">
          <a:xfrm>
            <a:off x="1143000" y="1752600"/>
            <a:ext cx="6400800" cy="4582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What this means for you…</a:t>
            </a:r>
          </a:p>
        </p:txBody>
      </p:sp>
      <p:sp>
        <p:nvSpPr>
          <p:cNvPr id="44035" name="Rectangle 3"/>
          <p:cNvSpPr>
            <a:spLocks noGrp="1" noChangeArrowheads="1"/>
          </p:cNvSpPr>
          <p:nvPr>
            <p:ph idx="1"/>
          </p:nvPr>
        </p:nvSpPr>
        <p:spPr>
          <a:xfrm>
            <a:off x="528638" y="1905000"/>
            <a:ext cx="8081962" cy="4419600"/>
          </a:xfrm>
        </p:spPr>
        <p:txBody>
          <a:bodyPr/>
          <a:lstStyle/>
          <a:p>
            <a:pPr eaLnBrk="1" hangingPunct="1"/>
            <a:r>
              <a:rPr lang="en-US" sz="2400" dirty="0" smtClean="0"/>
              <a:t>If you have the high-level technical skills and business awareness the IT industry needs, then…</a:t>
            </a:r>
          </a:p>
          <a:p>
            <a:pPr lvl="1" eaLnBrk="1" hangingPunct="1"/>
            <a:r>
              <a:rPr lang="en-US" sz="2000" dirty="0" smtClean="0"/>
              <a:t>Your skills will be wanted more than ever.</a:t>
            </a:r>
          </a:p>
          <a:p>
            <a:pPr lvl="1" eaLnBrk="1" hangingPunct="1"/>
            <a:r>
              <a:rPr lang="en-US" sz="2000" dirty="0" smtClean="0"/>
              <a:t>The jobs will be more interesting and challenging.</a:t>
            </a:r>
          </a:p>
          <a:p>
            <a:pPr lvl="1" eaLnBrk="1" hangingPunct="1"/>
            <a:r>
              <a:rPr lang="en-US" sz="2000" dirty="0" smtClean="0"/>
              <a:t>The pay will be good - simple supply and demand.</a:t>
            </a:r>
          </a:p>
          <a:p>
            <a:pPr eaLnBrk="1" hangingPunct="1"/>
            <a:r>
              <a:rPr lang="en-US" sz="2400" dirty="0" smtClean="0"/>
              <a:t>If you don’t then the low-end IT jobs won’t be there</a:t>
            </a:r>
          </a:p>
          <a:p>
            <a:pPr lvl="1" eaLnBrk="1" hangingPunct="1"/>
            <a:r>
              <a:rPr lang="en-US" sz="2000" dirty="0" smtClean="0"/>
              <a:t>Those jobs </a:t>
            </a:r>
            <a:r>
              <a:rPr lang="en-US" sz="2000" dirty="0" smtClean="0"/>
              <a:t>have (largely) </a:t>
            </a:r>
            <a:r>
              <a:rPr lang="en-US" sz="2000" dirty="0" smtClean="0"/>
              <a:t>been off-shored! </a:t>
            </a:r>
          </a:p>
          <a:p>
            <a:pPr eaLnBrk="1" hangingPunct="1"/>
            <a:r>
              <a:rPr lang="en-US" sz="2400" dirty="0" smtClean="0"/>
              <a:t>The IT industry only employ staff who make money</a:t>
            </a:r>
          </a:p>
          <a:p>
            <a:pPr lvl="1" eaLnBrk="1" hangingPunct="1"/>
            <a:r>
              <a:rPr lang="en-US" sz="2000" dirty="0" smtClean="0"/>
              <a:t>What you learn in the coming years is critical…</a:t>
            </a:r>
          </a:p>
          <a:p>
            <a:pPr lvl="1" eaLnBrk="1" hangingPunct="1"/>
            <a:r>
              <a:rPr lang="en-US" sz="2000" dirty="0" smtClean="0"/>
              <a:t>The degree certificate itself is not enough…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Session Aims</a:t>
            </a:r>
          </a:p>
        </p:txBody>
      </p:sp>
      <p:sp>
        <p:nvSpPr>
          <p:cNvPr id="15363" name="Content Placeholder 2"/>
          <p:cNvSpPr>
            <a:spLocks noGrp="1"/>
          </p:cNvSpPr>
          <p:nvPr>
            <p:ph idx="1"/>
          </p:nvPr>
        </p:nvSpPr>
        <p:spPr/>
        <p:txBody>
          <a:bodyPr/>
          <a:lstStyle/>
          <a:p>
            <a:pPr eaLnBrk="1" hangingPunct="1">
              <a:buFontTx/>
              <a:buNone/>
            </a:pPr>
            <a:r>
              <a:rPr lang="en-US" dirty="0" smtClean="0"/>
              <a:t>To get an insight into </a:t>
            </a:r>
          </a:p>
          <a:p>
            <a:pPr eaLnBrk="1" hangingPunct="1"/>
            <a:r>
              <a:rPr lang="en-US" dirty="0" smtClean="0"/>
              <a:t>The economics of the IT industry.</a:t>
            </a:r>
          </a:p>
          <a:p>
            <a:pPr eaLnBrk="1" hangingPunct="1"/>
            <a:r>
              <a:rPr lang="en-US" dirty="0" smtClean="0"/>
              <a:t>The kind of roles in the IT profession</a:t>
            </a:r>
          </a:p>
          <a:p>
            <a:pPr eaLnBrk="1" hangingPunct="1"/>
            <a:r>
              <a:rPr lang="en-US" dirty="0" smtClean="0"/>
              <a:t>The current employment prospects…</a:t>
            </a:r>
          </a:p>
          <a:p>
            <a:pPr eaLnBrk="1" hangingPunct="1"/>
            <a:r>
              <a:rPr lang="en-US" dirty="0" smtClean="0"/>
              <a:t>…and what employers are looking for…</a:t>
            </a:r>
          </a:p>
          <a:p>
            <a:pPr eaLnBrk="1" hangingPunct="1"/>
            <a:r>
              <a:rPr lang="en-US" dirty="0" smtClean="0"/>
              <a:t>…so you can take action!</a:t>
            </a:r>
          </a:p>
          <a:p>
            <a:pPr eaLnBrk="1" hangingPunct="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Sources</a:t>
            </a:r>
            <a:endParaRPr lang="en-US" dirty="0"/>
          </a:p>
        </p:txBody>
      </p:sp>
      <p:sp>
        <p:nvSpPr>
          <p:cNvPr id="3" name="Content Placeholder 2"/>
          <p:cNvSpPr>
            <a:spLocks noGrp="1"/>
          </p:cNvSpPr>
          <p:nvPr>
            <p:ph idx="1"/>
          </p:nvPr>
        </p:nvSpPr>
        <p:spPr>
          <a:xfrm>
            <a:off x="528638" y="1905000"/>
            <a:ext cx="7772400" cy="3963987"/>
          </a:xfrm>
        </p:spPr>
        <p:txBody>
          <a:bodyPr/>
          <a:lstStyle/>
          <a:p>
            <a:r>
              <a:rPr lang="en-US" dirty="0" smtClean="0"/>
              <a:t>Much of the data was taken from the e-Skills ‘Technology Insights’ report series.</a:t>
            </a:r>
          </a:p>
          <a:p>
            <a:pPr lvl="1"/>
            <a:r>
              <a:rPr lang="en-US" dirty="0" smtClean="0"/>
              <a:t>www.e-skills.com</a:t>
            </a:r>
          </a:p>
          <a:p>
            <a:r>
              <a:rPr lang="en-US" dirty="0" smtClean="0"/>
              <a:t>Other useful sources are:</a:t>
            </a:r>
          </a:p>
          <a:p>
            <a:pPr lvl="1"/>
            <a:r>
              <a:rPr lang="en-US" dirty="0" smtClean="0"/>
              <a:t>www.prospects.ac.uk</a:t>
            </a:r>
          </a:p>
          <a:p>
            <a:pPr lvl="1"/>
            <a:r>
              <a:rPr lang="en-US" dirty="0" smtClean="0"/>
              <a:t>www. jobstats.co.uk</a:t>
            </a:r>
          </a:p>
          <a:p>
            <a:pPr lvl="1"/>
            <a:r>
              <a:rPr lang="en-US" dirty="0" smtClean="0"/>
              <a:t>www.uvac.ac.uk</a:t>
            </a:r>
          </a:p>
          <a:p>
            <a:pPr lvl="1"/>
            <a:r>
              <a:rPr lang="en-US" dirty="0" smtClean="0"/>
              <a:t>www.bcs.org/careers/</a:t>
            </a:r>
          </a:p>
          <a:p>
            <a:pPr lvl="1"/>
            <a:endParaRPr lang="en-US" dirty="0" smtClean="0"/>
          </a:p>
          <a:p>
            <a:pPr lvl="1"/>
            <a:endParaRPr lang="en-US" dirty="0"/>
          </a:p>
        </p:txBody>
      </p:sp>
      <p:sp>
        <p:nvSpPr>
          <p:cNvPr id="4" name="Rectangle 3"/>
          <p:cNvSpPr/>
          <p:nvPr/>
        </p:nvSpPr>
        <p:spPr>
          <a:xfrm>
            <a:off x="2895600" y="5786735"/>
            <a:ext cx="3005951" cy="461665"/>
          </a:xfrm>
          <a:prstGeom prst="rect">
            <a:avLst/>
          </a:prstGeom>
        </p:spPr>
        <p:txBody>
          <a:bodyPr wrap="none">
            <a:spAutoFit/>
          </a:bodyPr>
          <a:lstStyle/>
          <a:p>
            <a:pPr eaLnBrk="1" hangingPunct="1"/>
            <a:r>
              <a:rPr lang="en-US" b="1" dirty="0" smtClean="0">
                <a:solidFill>
                  <a:schemeClr val="bg2"/>
                </a:solidFill>
                <a:latin typeface="+mn-lt"/>
              </a:rPr>
              <a:t>Any questions?...</a:t>
            </a:r>
            <a:r>
              <a:rPr lang="en-US" b="1" dirty="0" smtClean="0">
                <a:solidFill>
                  <a:schemeClr val="bg2"/>
                </a:solidFill>
                <a:latin typeface="+mn-lt"/>
                <a:sym typeface="Wingdings" pitchFamily="2" charset="2"/>
              </a:rPr>
              <a:t></a:t>
            </a:r>
            <a:endParaRPr lang="en-US" b="1" dirty="0" smtClean="0">
              <a:solidFill>
                <a:schemeClr val="bg2"/>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Reading</a:t>
            </a:r>
            <a:endParaRPr lang="en-US" dirty="0"/>
          </a:p>
        </p:txBody>
      </p:sp>
      <p:sp>
        <p:nvSpPr>
          <p:cNvPr id="3" name="Content Placeholder 2"/>
          <p:cNvSpPr>
            <a:spLocks noGrp="1"/>
          </p:cNvSpPr>
          <p:nvPr>
            <p:ph idx="1"/>
          </p:nvPr>
        </p:nvSpPr>
        <p:spPr>
          <a:xfrm>
            <a:off x="381000" y="1828800"/>
            <a:ext cx="8462962" cy="4191000"/>
          </a:xfrm>
        </p:spPr>
        <p:txBody>
          <a:bodyPr/>
          <a:lstStyle/>
          <a:p>
            <a:r>
              <a:rPr lang="en-US" sz="1800" dirty="0" smtClean="0"/>
              <a:t>Wolf, A. (2002). Does Education Matter? Myths About Education And Economic Growth, London: Penguin Press. </a:t>
            </a:r>
          </a:p>
          <a:p>
            <a:r>
              <a:rPr lang="en-US" sz="1800" dirty="0" smtClean="0"/>
              <a:t>Wolf, A. (2009). An Adult Approach to Further Education, London: IEA.</a:t>
            </a:r>
          </a:p>
          <a:p>
            <a:r>
              <a:rPr lang="en-US" sz="1800" dirty="0" err="1" smtClean="0"/>
              <a:t>Leitch</a:t>
            </a:r>
            <a:r>
              <a:rPr lang="en-US" sz="1800" dirty="0" smtClean="0"/>
              <a:t>, S. (2006). Prosperity for all in the global economy - world class skills: Final Report of the </a:t>
            </a:r>
            <a:r>
              <a:rPr lang="en-US" sz="1800" dirty="0" err="1" smtClean="0"/>
              <a:t>Leitch</a:t>
            </a:r>
            <a:r>
              <a:rPr lang="en-US" sz="1800" dirty="0" smtClean="0"/>
              <a:t> Review of Skills. </a:t>
            </a:r>
            <a:r>
              <a:rPr lang="en-US" sz="1800" dirty="0" smtClean="0"/>
              <a:t>London: HM Treasury.</a:t>
            </a:r>
          </a:p>
          <a:p>
            <a:r>
              <a:rPr lang="en-US" sz="1800" dirty="0" smtClean="0"/>
              <a:t>Brown, P. and </a:t>
            </a:r>
            <a:r>
              <a:rPr lang="en-US" sz="1800" dirty="0" err="1" smtClean="0"/>
              <a:t>Hesketh</a:t>
            </a:r>
            <a:r>
              <a:rPr lang="en-US" sz="1800" dirty="0" smtClean="0"/>
              <a:t>, A. (2004). The </a:t>
            </a:r>
            <a:r>
              <a:rPr lang="en-US" sz="1800" dirty="0" smtClean="0"/>
              <a:t>Mismanagement of </a:t>
            </a:r>
            <a:r>
              <a:rPr lang="en-US" sz="1800" dirty="0" smtClean="0"/>
              <a:t>Talent: Employability </a:t>
            </a:r>
            <a:r>
              <a:rPr lang="en-US" sz="1800" dirty="0" smtClean="0"/>
              <a:t>and Jobs in the Knowledge </a:t>
            </a:r>
            <a:r>
              <a:rPr lang="en-US" sz="1800" dirty="0" smtClean="0"/>
              <a:t>Economy. Oxford: OUP.</a:t>
            </a:r>
          </a:p>
          <a:p>
            <a:r>
              <a:rPr lang="en-US" sz="1800" dirty="0" smtClean="0"/>
              <a:t>Knight, P., and </a:t>
            </a:r>
            <a:r>
              <a:rPr lang="en-US" sz="1800" dirty="0" err="1" smtClean="0"/>
              <a:t>Yorke</a:t>
            </a:r>
            <a:r>
              <a:rPr lang="en-US" sz="1800" dirty="0" smtClean="0"/>
              <a:t>, M. (2004). Learning, Curriculum and Employability in Higher Education, London: </a:t>
            </a:r>
            <a:r>
              <a:rPr lang="en-US" sz="1800" dirty="0" err="1" smtClean="0"/>
              <a:t>Routledge</a:t>
            </a:r>
            <a:r>
              <a:rPr lang="en-US" sz="1800" dirty="0" smtClean="0"/>
              <a:t> </a:t>
            </a:r>
            <a:r>
              <a:rPr lang="en-US" sz="1800" dirty="0" err="1" smtClean="0"/>
              <a:t>Falmer</a:t>
            </a:r>
            <a:r>
              <a:rPr lang="en-US" sz="1800" dirty="0" smtClean="0"/>
              <a:t>.</a:t>
            </a:r>
          </a:p>
          <a:p>
            <a:r>
              <a:rPr lang="en-US" sz="1800" dirty="0" smtClean="0"/>
              <a:t>Morley, L., </a:t>
            </a:r>
            <a:r>
              <a:rPr lang="en-US" sz="1800" dirty="0" err="1" smtClean="0"/>
              <a:t>Eraut</a:t>
            </a:r>
            <a:r>
              <a:rPr lang="en-US" sz="1800" dirty="0" smtClean="0"/>
              <a:t>, M., </a:t>
            </a:r>
            <a:r>
              <a:rPr lang="en-US" sz="1800" dirty="0" err="1" smtClean="0"/>
              <a:t>Aynsley</a:t>
            </a:r>
            <a:r>
              <a:rPr lang="en-US" sz="1800" dirty="0" smtClean="0"/>
              <a:t>, S., McDonald, D., and </a:t>
            </a:r>
            <a:r>
              <a:rPr lang="en-US" sz="1800" dirty="0" err="1" smtClean="0"/>
              <a:t>Shepard</a:t>
            </a:r>
            <a:r>
              <a:rPr lang="en-US" sz="1800" dirty="0" smtClean="0"/>
              <a:t>, J. (2006). Needs of employers and related </a:t>
            </a:r>
            <a:r>
              <a:rPr lang="en-US" sz="1800" dirty="0" err="1" smtClean="0"/>
              <a:t>organisations</a:t>
            </a:r>
            <a:r>
              <a:rPr lang="en-US" sz="1800" dirty="0" smtClean="0"/>
              <a:t> for information about quality and standards of higher education. </a:t>
            </a:r>
            <a:r>
              <a:rPr lang="en-US" sz="1800" dirty="0" smtClean="0"/>
              <a:t>Bristol: Higher </a:t>
            </a:r>
            <a:r>
              <a:rPr lang="en-US" sz="1800" dirty="0" smtClean="0"/>
              <a:t>Education Funding Council for </a:t>
            </a:r>
            <a:r>
              <a:rPr lang="en-US" sz="1800" dirty="0" smtClean="0"/>
              <a:t>England.</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439738" y="1295400"/>
            <a:ext cx="8262937" cy="360363"/>
          </a:xfrm>
        </p:spPr>
        <p:txBody>
          <a:bodyPr/>
          <a:lstStyle/>
          <a:p>
            <a:pPr eaLnBrk="1" hangingPunct="1"/>
            <a:r>
              <a:rPr lang="en-US" sz="2800" smtClean="0"/>
              <a:t>Consider the Fundamentals…</a:t>
            </a:r>
          </a:p>
        </p:txBody>
      </p:sp>
      <p:sp>
        <p:nvSpPr>
          <p:cNvPr id="16387" name="Content Placeholder 6"/>
          <p:cNvSpPr>
            <a:spLocks noGrp="1"/>
          </p:cNvSpPr>
          <p:nvPr>
            <p:ph idx="1"/>
          </p:nvPr>
        </p:nvSpPr>
        <p:spPr>
          <a:xfrm>
            <a:off x="457200" y="1905000"/>
            <a:ext cx="8001000" cy="3963988"/>
          </a:xfrm>
        </p:spPr>
        <p:txBody>
          <a:bodyPr/>
          <a:lstStyle/>
          <a:p>
            <a:pPr eaLnBrk="1" hangingPunct="1"/>
            <a:r>
              <a:rPr lang="en-US" sz="2400" dirty="0" smtClean="0"/>
              <a:t>Digital Economy comprises ~8% of GDP</a:t>
            </a:r>
          </a:p>
          <a:p>
            <a:pPr lvl="1" eaLnBrk="1" hangingPunct="1"/>
            <a:r>
              <a:rPr lang="en-US" sz="2000" dirty="0" smtClean="0"/>
              <a:t>Larger than agriculture and transport combined</a:t>
            </a:r>
          </a:p>
          <a:p>
            <a:pPr lvl="1" eaLnBrk="1" hangingPunct="1"/>
            <a:r>
              <a:rPr lang="en-US" sz="2000" dirty="0" smtClean="0"/>
              <a:t>It is where growth is expected, and makes other industries effective.</a:t>
            </a:r>
          </a:p>
          <a:p>
            <a:pPr lvl="1" eaLnBrk="1" hangingPunct="1"/>
            <a:r>
              <a:rPr lang="en-US" sz="2000" dirty="0" smtClean="0"/>
              <a:t>E.g. by 2012, 20% of all new commerce will be online.</a:t>
            </a:r>
          </a:p>
          <a:p>
            <a:pPr eaLnBrk="1" hangingPunct="1"/>
            <a:r>
              <a:rPr lang="en-US" sz="2400" dirty="0" smtClean="0"/>
              <a:t>Over </a:t>
            </a:r>
            <a:r>
              <a:rPr lang="en-US" sz="2400" dirty="0" smtClean="0"/>
              <a:t>half</a:t>
            </a:r>
            <a:r>
              <a:rPr lang="en-US" sz="2400" dirty="0" smtClean="0"/>
              <a:t> </a:t>
            </a:r>
            <a:r>
              <a:rPr lang="en-US" sz="2400" dirty="0" smtClean="0"/>
              <a:t>of UK GVA in in IT-intensive industries</a:t>
            </a:r>
          </a:p>
          <a:p>
            <a:pPr lvl="1" eaLnBrk="1" hangingPunct="1"/>
            <a:r>
              <a:rPr lang="en-US" sz="2000" dirty="0" smtClean="0"/>
              <a:t>E.g. finance, creative industries, high-value manufacturing…</a:t>
            </a:r>
          </a:p>
          <a:p>
            <a:pPr eaLnBrk="1" hangingPunct="1"/>
            <a:r>
              <a:rPr lang="en-US" sz="2400" dirty="0" smtClean="0"/>
              <a:t>Effective IT key to UK competitiveness</a:t>
            </a:r>
          </a:p>
          <a:p>
            <a:pPr lvl="1" eaLnBrk="1" hangingPunct="1"/>
            <a:r>
              <a:rPr lang="en-US" sz="2000" dirty="0" smtClean="0"/>
              <a:t>8% of UK-US productivity gap due to IT use.</a:t>
            </a:r>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528638" y="1214438"/>
            <a:ext cx="8234362" cy="685800"/>
          </a:xfrm>
        </p:spPr>
        <p:txBody>
          <a:bodyPr/>
          <a:lstStyle/>
          <a:p>
            <a:pPr eaLnBrk="1" hangingPunct="1"/>
            <a:r>
              <a:rPr lang="en-US" smtClean="0"/>
              <a:t>IT in the Knowledge Economy</a:t>
            </a:r>
          </a:p>
        </p:txBody>
      </p:sp>
      <p:sp>
        <p:nvSpPr>
          <p:cNvPr id="17411" name="Rectangle 6"/>
          <p:cNvSpPr>
            <a:spLocks noGrp="1" noChangeArrowheads="1"/>
          </p:cNvSpPr>
          <p:nvPr>
            <p:ph idx="1"/>
          </p:nvPr>
        </p:nvSpPr>
        <p:spPr>
          <a:xfrm>
            <a:off x="528638" y="1981200"/>
            <a:ext cx="8234362" cy="4114800"/>
          </a:xfrm>
        </p:spPr>
        <p:txBody>
          <a:bodyPr/>
          <a:lstStyle/>
          <a:p>
            <a:pPr eaLnBrk="1" hangingPunct="1">
              <a:lnSpc>
                <a:spcPts val="3100"/>
              </a:lnSpc>
            </a:pPr>
            <a:r>
              <a:rPr lang="en-US" sz="2400" dirty="0" smtClean="0"/>
              <a:t>Modern </a:t>
            </a:r>
            <a:r>
              <a:rPr lang="en-US" sz="2400" dirty="0" err="1" smtClean="0"/>
              <a:t>organisations</a:t>
            </a:r>
            <a:r>
              <a:rPr lang="en-US" sz="2400" dirty="0" smtClean="0"/>
              <a:t> depend on IT to be </a:t>
            </a:r>
            <a:r>
              <a:rPr lang="en-US" sz="2400" dirty="0" smtClean="0"/>
              <a:t>effective</a:t>
            </a:r>
            <a:endParaRPr lang="en-US" sz="2400" dirty="0" smtClean="0"/>
          </a:p>
          <a:p>
            <a:pPr lvl="1" eaLnBrk="1" hangingPunct="1">
              <a:lnSpc>
                <a:spcPct val="90000"/>
              </a:lnSpc>
            </a:pPr>
            <a:r>
              <a:rPr lang="en-US" sz="2000" dirty="0" smtClean="0"/>
              <a:t>Computer technology, principles and application.</a:t>
            </a:r>
          </a:p>
          <a:p>
            <a:pPr lvl="1" eaLnBrk="1" hangingPunct="1">
              <a:lnSpc>
                <a:spcPct val="90000"/>
              </a:lnSpc>
            </a:pPr>
            <a:r>
              <a:rPr lang="en-US" sz="2000" dirty="0" smtClean="0"/>
              <a:t>Skilled professionals are needed that can both understand and solve </a:t>
            </a:r>
            <a:r>
              <a:rPr lang="en-US" sz="2000" dirty="0" smtClean="0"/>
              <a:t>problems </a:t>
            </a:r>
            <a:r>
              <a:rPr lang="en-US" sz="2000" dirty="0" smtClean="0"/>
              <a:t>with IT.</a:t>
            </a:r>
            <a:endParaRPr lang="en-US" sz="1800" dirty="0" smtClean="0"/>
          </a:p>
          <a:p>
            <a:pPr eaLnBrk="1" hangingPunct="1"/>
            <a:r>
              <a:rPr lang="en-US" sz="2400" dirty="0" smtClean="0"/>
              <a:t>IT market is vast and diverse, but changing</a:t>
            </a:r>
            <a:endParaRPr lang="en-US" sz="1800" dirty="0" smtClean="0"/>
          </a:p>
          <a:p>
            <a:pPr lvl="1" eaLnBrk="1" hangingPunct="1">
              <a:lnSpc>
                <a:spcPct val="90000"/>
              </a:lnSpc>
            </a:pPr>
            <a:r>
              <a:rPr lang="en-US" sz="2000" dirty="0" smtClean="0"/>
              <a:t>IT organizations shape business demand, designing and managing business processes (Gartner)</a:t>
            </a:r>
          </a:p>
          <a:p>
            <a:pPr lvl="1" eaLnBrk="1" hangingPunct="1">
              <a:lnSpc>
                <a:spcPct val="90000"/>
              </a:lnSpc>
            </a:pPr>
            <a:r>
              <a:rPr lang="en-US" sz="2000" dirty="0" smtClean="0"/>
              <a:t>“The key to success for prospective IT students lies in choosing courses where the content is relevant to industry and key business skills are nurtured alongside technical excellence. An industrial placement can also be a distinct advantage.” (prospects.ac.uk)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39738" y="1524000"/>
            <a:ext cx="8262937" cy="360363"/>
          </a:xfrm>
        </p:spPr>
        <p:txBody>
          <a:bodyPr/>
          <a:lstStyle/>
          <a:p>
            <a:pPr eaLnBrk="1" hangingPunct="1"/>
            <a:r>
              <a:rPr lang="en-US" sz="2800" smtClean="0"/>
              <a:t>Who Employs IT Professionals?</a:t>
            </a:r>
          </a:p>
        </p:txBody>
      </p:sp>
      <p:sp>
        <p:nvSpPr>
          <p:cNvPr id="19459" name="Content Placeholder 6"/>
          <p:cNvSpPr>
            <a:spLocks noGrp="1"/>
          </p:cNvSpPr>
          <p:nvPr>
            <p:ph sz="half" idx="1"/>
          </p:nvPr>
        </p:nvSpPr>
        <p:spPr>
          <a:xfrm>
            <a:off x="381000" y="2055813"/>
            <a:ext cx="4038600" cy="3963987"/>
          </a:xfrm>
        </p:spPr>
        <p:txBody>
          <a:bodyPr/>
          <a:lstStyle/>
          <a:p>
            <a:pPr eaLnBrk="1" hangingPunct="1"/>
            <a:r>
              <a:rPr lang="en-US" sz="1800" smtClean="0"/>
              <a:t>Manufacturers who design, build and support the products.</a:t>
            </a:r>
          </a:p>
          <a:p>
            <a:pPr eaLnBrk="1" hangingPunct="1"/>
            <a:r>
              <a:rPr lang="en-US" sz="1800" smtClean="0"/>
              <a:t>Software houses which supply solutions to customers with IT requirements.</a:t>
            </a:r>
          </a:p>
          <a:p>
            <a:pPr eaLnBrk="1" hangingPunct="1"/>
            <a:r>
              <a:rPr lang="en-US" sz="1800" smtClean="0"/>
              <a:t>Users e.g. banks, hospitals, universities, retailers and other businesses.</a:t>
            </a:r>
          </a:p>
          <a:p>
            <a:pPr eaLnBrk="1" hangingPunct="1"/>
            <a:r>
              <a:rPr lang="en-US" sz="1800" smtClean="0"/>
              <a:t>Over half of the UK’s 1 million IT professionals employed in IT functions of non-IT organisations.</a:t>
            </a:r>
          </a:p>
          <a:p>
            <a:pPr eaLnBrk="1" hangingPunct="1"/>
            <a:r>
              <a:rPr lang="en-US" sz="1800" smtClean="0"/>
              <a:t>Creative Industries, e.g. games.</a:t>
            </a:r>
          </a:p>
        </p:txBody>
      </p:sp>
      <p:pic>
        <p:nvPicPr>
          <p:cNvPr id="19460" name="Picture 39" descr="C:\Documents and Settings\andy\My Documents\Recruitment\b23-nhs-blue-logo-sml-1836.jpg"/>
          <p:cNvPicPr>
            <a:picLocks noChangeAspect="1" noChangeArrowheads="1"/>
          </p:cNvPicPr>
          <p:nvPr/>
        </p:nvPicPr>
        <p:blipFill>
          <a:blip r:embed="rId2" cstate="print"/>
          <a:srcRect/>
          <a:stretch>
            <a:fillRect/>
          </a:stretch>
        </p:blipFill>
        <p:spPr bwMode="auto">
          <a:xfrm>
            <a:off x="5867400" y="5638800"/>
            <a:ext cx="1501775" cy="700088"/>
          </a:xfrm>
          <a:prstGeom prst="rect">
            <a:avLst/>
          </a:prstGeom>
          <a:noFill/>
          <a:ln w="9525">
            <a:noFill/>
            <a:miter lim="800000"/>
            <a:headEnd/>
            <a:tailEnd/>
          </a:ln>
        </p:spPr>
      </p:pic>
      <p:pic>
        <p:nvPicPr>
          <p:cNvPr id="19461" name="Picture 40" descr="C:\Documents and Settings\andy\My Documents\Recruitment\logica-logo.gif"/>
          <p:cNvPicPr>
            <a:picLocks noChangeAspect="1" noChangeArrowheads="1"/>
          </p:cNvPicPr>
          <p:nvPr/>
        </p:nvPicPr>
        <p:blipFill>
          <a:blip r:embed="rId3" cstate="print"/>
          <a:srcRect/>
          <a:stretch>
            <a:fillRect/>
          </a:stretch>
        </p:blipFill>
        <p:spPr bwMode="auto">
          <a:xfrm>
            <a:off x="4572000" y="4114800"/>
            <a:ext cx="1649413" cy="762000"/>
          </a:xfrm>
          <a:prstGeom prst="rect">
            <a:avLst/>
          </a:prstGeom>
          <a:noFill/>
          <a:ln w="9525">
            <a:noFill/>
            <a:miter lim="800000"/>
            <a:headEnd/>
            <a:tailEnd/>
          </a:ln>
        </p:spPr>
      </p:pic>
      <p:pic>
        <p:nvPicPr>
          <p:cNvPr id="19462" name="Picture 49" descr="Jagex.com"/>
          <p:cNvPicPr>
            <a:picLocks noChangeAspect="1" noChangeArrowheads="1"/>
          </p:cNvPicPr>
          <p:nvPr/>
        </p:nvPicPr>
        <p:blipFill>
          <a:blip r:embed="rId4" cstate="print"/>
          <a:srcRect/>
          <a:stretch>
            <a:fillRect/>
          </a:stretch>
        </p:blipFill>
        <p:spPr bwMode="auto">
          <a:xfrm>
            <a:off x="4572000" y="5181600"/>
            <a:ext cx="1898650" cy="519113"/>
          </a:xfrm>
          <a:prstGeom prst="rect">
            <a:avLst/>
          </a:prstGeom>
          <a:noFill/>
          <a:ln w="9525">
            <a:noFill/>
            <a:miter lim="800000"/>
            <a:headEnd/>
            <a:tailEnd/>
          </a:ln>
        </p:spPr>
      </p:pic>
      <p:pic>
        <p:nvPicPr>
          <p:cNvPr id="19463" name="Picture 63" descr="http://tbn3.google.com/images?q=tbn:A5OnGxiw_U1AdM:http://www.biodeutschland.org/supporti/KPMG-Logo.jpg">
            <a:hlinkClick r:id="rId5"/>
          </p:cNvPr>
          <p:cNvPicPr>
            <a:picLocks noChangeAspect="1" noChangeArrowheads="1"/>
          </p:cNvPicPr>
          <p:nvPr/>
        </p:nvPicPr>
        <p:blipFill>
          <a:blip r:embed="rId6" cstate="print"/>
          <a:srcRect/>
          <a:stretch>
            <a:fillRect/>
          </a:stretch>
        </p:blipFill>
        <p:spPr bwMode="auto">
          <a:xfrm>
            <a:off x="7315200" y="2133600"/>
            <a:ext cx="1525588" cy="704850"/>
          </a:xfrm>
          <a:prstGeom prst="rect">
            <a:avLst/>
          </a:prstGeom>
          <a:noFill/>
          <a:ln w="9525">
            <a:noFill/>
            <a:miter lim="800000"/>
            <a:headEnd/>
            <a:tailEnd/>
          </a:ln>
        </p:spPr>
      </p:pic>
      <p:pic>
        <p:nvPicPr>
          <p:cNvPr id="19464" name="Picture 23" descr="GlaxoSmithKline - GSK - global pharmaceutical company">
            <a:hlinkClick r:id="rId7"/>
          </p:cNvPr>
          <p:cNvPicPr>
            <a:picLocks noChangeAspect="1" noChangeArrowheads="1"/>
          </p:cNvPicPr>
          <p:nvPr/>
        </p:nvPicPr>
        <p:blipFill>
          <a:blip r:embed="rId8" cstate="print"/>
          <a:srcRect/>
          <a:stretch>
            <a:fillRect/>
          </a:stretch>
        </p:blipFill>
        <p:spPr bwMode="auto">
          <a:xfrm>
            <a:off x="6970713" y="3276600"/>
            <a:ext cx="2173287" cy="685800"/>
          </a:xfrm>
          <a:prstGeom prst="rect">
            <a:avLst/>
          </a:prstGeom>
          <a:noFill/>
          <a:ln w="9525">
            <a:noFill/>
            <a:miter lim="800000"/>
            <a:headEnd/>
            <a:tailEnd/>
          </a:ln>
        </p:spPr>
      </p:pic>
      <p:pic>
        <p:nvPicPr>
          <p:cNvPr id="19465" name="Picture 25" descr="Oracle, The World's Largest Enterprise Software Company">
            <a:hlinkClick r:id="rId9"/>
          </p:cNvPr>
          <p:cNvPicPr>
            <a:picLocks noChangeAspect="1" noChangeArrowheads="1"/>
          </p:cNvPicPr>
          <p:nvPr/>
        </p:nvPicPr>
        <p:blipFill>
          <a:blip r:embed="rId10" cstate="print"/>
          <a:srcRect/>
          <a:stretch>
            <a:fillRect/>
          </a:stretch>
        </p:blipFill>
        <p:spPr bwMode="auto">
          <a:xfrm>
            <a:off x="6705600" y="4343400"/>
            <a:ext cx="1982788" cy="247650"/>
          </a:xfrm>
          <a:prstGeom prst="rect">
            <a:avLst/>
          </a:prstGeom>
          <a:noFill/>
          <a:ln w="9525">
            <a:noFill/>
            <a:miter lim="800000"/>
            <a:headEnd/>
            <a:tailEnd/>
          </a:ln>
        </p:spPr>
      </p:pic>
      <p:pic>
        <p:nvPicPr>
          <p:cNvPr id="19466" name="Picture 24"/>
          <p:cNvPicPr>
            <a:picLocks noChangeAspect="1" noChangeArrowheads="1"/>
          </p:cNvPicPr>
          <p:nvPr/>
        </p:nvPicPr>
        <p:blipFill>
          <a:blip r:embed="rId11" cstate="print"/>
          <a:srcRect/>
          <a:stretch>
            <a:fillRect/>
          </a:stretch>
        </p:blipFill>
        <p:spPr bwMode="auto">
          <a:xfrm>
            <a:off x="4495800" y="2133600"/>
            <a:ext cx="2476500" cy="676275"/>
          </a:xfrm>
          <a:prstGeom prst="rect">
            <a:avLst/>
          </a:prstGeom>
          <a:noFill/>
          <a:ln w="12700">
            <a:noFill/>
            <a:miter lim="800000"/>
            <a:headEnd/>
            <a:tailEnd/>
          </a:ln>
        </p:spPr>
      </p:pic>
      <p:pic>
        <p:nvPicPr>
          <p:cNvPr id="19467" name="Picture 27"/>
          <p:cNvPicPr>
            <a:picLocks noChangeAspect="1" noChangeArrowheads="1"/>
          </p:cNvPicPr>
          <p:nvPr/>
        </p:nvPicPr>
        <p:blipFill>
          <a:blip r:embed="rId12" cstate="print"/>
          <a:srcRect/>
          <a:stretch>
            <a:fillRect/>
          </a:stretch>
        </p:blipFill>
        <p:spPr bwMode="auto">
          <a:xfrm>
            <a:off x="7848600" y="4800600"/>
            <a:ext cx="912813" cy="773113"/>
          </a:xfrm>
          <a:prstGeom prst="rect">
            <a:avLst/>
          </a:prstGeom>
          <a:noFill/>
          <a:ln w="12700">
            <a:noFill/>
            <a:miter lim="800000"/>
            <a:headEnd/>
            <a:tailEnd/>
          </a:ln>
        </p:spPr>
      </p:pic>
      <p:pic>
        <p:nvPicPr>
          <p:cNvPr id="19468" name="Picture 28"/>
          <p:cNvPicPr>
            <a:picLocks noChangeAspect="1" noChangeArrowheads="1"/>
          </p:cNvPicPr>
          <p:nvPr/>
        </p:nvPicPr>
        <p:blipFill>
          <a:blip r:embed="rId13" cstate="print"/>
          <a:srcRect/>
          <a:stretch>
            <a:fillRect/>
          </a:stretch>
        </p:blipFill>
        <p:spPr bwMode="auto">
          <a:xfrm>
            <a:off x="6819900" y="4876800"/>
            <a:ext cx="723900" cy="666750"/>
          </a:xfrm>
          <a:prstGeom prst="rect">
            <a:avLst/>
          </a:prstGeom>
          <a:noFill/>
          <a:ln w="12700">
            <a:noFill/>
            <a:miter lim="800000"/>
            <a:headEnd/>
            <a:tailEnd/>
          </a:ln>
        </p:spPr>
      </p:pic>
      <p:pic>
        <p:nvPicPr>
          <p:cNvPr id="19469" name="Picture 30"/>
          <p:cNvPicPr>
            <a:picLocks noChangeAspect="1" noChangeArrowheads="1"/>
          </p:cNvPicPr>
          <p:nvPr/>
        </p:nvPicPr>
        <p:blipFill>
          <a:blip r:embed="rId14" cstate="print"/>
          <a:srcRect/>
          <a:stretch>
            <a:fillRect/>
          </a:stretch>
        </p:blipFill>
        <p:spPr bwMode="auto">
          <a:xfrm>
            <a:off x="7839075" y="5562600"/>
            <a:ext cx="1304925" cy="647700"/>
          </a:xfrm>
          <a:prstGeom prst="rect">
            <a:avLst/>
          </a:prstGeom>
          <a:noFill/>
          <a:ln w="12700">
            <a:noFill/>
            <a:miter lim="800000"/>
            <a:headEnd/>
            <a:tailEnd/>
          </a:ln>
        </p:spPr>
      </p:pic>
      <p:pic>
        <p:nvPicPr>
          <p:cNvPr id="19470" name="Picture 2" descr="C:\Documents and Settings\andy\Desktop\sun_logo-white-small.png"/>
          <p:cNvPicPr>
            <a:picLocks noChangeAspect="1" noChangeArrowheads="1"/>
          </p:cNvPicPr>
          <p:nvPr/>
        </p:nvPicPr>
        <p:blipFill>
          <a:blip r:embed="rId15" cstate="print"/>
          <a:srcRect/>
          <a:stretch>
            <a:fillRect/>
          </a:stretch>
        </p:blipFill>
        <p:spPr bwMode="auto">
          <a:xfrm>
            <a:off x="4572000" y="3124200"/>
            <a:ext cx="1914525"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39738" y="1371600"/>
            <a:ext cx="8262937" cy="360363"/>
          </a:xfrm>
        </p:spPr>
        <p:txBody>
          <a:bodyPr/>
          <a:lstStyle/>
          <a:p>
            <a:pPr eaLnBrk="1" hangingPunct="1"/>
            <a:r>
              <a:rPr lang="en-US" sz="3200" smtClean="0"/>
              <a:t>IT Roles…</a:t>
            </a:r>
          </a:p>
        </p:txBody>
      </p:sp>
      <p:sp>
        <p:nvSpPr>
          <p:cNvPr id="6" name="Content Placeholder 5"/>
          <p:cNvSpPr>
            <a:spLocks noGrp="1"/>
          </p:cNvSpPr>
          <p:nvPr>
            <p:ph idx="1"/>
          </p:nvPr>
        </p:nvSpPr>
        <p:spPr>
          <a:xfrm>
            <a:off x="442913" y="1981200"/>
            <a:ext cx="8264525" cy="4030663"/>
          </a:xfrm>
        </p:spPr>
        <p:txBody>
          <a:bodyPr/>
          <a:lstStyle/>
          <a:p>
            <a:pPr eaLnBrk="1" hangingPunct="1">
              <a:defRPr/>
            </a:pPr>
            <a:r>
              <a:rPr lang="en-US" sz="2000" dirty="0" smtClean="0"/>
              <a:t>Software Development </a:t>
            </a:r>
            <a:r>
              <a:rPr lang="en-US" sz="2000" dirty="0" err="1" smtClean="0"/>
              <a:t>Centred</a:t>
            </a:r>
            <a:r>
              <a:rPr lang="en-US" sz="2000" dirty="0" smtClean="0"/>
              <a:t> Roles</a:t>
            </a:r>
          </a:p>
          <a:p>
            <a:pPr lvl="1" eaLnBrk="1" hangingPunct="1">
              <a:defRPr/>
            </a:pPr>
            <a:r>
              <a:rPr lang="en-US" sz="2000" dirty="0" smtClean="0">
                <a:ea typeface="+mn-ea"/>
                <a:cs typeface="+mn-cs"/>
              </a:rPr>
              <a:t>Software Engineer/Designer</a:t>
            </a:r>
          </a:p>
          <a:p>
            <a:pPr lvl="1" eaLnBrk="1" hangingPunct="1">
              <a:defRPr/>
            </a:pPr>
            <a:r>
              <a:rPr lang="en-US" sz="2000" dirty="0" smtClean="0">
                <a:ea typeface="+mn-ea"/>
                <a:cs typeface="+mn-cs"/>
              </a:rPr>
              <a:t>Applications/Systems Programmer</a:t>
            </a:r>
          </a:p>
          <a:p>
            <a:pPr eaLnBrk="1" hangingPunct="1">
              <a:defRPr/>
            </a:pPr>
            <a:r>
              <a:rPr lang="en-US" sz="2000" dirty="0" smtClean="0"/>
              <a:t>Client/Business </a:t>
            </a:r>
            <a:r>
              <a:rPr lang="en-US" sz="2000" dirty="0" err="1" smtClean="0"/>
              <a:t>Centred</a:t>
            </a:r>
            <a:r>
              <a:rPr lang="en-US" sz="2000" dirty="0" smtClean="0"/>
              <a:t> Roles</a:t>
            </a:r>
          </a:p>
          <a:p>
            <a:pPr lvl="1" eaLnBrk="1" hangingPunct="1">
              <a:defRPr/>
            </a:pPr>
            <a:r>
              <a:rPr lang="en-US" sz="2000" dirty="0" smtClean="0">
                <a:ea typeface="+mn-ea"/>
                <a:cs typeface="+mn-cs"/>
              </a:rPr>
              <a:t>Systems Analyst/Consultant</a:t>
            </a:r>
          </a:p>
          <a:p>
            <a:pPr lvl="1" eaLnBrk="1" hangingPunct="1">
              <a:defRPr/>
            </a:pPr>
            <a:r>
              <a:rPr lang="en-US" sz="2000" dirty="0" smtClean="0">
                <a:ea typeface="+mn-ea"/>
                <a:cs typeface="+mn-cs"/>
              </a:rPr>
              <a:t>IT/Project Manager</a:t>
            </a:r>
          </a:p>
          <a:p>
            <a:pPr eaLnBrk="1" hangingPunct="1">
              <a:defRPr/>
            </a:pPr>
            <a:r>
              <a:rPr lang="en-US" sz="2000" dirty="0" smtClean="0"/>
              <a:t>Technology </a:t>
            </a:r>
            <a:r>
              <a:rPr lang="en-US" sz="2000" dirty="0" err="1" smtClean="0"/>
              <a:t>Centred</a:t>
            </a:r>
            <a:r>
              <a:rPr lang="en-US" sz="2000" dirty="0" smtClean="0"/>
              <a:t> Roles</a:t>
            </a:r>
            <a:endParaRPr lang="en-US" sz="2400" dirty="0" smtClean="0"/>
          </a:p>
          <a:p>
            <a:pPr lvl="1" eaLnBrk="1" hangingPunct="1">
              <a:defRPr/>
            </a:pPr>
            <a:r>
              <a:rPr lang="en-US" sz="2000" dirty="0" smtClean="0">
                <a:ea typeface="+mn-ea"/>
                <a:cs typeface="+mn-cs"/>
              </a:rPr>
              <a:t>Technology Specialist</a:t>
            </a:r>
          </a:p>
          <a:p>
            <a:pPr lvl="1" eaLnBrk="1" hangingPunct="1">
              <a:defRPr/>
            </a:pPr>
            <a:r>
              <a:rPr lang="en-US" sz="2000" dirty="0" smtClean="0">
                <a:ea typeface="+mn-ea"/>
                <a:cs typeface="+mn-cs"/>
              </a:rPr>
              <a:t>Research and Development (requires an </a:t>
            </a:r>
            <a:r>
              <a:rPr lang="en-US" sz="2000" dirty="0" err="1" smtClean="0">
                <a:ea typeface="+mn-ea"/>
                <a:cs typeface="+mn-cs"/>
              </a:rPr>
              <a:t>MSc</a:t>
            </a:r>
            <a:r>
              <a:rPr lang="en-US" sz="2000" dirty="0" smtClean="0">
                <a:ea typeface="+mn-ea"/>
                <a:cs typeface="+mn-cs"/>
              </a:rPr>
              <a:t>, often a PhD).</a:t>
            </a:r>
          </a:p>
          <a:p>
            <a:pPr eaLnBrk="1" hangingPunct="1">
              <a:defRPr/>
            </a:pPr>
            <a:r>
              <a:rPr lang="en-US" sz="2000" dirty="0" smtClean="0"/>
              <a:t>Some IT-related roles (e.g. web designer, technical author) draw more from a design/arts background.</a:t>
            </a:r>
            <a:endParaRPr lang="en-US" sz="2000" dirty="0"/>
          </a:p>
        </p:txBody>
      </p:sp>
      <p:pic>
        <p:nvPicPr>
          <p:cNvPr id="20484" name="Picture 3" descr="C:\Documents and Settings\andy\Local Settings\Temporary Internet Files\Content.IE5\9O9W40JB\MPj04277620000[1].jpg"/>
          <p:cNvPicPr>
            <a:picLocks noChangeAspect="1" noChangeArrowheads="1"/>
          </p:cNvPicPr>
          <p:nvPr/>
        </p:nvPicPr>
        <p:blipFill>
          <a:blip r:embed="rId2" cstate="print"/>
          <a:srcRect/>
          <a:stretch>
            <a:fillRect/>
          </a:stretch>
        </p:blipFill>
        <p:spPr bwMode="auto">
          <a:xfrm>
            <a:off x="5984875" y="2209800"/>
            <a:ext cx="3159125"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East Coast vs West Coast IT</a:t>
            </a:r>
          </a:p>
        </p:txBody>
      </p:sp>
      <p:sp>
        <p:nvSpPr>
          <p:cNvPr id="21507" name="Content Placeholder 7"/>
          <p:cNvSpPr>
            <a:spLocks noGrp="1"/>
          </p:cNvSpPr>
          <p:nvPr>
            <p:ph sz="half" idx="1"/>
          </p:nvPr>
        </p:nvSpPr>
        <p:spPr/>
        <p:txBody>
          <a:bodyPr/>
          <a:lstStyle/>
          <a:p>
            <a:r>
              <a:rPr lang="en-US" dirty="0" smtClean="0"/>
              <a:t>Corporate</a:t>
            </a:r>
          </a:p>
          <a:p>
            <a:r>
              <a:rPr lang="en-US" dirty="0" smtClean="0"/>
              <a:t>Business IT</a:t>
            </a:r>
          </a:p>
          <a:p>
            <a:r>
              <a:rPr lang="en-US" dirty="0" smtClean="0"/>
              <a:t>Well paid</a:t>
            </a:r>
          </a:p>
          <a:p>
            <a:r>
              <a:rPr lang="en-US" dirty="0" smtClean="0"/>
              <a:t>Highly-structured</a:t>
            </a:r>
          </a:p>
          <a:p>
            <a:r>
              <a:rPr lang="en-US" dirty="0" smtClean="0"/>
              <a:t>Tend to recruit ‘talent’ to develop…</a:t>
            </a:r>
          </a:p>
          <a:p>
            <a:endParaRPr lang="en-US" dirty="0" smtClean="0"/>
          </a:p>
          <a:p>
            <a:endParaRPr lang="en-US" dirty="0" smtClean="0"/>
          </a:p>
        </p:txBody>
      </p:sp>
      <p:sp>
        <p:nvSpPr>
          <p:cNvPr id="21508" name="Content Placeholder 8"/>
          <p:cNvSpPr>
            <a:spLocks noGrp="1"/>
          </p:cNvSpPr>
          <p:nvPr>
            <p:ph sz="half" idx="2"/>
          </p:nvPr>
        </p:nvSpPr>
        <p:spPr/>
        <p:txBody>
          <a:bodyPr/>
          <a:lstStyle/>
          <a:p>
            <a:r>
              <a:rPr lang="en-US" smtClean="0"/>
              <a:t>SMEs</a:t>
            </a:r>
          </a:p>
          <a:p>
            <a:r>
              <a:rPr lang="en-US" smtClean="0"/>
              <a:t>Engineering/Media</a:t>
            </a:r>
          </a:p>
          <a:p>
            <a:r>
              <a:rPr lang="en-US" smtClean="0"/>
              <a:t>More fun?</a:t>
            </a:r>
          </a:p>
          <a:p>
            <a:r>
              <a:rPr lang="en-US" smtClean="0"/>
              <a:t>Informal</a:t>
            </a:r>
          </a:p>
          <a:p>
            <a:r>
              <a:rPr lang="en-US" smtClean="0"/>
              <a:t>Tend to recruit to the here and 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528638" y="1295400"/>
            <a:ext cx="7772400" cy="685800"/>
          </a:xfrm>
        </p:spPr>
        <p:txBody>
          <a:bodyPr/>
          <a:lstStyle/>
          <a:p>
            <a:pPr eaLnBrk="1" hangingPunct="1"/>
            <a:r>
              <a:rPr lang="en-US" sz="3200" smtClean="0"/>
              <a:t>What Employers Want</a:t>
            </a:r>
          </a:p>
        </p:txBody>
      </p:sp>
      <p:sp>
        <p:nvSpPr>
          <p:cNvPr id="22531" name="Content Placeholder 4"/>
          <p:cNvSpPr>
            <a:spLocks noGrp="1"/>
          </p:cNvSpPr>
          <p:nvPr>
            <p:ph sz="half" idx="1"/>
          </p:nvPr>
        </p:nvSpPr>
        <p:spPr/>
        <p:txBody>
          <a:bodyPr/>
          <a:lstStyle/>
          <a:p>
            <a:pPr eaLnBrk="1" hangingPunct="1"/>
            <a:r>
              <a:rPr lang="en-US" sz="2000" smtClean="0"/>
              <a:t>Technical Knowledge</a:t>
            </a:r>
          </a:p>
          <a:p>
            <a:pPr eaLnBrk="1" hangingPunct="1"/>
            <a:r>
              <a:rPr lang="en-US" sz="2000" smtClean="0"/>
              <a:t>Motivation</a:t>
            </a:r>
          </a:p>
          <a:p>
            <a:pPr eaLnBrk="1" hangingPunct="1"/>
            <a:r>
              <a:rPr lang="en-US" sz="2000" smtClean="0"/>
              <a:t>Enthusiasm</a:t>
            </a:r>
          </a:p>
          <a:p>
            <a:pPr eaLnBrk="1" hangingPunct="1"/>
            <a:r>
              <a:rPr lang="en-US" sz="2000" smtClean="0"/>
              <a:t>Team Working</a:t>
            </a:r>
          </a:p>
          <a:p>
            <a:pPr eaLnBrk="1" hangingPunct="1"/>
            <a:r>
              <a:rPr lang="en-US" sz="2000" smtClean="0"/>
              <a:t>Communication Skills</a:t>
            </a:r>
          </a:p>
          <a:p>
            <a:pPr eaLnBrk="1" hangingPunct="1"/>
            <a:r>
              <a:rPr lang="en-US" sz="2000" smtClean="0"/>
              <a:t>Flexibility</a:t>
            </a:r>
          </a:p>
          <a:p>
            <a:pPr eaLnBrk="1" hangingPunct="1"/>
            <a:r>
              <a:rPr lang="en-US" sz="2000" smtClean="0"/>
              <a:t>Adaptability</a:t>
            </a:r>
          </a:p>
          <a:p>
            <a:pPr eaLnBrk="1" hangingPunct="1"/>
            <a:r>
              <a:rPr lang="en-US" sz="2000" smtClean="0"/>
              <a:t>Initiative</a:t>
            </a:r>
          </a:p>
          <a:p>
            <a:pPr eaLnBrk="1" hangingPunct="1"/>
            <a:r>
              <a:rPr lang="en-US" sz="2000" smtClean="0"/>
              <a:t>Interpersonal skills</a:t>
            </a:r>
          </a:p>
        </p:txBody>
      </p:sp>
      <p:sp>
        <p:nvSpPr>
          <p:cNvPr id="22532" name="Content Placeholder 5"/>
          <p:cNvSpPr>
            <a:spLocks noGrp="1"/>
          </p:cNvSpPr>
          <p:nvPr>
            <p:ph sz="half" idx="2"/>
          </p:nvPr>
        </p:nvSpPr>
        <p:spPr/>
        <p:txBody>
          <a:bodyPr/>
          <a:lstStyle/>
          <a:p>
            <a:pPr eaLnBrk="1" hangingPunct="1"/>
            <a:r>
              <a:rPr lang="en-US" sz="2000" smtClean="0"/>
              <a:t>Business Awareness</a:t>
            </a:r>
          </a:p>
          <a:p>
            <a:pPr eaLnBrk="1" hangingPunct="1"/>
            <a:r>
              <a:rPr lang="en-US" sz="2000" smtClean="0"/>
              <a:t>Problem Solving</a:t>
            </a:r>
          </a:p>
          <a:p>
            <a:pPr eaLnBrk="1" hangingPunct="1"/>
            <a:r>
              <a:rPr lang="en-US" sz="2000" smtClean="0"/>
              <a:t>Numeracy</a:t>
            </a:r>
          </a:p>
          <a:p>
            <a:pPr eaLnBrk="1" hangingPunct="1"/>
            <a:r>
              <a:rPr lang="en-US" sz="2000" smtClean="0"/>
              <a:t>Time Management</a:t>
            </a:r>
          </a:p>
          <a:p>
            <a:pPr eaLnBrk="1" hangingPunct="1"/>
            <a:r>
              <a:rPr lang="en-US" sz="2000" smtClean="0"/>
              <a:t>Self development</a:t>
            </a:r>
          </a:p>
          <a:p>
            <a:pPr eaLnBrk="1" hangingPunct="1"/>
            <a:r>
              <a:rPr lang="en-US" sz="2000" smtClean="0"/>
              <a:t>Creativity</a:t>
            </a:r>
          </a:p>
          <a:p>
            <a:pPr eaLnBrk="1" hangingPunct="1"/>
            <a:r>
              <a:rPr lang="en-US" sz="2000" smtClean="0"/>
              <a:t>Decision making</a:t>
            </a:r>
          </a:p>
          <a:p>
            <a:pPr eaLnBrk="1" hangingPunct="1"/>
            <a:r>
              <a:rPr lang="en-US" sz="2000" smtClean="0"/>
              <a:t>Leadership</a:t>
            </a:r>
          </a:p>
          <a:p>
            <a:pPr eaLnBrk="1" hangingPunct="1"/>
            <a:r>
              <a:rPr lang="en-US" sz="2000" smtClean="0"/>
              <a:t>Trainability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T Professional Skills and Careers&amp;quot;&quot;/&gt;&lt;property id=&quot;20307&quot; value=&quot;263&quot;/&gt;&lt;/object&gt;&lt;object type=&quot;3&quot; unique_id=&quot;10006&quot;&gt;&lt;property id=&quot;20148&quot; value=&quot;5&quot;/&gt;&lt;property id=&quot;20300&quot; value=&quot;Slide 5 - &amp;quot;IT in the Knowledge Economy&amp;quot;&quot;/&gt;&lt;property id=&quot;20307&quot; value=&quot;297&quot;/&gt;&lt;/object&gt;&lt;object type=&quot;3&quot; unique_id=&quot;10007&quot;&gt;&lt;property id=&quot;20148&quot; value=&quot;5&quot;/&gt;&lt;property id=&quot;20300&quot; value=&quot;Slide 12 - &amp;quot;www.jobstats.co.uk&amp;quot;&quot;/&gt;&lt;property id=&quot;20307&quot; value=&quot;302&quot;/&gt;&lt;/object&gt;&lt;object type=&quot;3&quot; unique_id=&quot;10008&quot;&gt;&lt;property id=&quot;20148&quot; value=&quot;5&quot;/&gt;&lt;property id=&quot;20300&quot; value=&quot;Slide 25 - &amp;quot;prospects.ac.uk&amp;quot;&quot;/&gt;&lt;property id=&quot;20307&quot; value=&quot;304&quot;/&gt;&lt;/object&gt;&lt;object type=&quot;3&quot; unique_id=&quot;10009&quot;&gt;&lt;property id=&quot;20148&quot; value=&quot;5&quot;/&gt;&lt;property id=&quot;20300&quot; value=&quot;Slide 29 - &amp;quot;What this means for you…&amp;quot;&quot;/&gt;&lt;property id=&quot;20307&quot; value=&quot;324&quot;/&gt;&lt;/object&gt;&lt;object type=&quot;3&quot; unique_id=&quot;10172&quot;&gt;&lt;property id=&quot;20148&quot; value=&quot;5&quot;/&gt;&lt;property id=&quot;20300&quot; value=&quot;Slide 13 - &amp;quot;Follow the money…&amp;quot;&quot;/&gt;&lt;property id=&quot;20307&quot; value=&quot;337&quot;/&gt;&lt;/object&gt;&lt;object type=&quot;3&quot; unique_id=&quot;10174&quot;&gt;&lt;property id=&quot;20148&quot; value=&quot;5&quot;/&gt;&lt;property id=&quot;20300&quot; value=&quot;Slide 4 - &amp;quot;Consider the Fundamentals…&amp;quot;&quot;/&gt;&lt;property id=&quot;20307&quot; value=&quot;335&quot;/&gt;&lt;/object&gt;&lt;object type=&quot;3&quot; unique_id=&quot;10175&quot;&gt;&lt;property id=&quot;20148&quot; value=&quot;5&quot;/&gt;&lt;property id=&quot;20300&quot; value=&quot;Slide 28 - &amp;quot;Return on Investment?&amp;quot;&quot;/&gt;&lt;property id=&quot;20307&quot; value=&quot;338&quot;/&gt;&lt;/object&gt;&lt;object type=&quot;3&quot; unique_id=&quot;10308&quot;&gt;&lt;property id=&quot;20148&quot; value=&quot;5&quot;/&gt;&lt;property id=&quot;20300&quot; value=&quot;Slide 3 - &amp;quot;Session Aims&amp;quot;&quot;/&gt;&lt;property id=&quot;20307&quot; value=&quot;345&quot;/&gt;&lt;/object&gt;&lt;object type=&quot;3&quot; unique_id=&quot;10309&quot;&gt;&lt;property id=&quot;20148&quot; value=&quot;5&quot;/&gt;&lt;property id=&quot;20300&quot; value=&quot;Slide 26 - &amp;quot;Are CS Departments Different? &amp;quot;&quot;/&gt;&lt;property id=&quot;20307&quot; value=&quot;344&quot;/&gt;&lt;/object&gt;&lt;object type=&quot;3&quot; unique_id=&quot;10331&quot;&gt;&lt;property id=&quot;20148&quot; value=&quot;5&quot;/&gt;&lt;property id=&quot;20300&quot; value=&quot;Slide 8 - &amp;quot;East Coast vs West Coast IT&amp;quot;&quot;/&gt;&lt;property id=&quot;20307&quot; value=&quot;346&quot;/&gt;&lt;/object&gt;&lt;object type=&quot;3&quot; unique_id=&quot;10662&quot;&gt;&lt;property id=&quot;20148&quot; value=&quot;5&quot;/&gt;&lt;property id=&quot;20300&quot; value=&quot;Slide 6 - &amp;quot;Who Employs IT Professionals?&amp;quot;&quot;/&gt;&lt;property id=&quot;20307&quot; value=&quot;358&quot;/&gt;&lt;/object&gt;&lt;object type=&quot;3&quot; unique_id=&quot;10663&quot;&gt;&lt;property id=&quot;20148&quot; value=&quot;5&quot;/&gt;&lt;property id=&quot;20300&quot; value=&quot;Slide 7 - &amp;quot;IT Roles…&amp;quot;&quot;/&gt;&lt;property id=&quot;20307&quot; value=&quot;359&quot;/&gt;&lt;/object&gt;&lt;object type=&quot;3&quot; unique_id=&quot;10664&quot;&gt;&lt;property id=&quot;20148&quot; value=&quot;5&quot;/&gt;&lt;property id=&quot;20300&quot; value=&quot;Slide 9 - &amp;quot;What Employers Want&amp;quot;&quot;/&gt;&lt;property id=&quot;20307&quot; value=&quot;360&quot;/&gt;&lt;/object&gt;&lt;object type=&quot;3&quot; unique_id=&quot;10665&quot;&gt;&lt;property id=&quot;20148&quot; value=&quot;5&quot;/&gt;&lt;property id=&quot;20300&quot; value=&quot;Slide 10 - &amp;quot;Put another way…&amp;quot;&quot;/&gt;&lt;property id=&quot;20307&quot; value=&quot;357&quot;/&gt;&lt;/object&gt;&lt;object type=&quot;3&quot; unique_id=&quot;10666&quot;&gt;&lt;property id=&quot;20148&quot; value=&quot;5&quot;/&gt;&lt;property id=&quot;20300&quot; value=&quot;Slide 11 - &amp;quot;How to get those skills&amp;quot;&quot;/&gt;&lt;property id=&quot;20307&quot; value=&quot;361&quot;/&gt;&lt;/object&gt;&lt;object type=&quot;3&quot; unique_id=&quot;10667&quot;&gt;&lt;property id=&quot;20148&quot; value=&quot;5&quot;/&gt;&lt;property id=&quot;20300&quot; value=&quot;Slide 15 - &amp;quot;Geographic Issues (1)&amp;quot;&quot;/&gt;&lt;property id=&quot;20307&quot; value=&quot;347&quot;/&gt;&lt;/object&gt;&lt;object type=&quot;3&quot; unique_id=&quot;10668&quot;&gt;&lt;property id=&quot;20148&quot; value=&quot;5&quot;/&gt;&lt;property id=&quot;20300&quot; value=&quot;Slide 16 - &amp;quot;Geographic Issues (2)&amp;quot;&quot;/&gt;&lt;property id=&quot;20307&quot; value=&quot;348&quot;/&gt;&lt;/object&gt;&lt;object type=&quot;3&quot; unique_id=&quot;10669&quot;&gt;&lt;property id=&quot;20148&quot; value=&quot;5&quot;/&gt;&lt;property id=&quot;20300&quot; value=&quot;Slide 17 - &amp;quot;There are more of us…&amp;quot;&quot;/&gt;&lt;property id=&quot;20307&quot; value=&quot;349&quot;/&gt;&lt;/object&gt;&lt;object type=&quot;3&quot; unique_id=&quot;10670&quot;&gt;&lt;property id=&quot;20148&quot; value=&quot;5&quot;/&gt;&lt;property id=&quot;20300&quot; value=&quot;Slide 14 - &amp;quot;Salaries by Role….&amp;quot;&quot;/&gt;&lt;property id=&quot;20307&quot; value=&quot;350&quot;/&gt;&lt;/object&gt;&lt;object type=&quot;3&quot; unique_id=&quot;10671&quot;&gt;&lt;property id=&quot;20148&quot; value=&quot;5&quot;/&gt;&lt;property id=&quot;20300&quot; value=&quot;Slide 23 - &amp;quot;Gender Issues&amp;quot;&quot;/&gt;&lt;property id=&quot;20307&quot; value=&quot;351&quot;/&gt;&lt;/object&gt;&lt;object type=&quot;3&quot; unique_id=&quot;10672&quot;&gt;&lt;property id=&quot;20148&quot; value=&quot;5&quot;/&gt;&lt;property id=&quot;20300&quot; value=&quot;Slide 19 - &amp;quot;The industry is getting old…&amp;quot;&quot;/&gt;&lt;property id=&quot;20307&quot; value=&quot;352&quot;/&gt;&lt;/object&gt;&lt;object type=&quot;3&quot; unique_id=&quot;10673&quot;&gt;&lt;property id=&quot;20148&quot; value=&quot;5&quot;/&gt;&lt;property id=&quot;20300&quot; value=&quot;Slide 18 - &amp;quot;But lots of you (Gen Y)&amp;quot;&quot;/&gt;&lt;property id=&quot;20307&quot; value=&quot;353&quot;/&gt;&lt;/object&gt;&lt;object type=&quot;3&quot; unique_id=&quot;10675&quot;&gt;&lt;property id=&quot;20148&quot; value=&quot;5&quot;/&gt;&lt;property id=&quot;20300&quot; value=&quot;Slide 20 - &amp;quot;Where is the growth…?&amp;quot;&quot;/&gt;&lt;property id=&quot;20307&quot; value=&quot;355&quot;/&gt;&lt;/object&gt;&lt;object type=&quot;3&quot; unique_id=&quot;10676&quot;&gt;&lt;property id=&quot;20148&quot; value=&quot;5&quot;/&gt;&lt;property id=&quot;20300&quot; value=&quot;Slide 21 - &amp;quot;The flow of jobs…&amp;quot;&quot;/&gt;&lt;property id=&quot;20307&quot; value=&quot;356&quot;/&gt;&lt;/object&gt;&lt;object type=&quot;3&quot; unique_id=&quot;10745&quot;&gt;&lt;property id=&quot;20148&quot; value=&quot;5&quot;/&gt;&lt;property id=&quot;20300&quot; value=&quot;Slide 27 - &amp;quot;Why the variation…&amp;quot;&quot;/&gt;&lt;property id=&quot;20307&quot; value=&quot;363&quot;/&gt;&lt;/object&gt;&lt;object type=&quot;3&quot; unique_id=&quot;10781&quot;&gt;&lt;property id=&quot;20148&quot; value=&quot;5&quot;/&gt;&lt;property id=&quot;20300&quot; value=&quot;Slide 22&quot;/&gt;&lt;property id=&quot;20307&quot; value=&quot;364&quot;/&gt;&lt;/object&gt;&lt;object type=&quot;3&quot; unique_id=&quot;11034&quot;&gt;&lt;property id=&quot;20148&quot; value=&quot;5&quot;/&gt;&lt;property id=&quot;20300&quot; value=&quot;Slide 2 - &amp;quot;Conditions of Use&amp;quot;&quot;/&gt;&lt;property id=&quot;20307&quot; value=&quot;365&quot;/&gt;&lt;/object&gt;&lt;object type=&quot;3&quot; unique_id=&quot;11035&quot;&gt;&lt;property id=&quot;20148&quot; value=&quot;5&quot;/&gt;&lt;property id=&quot;20300&quot; value=&quot;Slide 24 - &amp;quot;prospects.ac.uk (1)&amp;quot;&quot;/&gt;&lt;property id=&quot;20307&quot; value=&quot;368&quot;/&gt;&lt;/object&gt;&lt;object type=&quot;3&quot; unique_id=&quot;11036&quot;&gt;&lt;property id=&quot;20148&quot; value=&quot;5&quot;/&gt;&lt;property id=&quot;20300&quot; value=&quot;Slide 30 - &amp;quot;Key Sources&amp;quot;&quot;/&gt;&lt;property id=&quot;20307&quot; value=&quot;366&quot;/&gt;&lt;/object&gt;&lt;object type=&quot;3&quot; unique_id=&quot;11037&quot;&gt;&lt;property id=&quot;20148&quot; value=&quot;5&quot;/&gt;&lt;property id=&quot;20300&quot; value=&quot;Slide 31 - &amp;quot;Further Reading&amp;quot;&quot;/&gt;&lt;property id=&quot;20307&quot; value=&quot;367&quot;/&gt;&lt;/object&gt;&lt;/object&gt;&lt;/object&gt;&lt;/database&gt;"/>
</p:tagLst>
</file>

<file path=ppt/theme/theme1.xml><?xml version="1.0" encoding="utf-8"?>
<a:theme xmlns:a="http://schemas.openxmlformats.org/drawingml/2006/main" name="Lecture 01 - Introduction">
  <a:themeElements>
    <a:clrScheme name="">
      <a:dk1>
        <a:srgbClr val="000000"/>
      </a:dk1>
      <a:lt1>
        <a:srgbClr val="FFFFFF"/>
      </a:lt1>
      <a:dk2>
        <a:srgbClr val="FF66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Condensed"/>
        <a:ea typeface=""/>
        <a:cs typeface=""/>
      </a:majorFont>
      <a:minorFont>
        <a:latin typeface="Helvetic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F66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Condensed"/>
      <a:ea typeface=""/>
      <a:cs typeface=""/>
    </a:majorFont>
    <a:minorFont>
      <a:latin typeface="Helvetic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a3CareerRoutes2010</Template>
  <TotalTime>1332</TotalTime>
  <Words>2254</Words>
  <Application>Microsoft Office PowerPoint</Application>
  <PresentationFormat>On-screen Show (4:3)</PresentationFormat>
  <Paragraphs>294</Paragraphs>
  <Slides>31</Slides>
  <Notes>24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Lecture 01 - Introduction</vt:lpstr>
      <vt:lpstr>IT Professional Skills and Careers</vt:lpstr>
      <vt:lpstr>Conditions of Use</vt:lpstr>
      <vt:lpstr>Session Aims</vt:lpstr>
      <vt:lpstr>Consider the Fundamentals…</vt:lpstr>
      <vt:lpstr>IT in the Knowledge Economy</vt:lpstr>
      <vt:lpstr>Who Employs IT Professionals?</vt:lpstr>
      <vt:lpstr>IT Roles…</vt:lpstr>
      <vt:lpstr>East Coast vs West Coast IT</vt:lpstr>
      <vt:lpstr>What Employers Want</vt:lpstr>
      <vt:lpstr>Put another way…</vt:lpstr>
      <vt:lpstr>How to get those skills</vt:lpstr>
      <vt:lpstr>www.jobstats.co.uk</vt:lpstr>
      <vt:lpstr>Follow the money…</vt:lpstr>
      <vt:lpstr>Salaries by Role….</vt:lpstr>
      <vt:lpstr>Geographic Issues (1)</vt:lpstr>
      <vt:lpstr>Geographic Issues (2)</vt:lpstr>
      <vt:lpstr>There are more of us…</vt:lpstr>
      <vt:lpstr>But lots of you (Gen Y)</vt:lpstr>
      <vt:lpstr>The industry is getting old…</vt:lpstr>
      <vt:lpstr>Where is the growth…?</vt:lpstr>
      <vt:lpstr>The flow of jobs…</vt:lpstr>
      <vt:lpstr>Slide 22</vt:lpstr>
      <vt:lpstr>Gender Issues</vt:lpstr>
      <vt:lpstr>prospects.ac.uk (1)</vt:lpstr>
      <vt:lpstr>prospects.ac.uk</vt:lpstr>
      <vt:lpstr>Are CS Departments Different? </vt:lpstr>
      <vt:lpstr>Why the variation…</vt:lpstr>
      <vt:lpstr>Return on Investment?</vt:lpstr>
      <vt:lpstr>What this means for you…</vt:lpstr>
      <vt:lpstr>Key Sources</vt:lpstr>
      <vt:lpstr>Further Reading</vt:lpstr>
    </vt:vector>
  </TitlesOfParts>
  <Company>CITY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What’s in it for me?</dc:title>
  <dc:creator>C. Morris</dc:creator>
  <cp:lastModifiedBy>andy</cp:lastModifiedBy>
  <cp:revision>120</cp:revision>
  <dcterms:created xsi:type="dcterms:W3CDTF">2002-05-14T08:26:57Z</dcterms:created>
  <dcterms:modified xsi:type="dcterms:W3CDTF">2011-02-20T16:34:50Z</dcterms:modified>
</cp:coreProperties>
</file>