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
      <p:font typeface="Poppins"/>
      <p:regular r:id="rId47"/>
      <p:bold r:id="rId48"/>
      <p:italic r:id="rId49"/>
      <p:boldItalic r:id="rId50"/>
    </p:embeddedFont>
    <p:embeddedFont>
      <p:font typeface="Quicksan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D6E90A-E5D0-4DAE-A700-D1484A8C0FB2}">
  <a:tblStyle styleId="{6DD6E90A-E5D0-4DAE-A700-D1484A8C0FB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Quicksand-regular.fntdata"/><Relationship Id="rId50" Type="http://schemas.openxmlformats.org/officeDocument/2006/relationships/font" Target="fonts/Poppins-boldItalic.fntdata"/><Relationship Id="rId52" Type="http://schemas.openxmlformats.org/officeDocument/2006/relationships/font" Target="fonts/Quicksan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Inter-rater_reliability"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acomputerscience.org/quizzes/view?#llm_test_july2024"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95efcc26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95efcc26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95efcc267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e95efcc26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95efcc26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95efcc26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Possible solution: Clarify in the prompt to not allow the reasoning mark if only “...Hey Bertie” is given without any further explanation.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95efcc26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e95efcc26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95efcc267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95efcc267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that in the platform version, the LLM questions will display the full mark scheme and which specific mark criteria have been awarded.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95efcc267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95efcc267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95efcc267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95efcc267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95efcc267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95efcc267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95efcc26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95efcc26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95efcc267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e95efcc267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eb4a3857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eb4a3857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95efcc267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e95efcc267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95efcc26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e95efcc26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95efcc26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95efcc26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95efcc267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95efcc267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95efcc267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95efcc267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a:t>
            </a:r>
            <a:r>
              <a:rPr lang="en-GB"/>
              <a:t>verage </a:t>
            </a:r>
            <a:r>
              <a:rPr lang="en-GB"/>
              <a:t>pairwise</a:t>
            </a:r>
            <a:r>
              <a:rPr lang="en-GB"/>
              <a:t> agreement between teachers is where we measure agreement as "joint probability of agreement" </a:t>
            </a:r>
            <a:r>
              <a:rPr lang="en-GB" u="sng">
                <a:solidFill>
                  <a:schemeClr val="hlink"/>
                </a:solidFill>
                <a:hlinkClick r:id="rId2"/>
              </a:rPr>
              <a:t>https://en.wikipedia.org/wiki/Inter-rater_reliability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95efcc26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e95efcc26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 shot examples is the example answers provided. MS is used as chain of thought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95efcc26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e95efcc26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https://adacomputerscience.org/questions/alu_operation_example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95efcc267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e95efcc267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e95efcc26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e95efcc26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e95efcc267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e95efcc267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b4a3857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b4a3857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95efcc26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95efcc26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95efcc26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e95efcc26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t>
            </a:r>
            <a:r>
              <a:rPr lang="en-GB"/>
              <a:t>hain-of-thought prompting is where the prompt says to consider step-by-step or, in this case, mark-by-mark.</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e95efcc267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e95efcc267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Models tend to handle misspelling fairly well but it is something we will monitor.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e95efcc26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e95efcc26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point:</a:t>
            </a:r>
            <a:r>
              <a:rPr lang="en-GB"/>
              <a:t> LLMs are not really reliable enough to do marking blindly at this point. We are returning the mark scheme with the predicted marks to shift the emphasis of the task from the marking to the secondary pedagogical activity of self-marking their attempt against the mark scheme and comparing the predicted marks to what they would have awarded themselves. They can then alter their answer to try and get the full marks and this raises the awareness of the student of how their questions are going to be marked in an exam. This is likely to be the key differentiator between our offering and what other platforms will develop.</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e388a025f2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e388a025f2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Quiz: </a:t>
            </a:r>
            <a:r>
              <a:rPr lang="en-GB" u="sng">
                <a:solidFill>
                  <a:schemeClr val="hlink"/>
                </a:solidFill>
                <a:hlinkClick r:id="rId2"/>
              </a:rPr>
              <a:t>https://adacomputerscience.org/quizzes/view?#llm_test_july2024</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e95efcc26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e95efcc26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991f3f34a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991f3f34a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b4a3857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b4a38578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ac635cdc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eac635cdc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95efcc26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95efcc26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95efcc26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95efcc26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a5836c6d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a5836c6d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a5836c6db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a5836c6db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71075" y="-145950"/>
            <a:ext cx="9502200" cy="5474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11" name="Google Shape;11;p2"/>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2" name="Google Shape;12;p2"/>
          <p:cNvSpPr txBox="1"/>
          <p:nvPr>
            <p:ph type="ctrTitle"/>
          </p:nvPr>
        </p:nvSpPr>
        <p:spPr>
          <a:xfrm>
            <a:off x="351747" y="1765779"/>
            <a:ext cx="5976900" cy="12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51747" y="3291325"/>
            <a:ext cx="54297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2"/>
          <p:cNvPicPr preferRelativeResize="0"/>
          <p:nvPr/>
        </p:nvPicPr>
        <p:blipFill>
          <a:blip r:embed="rId3">
            <a:alphaModFix/>
          </a:blip>
          <a:stretch>
            <a:fillRect/>
          </a:stretch>
        </p:blipFill>
        <p:spPr>
          <a:xfrm>
            <a:off x="468874" y="439025"/>
            <a:ext cx="2214239" cy="839600"/>
          </a:xfrm>
          <a:prstGeom prst="rect">
            <a:avLst/>
          </a:prstGeom>
          <a:noFill/>
          <a:ln>
            <a:noFill/>
          </a:ln>
        </p:spPr>
      </p:pic>
      <p:pic>
        <p:nvPicPr>
          <p:cNvPr id="16" name="Google Shape;16;p2"/>
          <p:cNvPicPr preferRelativeResize="0"/>
          <p:nvPr/>
        </p:nvPicPr>
        <p:blipFill>
          <a:blip r:embed="rId4">
            <a:alphaModFix/>
          </a:blip>
          <a:stretch>
            <a:fillRect/>
          </a:stretch>
        </p:blipFill>
        <p:spPr>
          <a:xfrm>
            <a:off x="468875" y="4408768"/>
            <a:ext cx="1586375" cy="330150"/>
          </a:xfrm>
          <a:prstGeom prst="rect">
            <a:avLst/>
          </a:prstGeom>
          <a:noFill/>
          <a:ln>
            <a:noFill/>
          </a:ln>
        </p:spPr>
      </p:pic>
      <p:pic>
        <p:nvPicPr>
          <p:cNvPr id="17" name="Google Shape;17;p2"/>
          <p:cNvPicPr preferRelativeResize="0"/>
          <p:nvPr/>
        </p:nvPicPr>
        <p:blipFill>
          <a:blip r:embed="rId5">
            <a:alphaModFix/>
          </a:blip>
          <a:stretch>
            <a:fillRect/>
          </a:stretch>
        </p:blipFill>
        <p:spPr>
          <a:xfrm>
            <a:off x="2452693" y="4391238"/>
            <a:ext cx="1200152" cy="364575"/>
          </a:xfrm>
          <a:prstGeom prst="rect">
            <a:avLst/>
          </a:prstGeom>
          <a:noFill/>
          <a:ln>
            <a:noFill/>
          </a:ln>
        </p:spPr>
      </p:pic>
    </p:spTree>
  </p:cSld>
  <p:clrMapOvr>
    <a:masterClrMapping/>
  </p:clrMapOvr>
  <p:extLst>
    <p:ext uri="{DCECCB84-F9BA-43D5-87BE-67443E8EF086}">
      <p15:sldGuideLst>
        <p15:guide id="1" pos="29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Slide">
  <p:cSld name="TITLE_1">
    <p:spTree>
      <p:nvGrpSpPr>
        <p:cNvPr id="18" name="Shape 18"/>
        <p:cNvGrpSpPr/>
        <p:nvPr/>
      </p:nvGrpSpPr>
      <p:grpSpPr>
        <a:xfrm>
          <a:off x="0" y="0"/>
          <a:ext cx="0" cy="0"/>
          <a:chOff x="0" y="0"/>
          <a:chExt cx="0" cy="0"/>
        </a:xfrm>
      </p:grpSpPr>
      <p:sp>
        <p:nvSpPr>
          <p:cNvPr id="19" name="Google Shape;19;p3"/>
          <p:cNvSpPr/>
          <p:nvPr/>
        </p:nvSpPr>
        <p:spPr>
          <a:xfrm>
            <a:off x="-171075" y="-145950"/>
            <a:ext cx="9502200" cy="5474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20" name="Google Shape;20;p3"/>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21" name="Google Shape;21;p3"/>
          <p:cNvSpPr txBox="1"/>
          <p:nvPr>
            <p:ph type="ctrTitle"/>
          </p:nvPr>
        </p:nvSpPr>
        <p:spPr>
          <a:xfrm>
            <a:off x="351747" y="1765779"/>
            <a:ext cx="5976900" cy="1246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None/>
              <a:defRPr sz="3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3"/>
          <p:cNvSpPr txBox="1"/>
          <p:nvPr>
            <p:ph idx="1" type="subTitle"/>
          </p:nvPr>
        </p:nvSpPr>
        <p:spPr>
          <a:xfrm>
            <a:off x="351747" y="3291325"/>
            <a:ext cx="54297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3"/>
          <p:cNvPicPr preferRelativeResize="0"/>
          <p:nvPr/>
        </p:nvPicPr>
        <p:blipFill>
          <a:blip r:embed="rId3">
            <a:alphaModFix/>
          </a:blip>
          <a:stretch>
            <a:fillRect/>
          </a:stretch>
        </p:blipFill>
        <p:spPr>
          <a:xfrm>
            <a:off x="468874" y="439025"/>
            <a:ext cx="2214239" cy="839600"/>
          </a:xfrm>
          <a:prstGeom prst="rect">
            <a:avLst/>
          </a:prstGeom>
          <a:noFill/>
          <a:ln>
            <a:noFill/>
          </a:ln>
        </p:spPr>
      </p:pic>
      <p:pic>
        <p:nvPicPr>
          <p:cNvPr id="25" name="Google Shape;25;p3"/>
          <p:cNvPicPr preferRelativeResize="0"/>
          <p:nvPr/>
        </p:nvPicPr>
        <p:blipFill>
          <a:blip r:embed="rId4">
            <a:alphaModFix/>
          </a:blip>
          <a:stretch>
            <a:fillRect/>
          </a:stretch>
        </p:blipFill>
        <p:spPr>
          <a:xfrm>
            <a:off x="468875" y="4408768"/>
            <a:ext cx="1586375" cy="330150"/>
          </a:xfrm>
          <a:prstGeom prst="rect">
            <a:avLst/>
          </a:prstGeom>
          <a:noFill/>
          <a:ln>
            <a:noFill/>
          </a:ln>
        </p:spPr>
      </p:pic>
      <p:pic>
        <p:nvPicPr>
          <p:cNvPr id="26" name="Google Shape;26;p3"/>
          <p:cNvPicPr preferRelativeResize="0"/>
          <p:nvPr/>
        </p:nvPicPr>
        <p:blipFill>
          <a:blip r:embed="rId5">
            <a:alphaModFix/>
          </a:blip>
          <a:stretch>
            <a:fillRect/>
          </a:stretch>
        </p:blipFill>
        <p:spPr>
          <a:xfrm>
            <a:off x="2452693" y="4391238"/>
            <a:ext cx="1200152" cy="364575"/>
          </a:xfrm>
          <a:prstGeom prst="rect">
            <a:avLst/>
          </a:prstGeom>
          <a:noFill/>
          <a:ln>
            <a:noFill/>
          </a:ln>
        </p:spPr>
      </p:pic>
    </p:spTree>
  </p:cSld>
  <p:clrMapOvr>
    <a:masterClrMapping/>
  </p:clrMapOvr>
  <p:extLst>
    <p:ext uri="{DCECCB84-F9BA-43D5-87BE-67443E8EF086}">
      <p15:sldGuideLst>
        <p15:guide id="1" pos="295">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Quote"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0" name="Google Shape;30;p4"/>
          <p:cNvPicPr preferRelativeResize="0"/>
          <p:nvPr/>
        </p:nvPicPr>
        <p:blipFill>
          <a:blip r:embed="rId2">
            <a:alphaModFix/>
          </a:blip>
          <a:stretch>
            <a:fillRect/>
          </a:stretch>
        </p:blipFill>
        <p:spPr>
          <a:xfrm>
            <a:off x="300" y="-2572"/>
            <a:ext cx="9144000" cy="51482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31" name="Shape 31"/>
        <p:cNvGrpSpPr/>
        <p:nvPr/>
      </p:nvGrpSpPr>
      <p:grpSpPr>
        <a:xfrm>
          <a:off x="0" y="0"/>
          <a:ext cx="0" cy="0"/>
          <a:chOff x="0" y="0"/>
          <a:chExt cx="0" cy="0"/>
        </a:xfrm>
      </p:grpSpPr>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1000"/>
              </a:spcBef>
              <a:spcAft>
                <a:spcPts val="0"/>
              </a:spcAft>
              <a:buSzPts val="14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1000"/>
              </a:spcAft>
              <a:buSzPts val="1400"/>
              <a:buChar char="■"/>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5" name="Google Shape;35;p5"/>
          <p:cNvPicPr preferRelativeResize="0"/>
          <p:nvPr/>
        </p:nvPicPr>
        <p:blipFill>
          <a:blip r:embed="rId2">
            <a:alphaModFix/>
          </a:blip>
          <a:stretch>
            <a:fillRect/>
          </a:stretch>
        </p:blipFill>
        <p:spPr>
          <a:xfrm>
            <a:off x="4229" y="0"/>
            <a:ext cx="9135542" cy="5143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spTree>
      <p:nvGrpSpPr>
        <p:cNvPr id="36" name="Shape 36"/>
        <p:cNvGrpSpPr/>
        <p:nvPr/>
      </p:nvGrpSpPr>
      <p:grpSpPr>
        <a:xfrm>
          <a:off x="0" y="0"/>
          <a:ext cx="0" cy="0"/>
          <a:chOff x="0" y="0"/>
          <a:chExt cx="0" cy="0"/>
        </a:xfrm>
      </p:grpSpPr>
      <p:sp>
        <p:nvSpPr>
          <p:cNvPr id="37" name="Google Shape;3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1000"/>
              </a:spcBef>
              <a:spcAft>
                <a:spcPts val="0"/>
              </a:spcAft>
              <a:buSzPts val="1400"/>
              <a:buChar char="○"/>
              <a:defRPr/>
            </a:lvl2pPr>
            <a:lvl3pPr indent="-317500" lvl="2" marL="1371600" rtl="0">
              <a:spcBef>
                <a:spcPts val="1000"/>
              </a:spcBef>
              <a:spcAft>
                <a:spcPts val="0"/>
              </a:spcAft>
              <a:buSzPts val="1400"/>
              <a:buChar char="■"/>
              <a:defRPr/>
            </a:lvl3pPr>
            <a:lvl4pPr indent="-317500" lvl="3" marL="1828800" rtl="0">
              <a:spcBef>
                <a:spcPts val="1000"/>
              </a:spcBef>
              <a:spcAft>
                <a:spcPts val="0"/>
              </a:spcAft>
              <a:buSzPts val="1400"/>
              <a:buChar char="●"/>
              <a:defRPr/>
            </a:lvl4pPr>
            <a:lvl5pPr indent="-317500" lvl="4" marL="2286000" rtl="0">
              <a:spcBef>
                <a:spcPts val="1000"/>
              </a:spcBef>
              <a:spcAft>
                <a:spcPts val="0"/>
              </a:spcAft>
              <a:buSzPts val="1400"/>
              <a:buChar char="○"/>
              <a:defRPr/>
            </a:lvl5pPr>
            <a:lvl6pPr indent="-317500" lvl="5" marL="2743200" rtl="0">
              <a:spcBef>
                <a:spcPts val="1000"/>
              </a:spcBef>
              <a:spcAft>
                <a:spcPts val="0"/>
              </a:spcAft>
              <a:buSzPts val="1400"/>
              <a:buChar char="■"/>
              <a:defRPr/>
            </a:lvl6pPr>
            <a:lvl7pPr indent="-317500" lvl="6" marL="3200400" rtl="0">
              <a:spcBef>
                <a:spcPts val="1000"/>
              </a:spcBef>
              <a:spcAft>
                <a:spcPts val="0"/>
              </a:spcAft>
              <a:buSzPts val="1400"/>
              <a:buChar char="●"/>
              <a:defRPr/>
            </a:lvl7pPr>
            <a:lvl8pPr indent="-317500" lvl="7" marL="3657600" rtl="0">
              <a:spcBef>
                <a:spcPts val="1000"/>
              </a:spcBef>
              <a:spcAft>
                <a:spcPts val="0"/>
              </a:spcAft>
              <a:buSzPts val="1400"/>
              <a:buChar char="○"/>
              <a:defRPr/>
            </a:lvl8pPr>
            <a:lvl9pPr indent="-317500" lvl="8" marL="4114800" rtl="0">
              <a:spcBef>
                <a:spcPts val="1000"/>
              </a:spcBef>
              <a:spcAft>
                <a:spcPts val="1000"/>
              </a:spcAft>
              <a:buSzPts val="1400"/>
              <a:buChar char="■"/>
              <a:defRPr/>
            </a:lvl9pPr>
          </a:lstStyle>
          <a:p/>
        </p:txBody>
      </p:sp>
      <p:sp>
        <p:nvSpPr>
          <p:cNvPr id="39" name="Google Shape;3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0" name="Google Shape;40;p6"/>
          <p:cNvPicPr preferRelativeResize="0"/>
          <p:nvPr/>
        </p:nvPicPr>
        <p:blipFill>
          <a:blip r:embed="rId2">
            <a:alphaModFix/>
          </a:blip>
          <a:stretch>
            <a:fillRect/>
          </a:stretch>
        </p:blipFill>
        <p:spPr>
          <a:xfrm>
            <a:off x="1850" y="0"/>
            <a:ext cx="9140300" cy="51435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_1">
    <p:spTree>
      <p:nvGrpSpPr>
        <p:cNvPr id="41" name="Shape 41"/>
        <p:cNvGrpSpPr/>
        <p:nvPr/>
      </p:nvGrpSpPr>
      <p:grpSpPr>
        <a:xfrm>
          <a:off x="0" y="0"/>
          <a:ext cx="0" cy="0"/>
          <a:chOff x="0" y="0"/>
          <a:chExt cx="0" cy="0"/>
        </a:xfrm>
      </p:grpSpPr>
      <p:sp>
        <p:nvSpPr>
          <p:cNvPr id="42" name="Google Shape;42;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1000"/>
              </a:spcBef>
              <a:spcAft>
                <a:spcPts val="0"/>
              </a:spcAft>
              <a:buSzPts val="1400"/>
              <a:buChar char="○"/>
              <a:defRPr/>
            </a:lvl2pPr>
            <a:lvl3pPr indent="-317500" lvl="2" marL="1371600" rtl="0">
              <a:spcBef>
                <a:spcPts val="1000"/>
              </a:spcBef>
              <a:spcAft>
                <a:spcPts val="0"/>
              </a:spcAft>
              <a:buSzPts val="1400"/>
              <a:buChar char="■"/>
              <a:defRPr/>
            </a:lvl3pPr>
            <a:lvl4pPr indent="-317500" lvl="3" marL="1828800" rtl="0">
              <a:spcBef>
                <a:spcPts val="1000"/>
              </a:spcBef>
              <a:spcAft>
                <a:spcPts val="0"/>
              </a:spcAft>
              <a:buSzPts val="1400"/>
              <a:buChar char="●"/>
              <a:defRPr/>
            </a:lvl4pPr>
            <a:lvl5pPr indent="-317500" lvl="4" marL="2286000" rtl="0">
              <a:spcBef>
                <a:spcPts val="1000"/>
              </a:spcBef>
              <a:spcAft>
                <a:spcPts val="0"/>
              </a:spcAft>
              <a:buSzPts val="1400"/>
              <a:buChar char="○"/>
              <a:defRPr/>
            </a:lvl5pPr>
            <a:lvl6pPr indent="-317500" lvl="5" marL="2743200" rtl="0">
              <a:spcBef>
                <a:spcPts val="1000"/>
              </a:spcBef>
              <a:spcAft>
                <a:spcPts val="0"/>
              </a:spcAft>
              <a:buSzPts val="1400"/>
              <a:buChar char="■"/>
              <a:defRPr/>
            </a:lvl6pPr>
            <a:lvl7pPr indent="-317500" lvl="6" marL="3200400" rtl="0">
              <a:spcBef>
                <a:spcPts val="1000"/>
              </a:spcBef>
              <a:spcAft>
                <a:spcPts val="0"/>
              </a:spcAft>
              <a:buSzPts val="1400"/>
              <a:buChar char="●"/>
              <a:defRPr/>
            </a:lvl7pPr>
            <a:lvl8pPr indent="-317500" lvl="7" marL="3657600" rtl="0">
              <a:spcBef>
                <a:spcPts val="1000"/>
              </a:spcBef>
              <a:spcAft>
                <a:spcPts val="0"/>
              </a:spcAft>
              <a:buSzPts val="1400"/>
              <a:buChar char="○"/>
              <a:defRPr/>
            </a:lvl8pPr>
            <a:lvl9pPr indent="-317500" lvl="8" marL="4114800" rtl="0">
              <a:spcBef>
                <a:spcPts val="1000"/>
              </a:spcBef>
              <a:spcAft>
                <a:spcPts val="1000"/>
              </a:spcAft>
              <a:buSzPts val="1400"/>
              <a:buChar char="■"/>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5" name="Google Shape;45;p7"/>
          <p:cNvPicPr preferRelativeResize="0"/>
          <p:nvPr/>
        </p:nvPicPr>
        <p:blipFill>
          <a:blip r:embed="rId2">
            <a:alphaModFix/>
          </a:blip>
          <a:stretch>
            <a:fillRect/>
          </a:stretch>
        </p:blipFill>
        <p:spPr>
          <a:xfrm>
            <a:off x="1850" y="0"/>
            <a:ext cx="9140300"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434343"/>
              </a:buClr>
              <a:buSzPts val="1800"/>
              <a:buFont typeface="Poppins"/>
              <a:buChar char="●"/>
              <a:defRPr sz="1800">
                <a:solidFill>
                  <a:srgbClr val="434343"/>
                </a:solidFill>
                <a:latin typeface="Poppins"/>
                <a:ea typeface="Poppins"/>
                <a:cs typeface="Poppins"/>
                <a:sym typeface="Poppins"/>
              </a:defRPr>
            </a:lvl1pPr>
            <a:lvl2pPr indent="-317500" lvl="1" marL="9144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2pPr>
            <a:lvl3pPr indent="-317500" lvl="2" marL="13716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3pPr>
            <a:lvl4pPr indent="-317500" lvl="3" marL="18288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4pPr>
            <a:lvl5pPr indent="-317500" lvl="4" marL="22860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5pPr>
            <a:lvl6pPr indent="-317500" lvl="5" marL="27432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6pPr>
            <a:lvl7pPr indent="-317500" lvl="6" marL="32004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7pPr>
            <a:lvl8pPr indent="-317500" lvl="7" marL="3657600">
              <a:lnSpc>
                <a:spcPct val="115000"/>
              </a:lnSpc>
              <a:spcBef>
                <a:spcPts val="1000"/>
              </a:spcBef>
              <a:spcAft>
                <a:spcPts val="0"/>
              </a:spcAft>
              <a:buClr>
                <a:srgbClr val="434343"/>
              </a:buClr>
              <a:buSzPts val="1400"/>
              <a:buFont typeface="Poppins"/>
              <a:buChar char="○"/>
              <a:defRPr>
                <a:solidFill>
                  <a:srgbClr val="434343"/>
                </a:solidFill>
                <a:latin typeface="Poppins"/>
                <a:ea typeface="Poppins"/>
                <a:cs typeface="Poppins"/>
                <a:sym typeface="Poppins"/>
              </a:defRPr>
            </a:lvl8pPr>
            <a:lvl9pPr indent="-317500" lvl="8" marL="4114800">
              <a:lnSpc>
                <a:spcPct val="115000"/>
              </a:lnSpc>
              <a:spcBef>
                <a:spcPts val="1000"/>
              </a:spcBef>
              <a:spcAft>
                <a:spcPts val="1000"/>
              </a:spcAft>
              <a:buClr>
                <a:srgbClr val="434343"/>
              </a:buClr>
              <a:buSzPts val="1400"/>
              <a:buFont typeface="Poppins"/>
              <a:buChar char="■"/>
              <a:defRPr>
                <a:solidFill>
                  <a:srgbClr val="434343"/>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hyperlink" Target="https://adacomputerscience.org/questions/alu_operation_exampl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openai.com/polices/business-term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rpf.io/5o" TargetMode="Externa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txBox="1"/>
          <p:nvPr>
            <p:ph type="ctrTitle"/>
          </p:nvPr>
        </p:nvSpPr>
        <p:spPr>
          <a:xfrm>
            <a:off x="351747" y="1765779"/>
            <a:ext cx="5976900" cy="1246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Using a LLM to mark free text questions on Ada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 paper question</a:t>
            </a:r>
            <a:endParaRPr/>
          </a:p>
        </p:txBody>
      </p:sp>
      <p:pic>
        <p:nvPicPr>
          <p:cNvPr id="137" name="Google Shape;137;p17"/>
          <p:cNvPicPr preferRelativeResize="0"/>
          <p:nvPr/>
        </p:nvPicPr>
        <p:blipFill rotWithShape="1">
          <a:blip r:embed="rId3">
            <a:alphaModFix/>
          </a:blip>
          <a:srcRect b="31878" l="5033" r="0" t="3940"/>
          <a:stretch/>
        </p:blipFill>
        <p:spPr>
          <a:xfrm>
            <a:off x="311700" y="1051525"/>
            <a:ext cx="6715974" cy="2665825"/>
          </a:xfrm>
          <a:prstGeom prst="rect">
            <a:avLst/>
          </a:prstGeom>
          <a:noFill/>
          <a:ln>
            <a:noFill/>
          </a:ln>
        </p:spPr>
      </p:pic>
      <p:pic>
        <p:nvPicPr>
          <p:cNvPr id="138" name="Google Shape;138;p17"/>
          <p:cNvPicPr preferRelativeResize="0"/>
          <p:nvPr/>
        </p:nvPicPr>
        <p:blipFill rotWithShape="1">
          <a:blip r:embed="rId4">
            <a:alphaModFix/>
          </a:blip>
          <a:srcRect b="49670" l="0" r="62347" t="0"/>
          <a:stretch/>
        </p:blipFill>
        <p:spPr>
          <a:xfrm>
            <a:off x="387900" y="3792144"/>
            <a:ext cx="3191976" cy="1110050"/>
          </a:xfrm>
          <a:prstGeom prst="rect">
            <a:avLst/>
          </a:prstGeom>
          <a:noFill/>
          <a:ln>
            <a:noFill/>
          </a:ln>
        </p:spPr>
      </p:pic>
      <p:pic>
        <p:nvPicPr>
          <p:cNvPr id="139" name="Google Shape;139;p17"/>
          <p:cNvPicPr preferRelativeResize="0"/>
          <p:nvPr/>
        </p:nvPicPr>
        <p:blipFill rotWithShape="1">
          <a:blip r:embed="rId5">
            <a:alphaModFix/>
          </a:blip>
          <a:srcRect b="52958" l="13442" r="0" t="0"/>
          <a:stretch/>
        </p:blipFill>
        <p:spPr>
          <a:xfrm>
            <a:off x="3852325" y="3792150"/>
            <a:ext cx="4265875" cy="68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#1</a:t>
            </a:r>
            <a:endParaRPr/>
          </a:p>
        </p:txBody>
      </p:sp>
      <p:sp>
        <p:nvSpPr>
          <p:cNvPr id="145" name="Google Shape;145;p18"/>
          <p:cNvSpPr txBox="1"/>
          <p:nvPr/>
        </p:nvSpPr>
        <p:spPr>
          <a:xfrm>
            <a:off x="2438200" y="2099025"/>
            <a:ext cx="3749100" cy="1169700"/>
          </a:xfrm>
          <a:prstGeom prst="rect">
            <a:avLst/>
          </a:prstGeom>
          <a:noFill/>
          <a:ln cap="flat" cmpd="sng" w="38100">
            <a:solidFill>
              <a:srgbClr val="B40B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t>Microphone, needed to listen out for the phrase “Hey Bertie” (so that it can then listen to the question asked and attempt to give a relevant answer)</a:t>
            </a:r>
            <a:endParaRPr/>
          </a:p>
        </p:txBody>
      </p:sp>
      <p:sp>
        <p:nvSpPr>
          <p:cNvPr id="146" name="Google Shape;146;p18"/>
          <p:cNvSpPr txBox="1"/>
          <p:nvPr>
            <p:ph idx="1" type="body"/>
          </p:nvPr>
        </p:nvSpPr>
        <p:spPr>
          <a:xfrm>
            <a:off x="311700" y="1017725"/>
            <a:ext cx="8520600" cy="10059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b="1" lang="en-GB"/>
              <a:t>What mark would you award out of a maximum of 2?</a:t>
            </a:r>
            <a:br>
              <a:rPr b="1" lang="en-GB"/>
            </a:br>
            <a:r>
              <a:rPr lang="en-GB"/>
              <a:t>(max 1 device name, max 1 reason)</a:t>
            </a:r>
            <a:endParaRPr/>
          </a:p>
        </p:txBody>
      </p:sp>
      <p:pic>
        <p:nvPicPr>
          <p:cNvPr id="147" name="Google Shape;147;p18"/>
          <p:cNvPicPr preferRelativeResize="0"/>
          <p:nvPr/>
        </p:nvPicPr>
        <p:blipFill rotWithShape="1">
          <a:blip r:embed="rId3">
            <a:alphaModFix/>
          </a:blip>
          <a:srcRect b="50697" l="0" r="62347" t="0"/>
          <a:stretch/>
        </p:blipFill>
        <p:spPr>
          <a:xfrm>
            <a:off x="596313" y="3630050"/>
            <a:ext cx="3325575" cy="1132900"/>
          </a:xfrm>
          <a:prstGeom prst="rect">
            <a:avLst/>
          </a:prstGeom>
          <a:noFill/>
          <a:ln>
            <a:noFill/>
          </a:ln>
        </p:spPr>
      </p:pic>
      <p:pic>
        <p:nvPicPr>
          <p:cNvPr id="148" name="Google Shape;148;p18"/>
          <p:cNvPicPr preferRelativeResize="0"/>
          <p:nvPr/>
        </p:nvPicPr>
        <p:blipFill rotWithShape="1">
          <a:blip r:embed="rId4">
            <a:alphaModFix/>
          </a:blip>
          <a:srcRect b="48344" l="13800" r="0" t="0"/>
          <a:stretch/>
        </p:blipFill>
        <p:spPr>
          <a:xfrm>
            <a:off x="3921863" y="3563600"/>
            <a:ext cx="4352201" cy="765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#1</a:t>
            </a:r>
            <a:endParaRPr/>
          </a:p>
        </p:txBody>
      </p:sp>
      <p:sp>
        <p:nvSpPr>
          <p:cNvPr id="154" name="Google Shape;154;p19"/>
          <p:cNvSpPr txBox="1"/>
          <p:nvPr/>
        </p:nvSpPr>
        <p:spPr>
          <a:xfrm>
            <a:off x="395675" y="1221850"/>
            <a:ext cx="3749100" cy="116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t>Microphone, needed to </a:t>
            </a:r>
            <a:r>
              <a:rPr i="1" lang="en-GB" sz="1600">
                <a:highlight>
                  <a:srgbClr val="FFE599"/>
                </a:highlight>
              </a:rPr>
              <a:t>listen out for the phrase “Hey Bertie”</a:t>
            </a:r>
            <a:r>
              <a:rPr i="1" lang="en-GB" sz="1600"/>
              <a:t> (so that it can then listen to the question asked and attempt to give a relevant answer)</a:t>
            </a:r>
            <a:endParaRPr/>
          </a:p>
        </p:txBody>
      </p:sp>
      <p:pic>
        <p:nvPicPr>
          <p:cNvPr id="155" name="Google Shape;155;p19"/>
          <p:cNvPicPr preferRelativeResize="0"/>
          <p:nvPr/>
        </p:nvPicPr>
        <p:blipFill>
          <a:blip r:embed="rId3">
            <a:alphaModFix/>
          </a:blip>
          <a:stretch>
            <a:fillRect/>
          </a:stretch>
        </p:blipFill>
        <p:spPr>
          <a:xfrm>
            <a:off x="4393875" y="1221850"/>
            <a:ext cx="4694426" cy="3802035"/>
          </a:xfrm>
          <a:prstGeom prst="rect">
            <a:avLst/>
          </a:prstGeom>
          <a:noFill/>
          <a:ln>
            <a:noFill/>
          </a:ln>
        </p:spPr>
      </p:pic>
      <p:sp>
        <p:nvSpPr>
          <p:cNvPr id="156" name="Google Shape;156;p19"/>
          <p:cNvSpPr txBox="1"/>
          <p:nvPr>
            <p:ph idx="1" type="body"/>
          </p:nvPr>
        </p:nvSpPr>
        <p:spPr>
          <a:xfrm>
            <a:off x="311700" y="2520525"/>
            <a:ext cx="3749100" cy="25035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b="1" lang="en-GB" sz="1600"/>
              <a:t>Issue:</a:t>
            </a:r>
            <a:r>
              <a:rPr lang="en-GB" sz="1600"/>
              <a:t> </a:t>
            </a:r>
            <a:r>
              <a:rPr lang="en-GB" sz="1600"/>
              <a:t>GPT-3.5</a:t>
            </a:r>
            <a:r>
              <a:rPr lang="en-GB" sz="1600"/>
              <a:t> and </a:t>
            </a:r>
            <a:r>
              <a:rPr lang="en-GB" sz="1600"/>
              <a:t>GPT-4</a:t>
            </a:r>
            <a:r>
              <a:rPr lang="en-GB" sz="1600"/>
              <a:t> may not have awarded the second mark because of the exact match </a:t>
            </a:r>
            <a:r>
              <a:rPr lang="en-GB" sz="1600"/>
              <a:t>in</a:t>
            </a:r>
            <a:r>
              <a:rPr lang="en-GB" sz="1600"/>
              <a:t> the “Do not award” comment.</a:t>
            </a:r>
            <a:endParaRPr sz="1600"/>
          </a:p>
        </p:txBody>
      </p:sp>
      <p:pic>
        <p:nvPicPr>
          <p:cNvPr id="157" name="Google Shape;157;p19"/>
          <p:cNvPicPr preferRelativeResize="0"/>
          <p:nvPr/>
        </p:nvPicPr>
        <p:blipFill rotWithShape="1">
          <a:blip r:embed="rId4">
            <a:alphaModFix/>
          </a:blip>
          <a:srcRect b="48344" l="13800" r="0" t="0"/>
          <a:stretch/>
        </p:blipFill>
        <p:spPr>
          <a:xfrm>
            <a:off x="395674" y="3978025"/>
            <a:ext cx="3998200" cy="7036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#2</a:t>
            </a:r>
            <a:endParaRPr/>
          </a:p>
        </p:txBody>
      </p:sp>
      <p:sp>
        <p:nvSpPr>
          <p:cNvPr id="163" name="Google Shape;163;p20"/>
          <p:cNvSpPr txBox="1"/>
          <p:nvPr/>
        </p:nvSpPr>
        <p:spPr>
          <a:xfrm>
            <a:off x="1308475" y="2096700"/>
            <a:ext cx="6605400" cy="1108200"/>
          </a:xfrm>
          <a:prstGeom prst="rect">
            <a:avLst/>
          </a:prstGeom>
          <a:noFill/>
          <a:ln cap="flat" cmpd="sng" w="38100">
            <a:solidFill>
              <a:srgbClr val="B40B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2000"/>
              <a:t>Bertie could have a microphone as an input device so that the user can use their voice to interact with bertie and have it translated to instructions for bertie.</a:t>
            </a:r>
            <a:endParaRPr i="1" sz="1800"/>
          </a:p>
        </p:txBody>
      </p:sp>
      <p:pic>
        <p:nvPicPr>
          <p:cNvPr id="164" name="Google Shape;164;p20"/>
          <p:cNvPicPr preferRelativeResize="0"/>
          <p:nvPr/>
        </p:nvPicPr>
        <p:blipFill rotWithShape="1">
          <a:blip r:embed="rId3">
            <a:alphaModFix/>
          </a:blip>
          <a:srcRect b="50697" l="0" r="62347" t="0"/>
          <a:stretch/>
        </p:blipFill>
        <p:spPr>
          <a:xfrm>
            <a:off x="705525" y="3758775"/>
            <a:ext cx="3325575" cy="1132900"/>
          </a:xfrm>
          <a:prstGeom prst="rect">
            <a:avLst/>
          </a:prstGeom>
          <a:noFill/>
          <a:ln>
            <a:noFill/>
          </a:ln>
        </p:spPr>
      </p:pic>
      <p:pic>
        <p:nvPicPr>
          <p:cNvPr id="165" name="Google Shape;165;p20"/>
          <p:cNvPicPr preferRelativeResize="0"/>
          <p:nvPr/>
        </p:nvPicPr>
        <p:blipFill rotWithShape="1">
          <a:blip r:embed="rId4">
            <a:alphaModFix/>
          </a:blip>
          <a:srcRect b="48344" l="13800" r="0" t="0"/>
          <a:stretch/>
        </p:blipFill>
        <p:spPr>
          <a:xfrm>
            <a:off x="3961763" y="3758775"/>
            <a:ext cx="4352201" cy="765900"/>
          </a:xfrm>
          <a:prstGeom prst="rect">
            <a:avLst/>
          </a:prstGeom>
          <a:noFill/>
          <a:ln>
            <a:noFill/>
          </a:ln>
        </p:spPr>
      </p:pic>
      <p:sp>
        <p:nvSpPr>
          <p:cNvPr id="166" name="Google Shape;166;p20"/>
          <p:cNvSpPr txBox="1"/>
          <p:nvPr>
            <p:ph idx="1" type="body"/>
          </p:nvPr>
        </p:nvSpPr>
        <p:spPr>
          <a:xfrm>
            <a:off x="391425" y="1090800"/>
            <a:ext cx="8520600" cy="10059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b="1" lang="en-GB"/>
              <a:t>What mark would you award out of a maximum of 2?</a:t>
            </a:r>
            <a:br>
              <a:rPr b="1" lang="en-GB"/>
            </a:br>
            <a:r>
              <a:rPr lang="en-GB"/>
              <a:t>(max 1 device name, max 1 reason)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#2</a:t>
            </a:r>
            <a:endParaRPr/>
          </a:p>
        </p:txBody>
      </p:sp>
      <p:sp>
        <p:nvSpPr>
          <p:cNvPr id="172" name="Google Shape;172;p21"/>
          <p:cNvSpPr txBox="1"/>
          <p:nvPr/>
        </p:nvSpPr>
        <p:spPr>
          <a:xfrm>
            <a:off x="395675" y="1221850"/>
            <a:ext cx="3749100" cy="1416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t>Bertie could have a microphone as an input device so that the user can use their voice to interact with bertie and have it translated to instructions for bertie.</a:t>
            </a:r>
            <a:endParaRPr/>
          </a:p>
        </p:txBody>
      </p:sp>
      <p:sp>
        <p:nvSpPr>
          <p:cNvPr id="173" name="Google Shape;173;p21"/>
          <p:cNvSpPr txBox="1"/>
          <p:nvPr>
            <p:ph idx="1" type="body"/>
          </p:nvPr>
        </p:nvSpPr>
        <p:spPr>
          <a:xfrm>
            <a:off x="311700" y="2940600"/>
            <a:ext cx="3940500" cy="10143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b="1" lang="en-GB" sz="1600"/>
              <a:t>Everyone agree</a:t>
            </a:r>
            <a:r>
              <a:rPr b="1" lang="en-GB" sz="1600"/>
              <a:t>s</a:t>
            </a:r>
            <a:r>
              <a:rPr b="1" lang="en-GB" sz="1600"/>
              <a:t>!</a:t>
            </a:r>
            <a:r>
              <a:rPr lang="en-GB" sz="1600"/>
              <a:t> Happy days :-)</a:t>
            </a:r>
            <a:endParaRPr b="1" sz="1600"/>
          </a:p>
        </p:txBody>
      </p:sp>
      <p:pic>
        <p:nvPicPr>
          <p:cNvPr id="174" name="Google Shape;174;p21"/>
          <p:cNvPicPr preferRelativeResize="0"/>
          <p:nvPr/>
        </p:nvPicPr>
        <p:blipFill>
          <a:blip r:embed="rId3">
            <a:alphaModFix/>
          </a:blip>
          <a:stretch>
            <a:fillRect/>
          </a:stretch>
        </p:blipFill>
        <p:spPr>
          <a:xfrm>
            <a:off x="4393875" y="1212375"/>
            <a:ext cx="4371195"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#3</a:t>
            </a:r>
            <a:endParaRPr/>
          </a:p>
        </p:txBody>
      </p:sp>
      <p:sp>
        <p:nvSpPr>
          <p:cNvPr id="180" name="Google Shape;180;p22"/>
          <p:cNvSpPr txBox="1"/>
          <p:nvPr/>
        </p:nvSpPr>
        <p:spPr>
          <a:xfrm>
            <a:off x="2731200" y="2165200"/>
            <a:ext cx="3681600" cy="492600"/>
          </a:xfrm>
          <a:prstGeom prst="rect">
            <a:avLst/>
          </a:prstGeom>
          <a:noFill/>
          <a:ln cap="flat" cmpd="sng" w="38100">
            <a:solidFill>
              <a:srgbClr val="B40B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2000"/>
              <a:t>microphone to pick up sound</a:t>
            </a:r>
            <a:endParaRPr sz="1800"/>
          </a:p>
        </p:txBody>
      </p:sp>
      <p:sp>
        <p:nvSpPr>
          <p:cNvPr id="181" name="Google Shape;181;p22"/>
          <p:cNvSpPr txBox="1"/>
          <p:nvPr>
            <p:ph idx="1" type="body"/>
          </p:nvPr>
        </p:nvSpPr>
        <p:spPr>
          <a:xfrm>
            <a:off x="803450" y="1017725"/>
            <a:ext cx="8520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b="1" lang="en-GB"/>
              <a:t>What mark would you award out of a maximum of 2?</a:t>
            </a:r>
            <a:br>
              <a:rPr lang="en-GB"/>
            </a:br>
            <a:r>
              <a:rPr lang="en-GB"/>
              <a:t>(max 1 device name, max 1 reason)</a:t>
            </a:r>
            <a:endParaRPr/>
          </a:p>
        </p:txBody>
      </p:sp>
      <p:pic>
        <p:nvPicPr>
          <p:cNvPr id="182" name="Google Shape;182;p22"/>
          <p:cNvPicPr preferRelativeResize="0"/>
          <p:nvPr/>
        </p:nvPicPr>
        <p:blipFill rotWithShape="1">
          <a:blip r:embed="rId3">
            <a:alphaModFix/>
          </a:blip>
          <a:srcRect b="50697" l="0" r="62347" t="0"/>
          <a:stretch/>
        </p:blipFill>
        <p:spPr>
          <a:xfrm>
            <a:off x="803450" y="3494550"/>
            <a:ext cx="3325575" cy="1132900"/>
          </a:xfrm>
          <a:prstGeom prst="rect">
            <a:avLst/>
          </a:prstGeom>
          <a:noFill/>
          <a:ln>
            <a:noFill/>
          </a:ln>
        </p:spPr>
      </p:pic>
      <p:pic>
        <p:nvPicPr>
          <p:cNvPr id="183" name="Google Shape;183;p22"/>
          <p:cNvPicPr preferRelativeResize="0"/>
          <p:nvPr/>
        </p:nvPicPr>
        <p:blipFill rotWithShape="1">
          <a:blip r:embed="rId4">
            <a:alphaModFix/>
          </a:blip>
          <a:srcRect b="48344" l="13800" r="0" t="0"/>
          <a:stretch/>
        </p:blipFill>
        <p:spPr>
          <a:xfrm>
            <a:off x="4129013" y="3428075"/>
            <a:ext cx="4352201" cy="76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3"/>
          <p:cNvPicPr preferRelativeResize="0"/>
          <p:nvPr/>
        </p:nvPicPr>
        <p:blipFill>
          <a:blip r:embed="rId3">
            <a:alphaModFix/>
          </a:blip>
          <a:stretch>
            <a:fillRect/>
          </a:stretch>
        </p:blipFill>
        <p:spPr>
          <a:xfrm>
            <a:off x="4393875" y="1212375"/>
            <a:ext cx="4371200" cy="3785772"/>
          </a:xfrm>
          <a:prstGeom prst="rect">
            <a:avLst/>
          </a:prstGeom>
          <a:noFill/>
          <a:ln>
            <a:noFill/>
          </a:ln>
        </p:spPr>
      </p:pic>
      <p:sp>
        <p:nvSpPr>
          <p:cNvPr id="189" name="Google Shape;18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#3</a:t>
            </a:r>
            <a:endParaRPr/>
          </a:p>
        </p:txBody>
      </p:sp>
      <p:sp>
        <p:nvSpPr>
          <p:cNvPr id="190" name="Google Shape;190;p23"/>
          <p:cNvSpPr txBox="1"/>
          <p:nvPr/>
        </p:nvSpPr>
        <p:spPr>
          <a:xfrm>
            <a:off x="311700" y="1723675"/>
            <a:ext cx="3749100" cy="43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t>microphone to pick up sound</a:t>
            </a:r>
            <a:endParaRPr/>
          </a:p>
        </p:txBody>
      </p:sp>
      <p:sp>
        <p:nvSpPr>
          <p:cNvPr id="191" name="Google Shape;191;p23"/>
          <p:cNvSpPr txBox="1"/>
          <p:nvPr>
            <p:ph idx="1" type="body"/>
          </p:nvPr>
        </p:nvSpPr>
        <p:spPr>
          <a:xfrm>
            <a:off x="311700" y="2940600"/>
            <a:ext cx="3749100" cy="208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GPT-3.5</a:t>
            </a:r>
            <a:r>
              <a:rPr b="1" lang="en-GB"/>
              <a:t> </a:t>
            </a:r>
            <a:r>
              <a:rPr b="1" lang="en-GB"/>
              <a:t>doesn’t</a:t>
            </a:r>
            <a:r>
              <a:rPr b="1" lang="en-GB"/>
              <a:t> agree :-(</a:t>
            </a:r>
            <a:endParaRPr/>
          </a:p>
          <a:p>
            <a:pPr indent="0" lvl="0" marL="0" rtl="0" algn="l">
              <a:spcBef>
                <a:spcPts val="1000"/>
              </a:spcBef>
              <a:spcAft>
                <a:spcPts val="1000"/>
              </a:spcAft>
              <a:buNone/>
            </a:pPr>
            <a:r>
              <a:rPr lang="en-GB"/>
              <a:t>Do you?!</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#4</a:t>
            </a:r>
            <a:endParaRPr/>
          </a:p>
        </p:txBody>
      </p:sp>
      <p:sp>
        <p:nvSpPr>
          <p:cNvPr id="197" name="Google Shape;197;p24"/>
          <p:cNvSpPr txBox="1"/>
          <p:nvPr/>
        </p:nvSpPr>
        <p:spPr>
          <a:xfrm>
            <a:off x="2454900" y="2325450"/>
            <a:ext cx="4234200" cy="492600"/>
          </a:xfrm>
          <a:prstGeom prst="rect">
            <a:avLst/>
          </a:prstGeom>
          <a:noFill/>
          <a:ln cap="flat" cmpd="sng" w="38100">
            <a:solidFill>
              <a:srgbClr val="B40B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2000"/>
              <a:t>Microphone to listen for commands</a:t>
            </a:r>
            <a:endParaRPr sz="1800"/>
          </a:p>
        </p:txBody>
      </p:sp>
      <p:sp>
        <p:nvSpPr>
          <p:cNvPr id="198" name="Google Shape;198;p24"/>
          <p:cNvSpPr txBox="1"/>
          <p:nvPr>
            <p:ph idx="1" type="body"/>
          </p:nvPr>
        </p:nvSpPr>
        <p:spPr>
          <a:xfrm>
            <a:off x="471200" y="1183288"/>
            <a:ext cx="8520600" cy="10059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b="1" lang="en-GB"/>
              <a:t>What mark would you award out of a maximum of 2?</a:t>
            </a:r>
            <a:br>
              <a:rPr lang="en-GB"/>
            </a:br>
            <a:r>
              <a:rPr lang="en-GB"/>
              <a:t>(max 1 device name, max 1 reason)</a:t>
            </a:r>
            <a:endParaRPr/>
          </a:p>
        </p:txBody>
      </p:sp>
      <p:pic>
        <p:nvPicPr>
          <p:cNvPr id="199" name="Google Shape;199;p24"/>
          <p:cNvPicPr preferRelativeResize="0"/>
          <p:nvPr/>
        </p:nvPicPr>
        <p:blipFill rotWithShape="1">
          <a:blip r:embed="rId3">
            <a:alphaModFix/>
          </a:blip>
          <a:srcRect b="50697" l="0" r="62347" t="0"/>
          <a:stretch/>
        </p:blipFill>
        <p:spPr>
          <a:xfrm>
            <a:off x="750325" y="3707225"/>
            <a:ext cx="3325575" cy="1132900"/>
          </a:xfrm>
          <a:prstGeom prst="rect">
            <a:avLst/>
          </a:prstGeom>
          <a:noFill/>
          <a:ln>
            <a:noFill/>
          </a:ln>
        </p:spPr>
      </p:pic>
      <p:pic>
        <p:nvPicPr>
          <p:cNvPr id="200" name="Google Shape;200;p24"/>
          <p:cNvPicPr preferRelativeResize="0"/>
          <p:nvPr/>
        </p:nvPicPr>
        <p:blipFill rotWithShape="1">
          <a:blip r:embed="rId4">
            <a:alphaModFix/>
          </a:blip>
          <a:srcRect b="48344" l="13800" r="0" t="0"/>
          <a:stretch/>
        </p:blipFill>
        <p:spPr>
          <a:xfrm>
            <a:off x="4254138" y="3707225"/>
            <a:ext cx="4352201" cy="76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#4</a:t>
            </a:r>
            <a:endParaRPr/>
          </a:p>
        </p:txBody>
      </p:sp>
      <p:sp>
        <p:nvSpPr>
          <p:cNvPr id="206" name="Google Shape;206;p25"/>
          <p:cNvSpPr txBox="1"/>
          <p:nvPr/>
        </p:nvSpPr>
        <p:spPr>
          <a:xfrm>
            <a:off x="395675" y="1221850"/>
            <a:ext cx="3749100" cy="43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solidFill>
                  <a:schemeClr val="dk1"/>
                </a:solidFill>
              </a:rPr>
              <a:t>Microphone to listen for commands</a:t>
            </a:r>
            <a:endParaRPr i="1" sz="1600"/>
          </a:p>
        </p:txBody>
      </p:sp>
      <p:sp>
        <p:nvSpPr>
          <p:cNvPr id="207" name="Google Shape;207;p25"/>
          <p:cNvSpPr txBox="1"/>
          <p:nvPr>
            <p:ph idx="1" type="body"/>
          </p:nvPr>
        </p:nvSpPr>
        <p:spPr>
          <a:xfrm>
            <a:off x="311700" y="2940600"/>
            <a:ext cx="3749100" cy="208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A teacher </a:t>
            </a:r>
            <a:r>
              <a:rPr b="1" lang="en-GB"/>
              <a:t>doesn’t</a:t>
            </a:r>
            <a:r>
              <a:rPr b="1" lang="en-GB"/>
              <a:t> agree!</a:t>
            </a:r>
            <a:endParaRPr b="1"/>
          </a:p>
          <a:p>
            <a:pPr indent="0" lvl="0" marL="0" rtl="0" algn="l">
              <a:spcBef>
                <a:spcPts val="1000"/>
              </a:spcBef>
              <a:spcAft>
                <a:spcPts val="1000"/>
              </a:spcAft>
              <a:buNone/>
            </a:pPr>
            <a:r>
              <a:rPr lang="en-GB"/>
              <a:t>GPT-3.5</a:t>
            </a:r>
            <a:r>
              <a:rPr lang="en-GB"/>
              <a:t> and </a:t>
            </a:r>
            <a:r>
              <a:rPr lang="en-GB"/>
              <a:t>GPT-4</a:t>
            </a:r>
            <a:r>
              <a:rPr lang="en-GB"/>
              <a:t> agree with two out of three teachers.</a:t>
            </a:r>
            <a:endParaRPr/>
          </a:p>
        </p:txBody>
      </p:sp>
      <p:pic>
        <p:nvPicPr>
          <p:cNvPr id="208" name="Google Shape;208;p25"/>
          <p:cNvPicPr preferRelativeResize="0"/>
          <p:nvPr/>
        </p:nvPicPr>
        <p:blipFill>
          <a:blip r:embed="rId3">
            <a:alphaModFix/>
          </a:blip>
          <a:stretch>
            <a:fillRect/>
          </a:stretch>
        </p:blipFill>
        <p:spPr>
          <a:xfrm>
            <a:off x="4393875" y="1221850"/>
            <a:ext cx="4250913" cy="3785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#5</a:t>
            </a:r>
            <a:endParaRPr/>
          </a:p>
        </p:txBody>
      </p:sp>
      <p:sp>
        <p:nvSpPr>
          <p:cNvPr id="214" name="Google Shape;214;p26"/>
          <p:cNvSpPr txBox="1"/>
          <p:nvPr/>
        </p:nvSpPr>
        <p:spPr>
          <a:xfrm>
            <a:off x="2469025" y="2023625"/>
            <a:ext cx="4474800" cy="800400"/>
          </a:xfrm>
          <a:prstGeom prst="rect">
            <a:avLst/>
          </a:prstGeom>
          <a:noFill/>
          <a:ln cap="flat" cmpd="sng" w="38100">
            <a:solidFill>
              <a:srgbClr val="B40B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2000"/>
              <a:t>Microphone so that it can listen when it has been activated by 'Hey Bertie'</a:t>
            </a:r>
            <a:endParaRPr sz="1800"/>
          </a:p>
        </p:txBody>
      </p:sp>
      <p:sp>
        <p:nvSpPr>
          <p:cNvPr id="215" name="Google Shape;215;p26"/>
          <p:cNvSpPr txBox="1"/>
          <p:nvPr>
            <p:ph idx="1" type="body"/>
          </p:nvPr>
        </p:nvSpPr>
        <p:spPr>
          <a:xfrm>
            <a:off x="444600" y="1017725"/>
            <a:ext cx="8520600" cy="10059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b="1" lang="en-GB"/>
              <a:t>What mark would you award out of a maximum of 2?</a:t>
            </a:r>
            <a:br>
              <a:rPr lang="en-GB"/>
            </a:br>
            <a:r>
              <a:rPr lang="en-GB"/>
              <a:t>(max 1 device name, max 1 reason)</a:t>
            </a:r>
            <a:endParaRPr/>
          </a:p>
        </p:txBody>
      </p:sp>
      <p:pic>
        <p:nvPicPr>
          <p:cNvPr id="216" name="Google Shape;216;p26"/>
          <p:cNvPicPr preferRelativeResize="0"/>
          <p:nvPr/>
        </p:nvPicPr>
        <p:blipFill rotWithShape="1">
          <a:blip r:embed="rId3">
            <a:alphaModFix/>
          </a:blip>
          <a:srcRect b="50697" l="0" r="62347" t="0"/>
          <a:stretch/>
        </p:blipFill>
        <p:spPr>
          <a:xfrm>
            <a:off x="1154525" y="3308500"/>
            <a:ext cx="3325575" cy="1132900"/>
          </a:xfrm>
          <a:prstGeom prst="rect">
            <a:avLst/>
          </a:prstGeom>
          <a:noFill/>
          <a:ln>
            <a:noFill/>
          </a:ln>
        </p:spPr>
      </p:pic>
      <p:pic>
        <p:nvPicPr>
          <p:cNvPr id="217" name="Google Shape;217;p26"/>
          <p:cNvPicPr preferRelativeResize="0"/>
          <p:nvPr/>
        </p:nvPicPr>
        <p:blipFill rotWithShape="1">
          <a:blip r:embed="rId4">
            <a:alphaModFix/>
          </a:blip>
          <a:srcRect b="48344" l="13800" r="0" t="0"/>
          <a:stretch/>
        </p:blipFill>
        <p:spPr>
          <a:xfrm>
            <a:off x="4480088" y="3308500"/>
            <a:ext cx="4352201" cy="76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9"/>
          <p:cNvSpPr txBox="1"/>
          <p:nvPr>
            <p:ph type="title"/>
          </p:nvPr>
        </p:nvSpPr>
        <p:spPr>
          <a:xfrm>
            <a:off x="311700" y="445025"/>
            <a:ext cx="684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Ada Computer Science?</a:t>
            </a:r>
            <a:endParaRPr/>
          </a:p>
        </p:txBody>
      </p:sp>
      <p:sp>
        <p:nvSpPr>
          <p:cNvPr id="56" name="Google Shape;56;p9"/>
          <p:cNvSpPr txBox="1"/>
          <p:nvPr>
            <p:ph idx="1" type="body"/>
          </p:nvPr>
        </p:nvSpPr>
        <p:spPr>
          <a:xfrm>
            <a:off x="311700" y="1152475"/>
            <a:ext cx="8202900" cy="3762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GB" sz="1600"/>
              <a:t>Free online platform built and maintained by the Raspberry Pi Foundation and the University of Cambridge</a:t>
            </a:r>
            <a:endParaRPr sz="1600"/>
          </a:p>
          <a:p>
            <a:pPr indent="-330200" lvl="0" marL="457200" rtl="0" algn="l">
              <a:spcBef>
                <a:spcPts val="1000"/>
              </a:spcBef>
              <a:spcAft>
                <a:spcPts val="0"/>
              </a:spcAft>
              <a:buSzPts val="1600"/>
              <a:buChar char="●"/>
            </a:pPr>
            <a:r>
              <a:rPr lang="en-GB" sz="1600"/>
              <a:t>Designed for </a:t>
            </a:r>
            <a:r>
              <a:rPr b="1" lang="en-GB" sz="1600"/>
              <a:t>teachers</a:t>
            </a:r>
            <a:r>
              <a:rPr lang="en-GB" sz="1600"/>
              <a:t> and </a:t>
            </a:r>
            <a:r>
              <a:rPr b="1" lang="en-GB" sz="1600"/>
              <a:t>learners</a:t>
            </a:r>
            <a:r>
              <a:rPr lang="en-GB" sz="1600"/>
              <a:t> (aged 14+)</a:t>
            </a:r>
            <a:endParaRPr sz="1600"/>
          </a:p>
          <a:p>
            <a:pPr indent="-330200" lvl="0" marL="457200" rtl="0" algn="l">
              <a:spcBef>
                <a:spcPts val="1000"/>
              </a:spcBef>
              <a:spcAft>
                <a:spcPts val="0"/>
              </a:spcAft>
              <a:buSzPts val="1600"/>
              <a:buChar char="●"/>
            </a:pPr>
            <a:r>
              <a:rPr lang="en-GB" sz="1600"/>
              <a:t>Written by computer science subject experts; based on extensive research and evidence about pedagogy</a:t>
            </a:r>
            <a:endParaRPr sz="1600"/>
          </a:p>
          <a:p>
            <a:pPr indent="-330200" lvl="0" marL="457200" rtl="0" algn="l">
              <a:spcBef>
                <a:spcPts val="1000"/>
              </a:spcBef>
              <a:spcAft>
                <a:spcPts val="0"/>
              </a:spcAft>
              <a:buSzPts val="1600"/>
              <a:buChar char="●"/>
            </a:pPr>
            <a:r>
              <a:rPr lang="en-GB" sz="1600"/>
              <a:t>Integrates: </a:t>
            </a:r>
            <a:endParaRPr sz="1600"/>
          </a:p>
          <a:p>
            <a:pPr indent="-330200" lvl="1" marL="914400" rtl="0" algn="l">
              <a:spcBef>
                <a:spcPts val="1000"/>
              </a:spcBef>
              <a:spcAft>
                <a:spcPts val="0"/>
              </a:spcAft>
              <a:buSzPts val="1600"/>
              <a:buChar char="○"/>
            </a:pPr>
            <a:r>
              <a:rPr lang="en-GB" sz="1600"/>
              <a:t>comprehensive instructional materials introducing concepts</a:t>
            </a:r>
            <a:endParaRPr sz="1600"/>
          </a:p>
          <a:p>
            <a:pPr indent="-330200" lvl="1" marL="914400" rtl="0" algn="l">
              <a:spcBef>
                <a:spcPts val="1000"/>
              </a:spcBef>
              <a:spcAft>
                <a:spcPts val="0"/>
              </a:spcAft>
              <a:buSzPts val="1600"/>
              <a:buChar char="○"/>
            </a:pPr>
            <a:r>
              <a:rPr lang="en-GB" sz="1600"/>
              <a:t>self-marking questions to reinforce and assess learning </a:t>
            </a:r>
            <a:endParaRPr sz="1600"/>
          </a:p>
          <a:p>
            <a:pPr indent="-330200" lvl="1" marL="914400" rtl="0" algn="l">
              <a:spcBef>
                <a:spcPts val="1000"/>
              </a:spcBef>
              <a:spcAft>
                <a:spcPts val="1000"/>
              </a:spcAft>
              <a:buSzPts val="1600"/>
              <a:buChar char="○"/>
            </a:pPr>
            <a:r>
              <a:rPr lang="en-GB" sz="1600"/>
              <a:t>automated high-quality formative feedback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7"/>
          <p:cNvPicPr preferRelativeResize="0"/>
          <p:nvPr/>
        </p:nvPicPr>
        <p:blipFill>
          <a:blip r:embed="rId3">
            <a:alphaModFix/>
          </a:blip>
          <a:stretch>
            <a:fillRect/>
          </a:stretch>
        </p:blipFill>
        <p:spPr>
          <a:xfrm>
            <a:off x="4393875" y="1200150"/>
            <a:ext cx="4232222" cy="3761975"/>
          </a:xfrm>
          <a:prstGeom prst="rect">
            <a:avLst/>
          </a:prstGeom>
          <a:noFill/>
          <a:ln>
            <a:noFill/>
          </a:ln>
        </p:spPr>
      </p:pic>
      <p:sp>
        <p:nvSpPr>
          <p:cNvPr id="223" name="Google Shape;22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 example #5</a:t>
            </a:r>
            <a:endParaRPr/>
          </a:p>
        </p:txBody>
      </p:sp>
      <p:sp>
        <p:nvSpPr>
          <p:cNvPr id="224" name="Google Shape;224;p27"/>
          <p:cNvSpPr txBox="1"/>
          <p:nvPr/>
        </p:nvSpPr>
        <p:spPr>
          <a:xfrm>
            <a:off x="395675" y="1221850"/>
            <a:ext cx="3749100" cy="67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solidFill>
                  <a:schemeClr val="dk1"/>
                </a:solidFill>
              </a:rPr>
              <a:t>Microphone so that it can listen when it has been activated by 'Hey Bertie'</a:t>
            </a:r>
            <a:endParaRPr i="1" sz="1600"/>
          </a:p>
        </p:txBody>
      </p:sp>
      <p:sp>
        <p:nvSpPr>
          <p:cNvPr id="225" name="Google Shape;225;p27"/>
          <p:cNvSpPr txBox="1"/>
          <p:nvPr>
            <p:ph idx="1" type="body"/>
          </p:nvPr>
        </p:nvSpPr>
        <p:spPr>
          <a:xfrm>
            <a:off x="311700" y="2940600"/>
            <a:ext cx="3749100" cy="208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GPT-3.5</a:t>
            </a:r>
            <a:r>
              <a:rPr lang="en-GB"/>
              <a:t> agree</a:t>
            </a:r>
            <a:r>
              <a:rPr lang="en-GB"/>
              <a:t>s</a:t>
            </a:r>
            <a:r>
              <a:rPr lang="en-GB"/>
              <a:t> with 1 teacher…</a:t>
            </a:r>
            <a:endParaRPr/>
          </a:p>
          <a:p>
            <a:pPr indent="0" lvl="0" marL="0" rtl="0" algn="l">
              <a:spcBef>
                <a:spcPts val="1000"/>
              </a:spcBef>
              <a:spcAft>
                <a:spcPts val="1000"/>
              </a:spcAft>
              <a:buNone/>
            </a:pPr>
            <a:r>
              <a:rPr lang="en-GB"/>
              <a:t>GPT-4 agrees with 2 teachers!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Question 1</a:t>
            </a:r>
            <a:r>
              <a:rPr lang="en-GB"/>
              <a:t> - marking disparity</a:t>
            </a:r>
            <a:endParaRPr/>
          </a:p>
        </p:txBody>
      </p:sp>
      <p:sp>
        <p:nvSpPr>
          <p:cNvPr id="231" name="Google Shape;231;p28"/>
          <p:cNvSpPr txBox="1"/>
          <p:nvPr>
            <p:ph idx="1" type="body"/>
          </p:nvPr>
        </p:nvSpPr>
        <p:spPr>
          <a:xfrm>
            <a:off x="311700" y="1152475"/>
            <a:ext cx="8151600" cy="3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1700"/>
              <a:t>O</a:t>
            </a:r>
            <a:r>
              <a:rPr i="1" lang="en-GB" sz="1700"/>
              <a:t>ut of 100 student responses: </a:t>
            </a:r>
            <a:endParaRPr i="1" sz="1700"/>
          </a:p>
          <a:p>
            <a:pPr indent="0" lvl="0" marL="0" rtl="0" algn="l">
              <a:spcBef>
                <a:spcPts val="1000"/>
              </a:spcBef>
              <a:spcAft>
                <a:spcPts val="0"/>
              </a:spcAft>
              <a:buNone/>
            </a:pPr>
            <a:r>
              <a:rPr lang="en-GB" sz="1700"/>
              <a:t>There were 9 occasions when the LLM tool using </a:t>
            </a:r>
            <a:r>
              <a:rPr lang="en-GB" sz="1700"/>
              <a:t>GPT-3.5</a:t>
            </a:r>
            <a:r>
              <a:rPr lang="en-GB" sz="1700"/>
              <a:t> did not agree with any of the teachers (but </a:t>
            </a:r>
            <a:r>
              <a:rPr lang="en-GB" sz="1700"/>
              <a:t>GPT-4</a:t>
            </a:r>
            <a:r>
              <a:rPr lang="en-GB" sz="1700"/>
              <a:t> did agree with at least one teacher)</a:t>
            </a:r>
            <a:endParaRPr sz="1700"/>
          </a:p>
          <a:p>
            <a:pPr indent="-336550" lvl="0" marL="457200" rtl="0" algn="l">
              <a:spcBef>
                <a:spcPts val="1000"/>
              </a:spcBef>
              <a:spcAft>
                <a:spcPts val="0"/>
              </a:spcAft>
              <a:buSzPts val="1700"/>
              <a:buChar char="●"/>
            </a:pPr>
            <a:r>
              <a:rPr lang="en-GB" sz="1700"/>
              <a:t>On 5 occasions it was was stricter than the teachers</a:t>
            </a:r>
            <a:endParaRPr sz="1700"/>
          </a:p>
          <a:p>
            <a:pPr indent="-336550" lvl="0" marL="457200" rtl="0" algn="l">
              <a:spcBef>
                <a:spcPts val="1000"/>
              </a:spcBef>
              <a:spcAft>
                <a:spcPts val="1000"/>
              </a:spcAft>
              <a:buSzPts val="1700"/>
              <a:buChar char="●"/>
            </a:pPr>
            <a:r>
              <a:rPr lang="en-GB" sz="1700"/>
              <a:t>On 4 occasions it failed to award a mark for the device “microphone” which should clearly have been awarded</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Question 1 - marking disparity</a:t>
            </a:r>
            <a:endParaRPr/>
          </a:p>
        </p:txBody>
      </p:sp>
      <p:sp>
        <p:nvSpPr>
          <p:cNvPr id="237" name="Google Shape;237;p29"/>
          <p:cNvSpPr txBox="1"/>
          <p:nvPr>
            <p:ph idx="1" type="body"/>
          </p:nvPr>
        </p:nvSpPr>
        <p:spPr>
          <a:xfrm>
            <a:off x="311700" y="1152475"/>
            <a:ext cx="8090100" cy="3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1700"/>
              <a:t>Out of 100 student responses: </a:t>
            </a:r>
            <a:endParaRPr i="1" sz="1700"/>
          </a:p>
          <a:p>
            <a:pPr indent="0" lvl="0" marL="0" rtl="0" algn="l">
              <a:spcBef>
                <a:spcPts val="1000"/>
              </a:spcBef>
              <a:spcAft>
                <a:spcPts val="0"/>
              </a:spcAft>
              <a:buNone/>
            </a:pPr>
            <a:r>
              <a:rPr lang="en-GB" sz="1700"/>
              <a:t>There were 9 occasions when the LLM tool using </a:t>
            </a:r>
            <a:r>
              <a:rPr lang="en-GB" sz="1700"/>
              <a:t>GPT-4</a:t>
            </a:r>
            <a:r>
              <a:rPr lang="en-GB" sz="1700"/>
              <a:t> did not agree with any of the teachers (but </a:t>
            </a:r>
            <a:r>
              <a:rPr lang="en-GB" sz="1700"/>
              <a:t>GPT-3.5</a:t>
            </a:r>
            <a:r>
              <a:rPr lang="en-GB" sz="1700"/>
              <a:t> did agree with at least one teacher)</a:t>
            </a:r>
            <a:endParaRPr sz="1700"/>
          </a:p>
          <a:p>
            <a:pPr indent="-336550" lvl="0" marL="457200" rtl="0" algn="l">
              <a:spcBef>
                <a:spcPts val="1000"/>
              </a:spcBef>
              <a:spcAft>
                <a:spcPts val="0"/>
              </a:spcAft>
              <a:buSzPts val="1700"/>
              <a:buChar char="●"/>
            </a:pPr>
            <a:r>
              <a:rPr lang="en-GB" sz="1700"/>
              <a:t>On 2 occasions it was over generous (but on one of these it could be argued that the marking was correct)</a:t>
            </a:r>
            <a:endParaRPr sz="1700"/>
          </a:p>
          <a:p>
            <a:pPr indent="-336550" lvl="0" marL="457200" rtl="0" algn="l">
              <a:spcBef>
                <a:spcPts val="1000"/>
              </a:spcBef>
              <a:spcAft>
                <a:spcPts val="1000"/>
              </a:spcAft>
              <a:buSzPts val="1700"/>
              <a:buChar char="●"/>
            </a:pPr>
            <a:r>
              <a:rPr lang="en-GB" sz="1700"/>
              <a:t>On 7 occasions it was stricter than the teachers</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Question 1 - marking disparity</a:t>
            </a:r>
            <a:endParaRPr/>
          </a:p>
        </p:txBody>
      </p:sp>
      <p:sp>
        <p:nvSpPr>
          <p:cNvPr id="243" name="Google Shape;243;p30"/>
          <p:cNvSpPr txBox="1"/>
          <p:nvPr>
            <p:ph idx="1" type="body"/>
          </p:nvPr>
        </p:nvSpPr>
        <p:spPr>
          <a:xfrm>
            <a:off x="311700" y="1152475"/>
            <a:ext cx="7984200" cy="3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sz="1700"/>
              <a:t>Out of 100 student responses:</a:t>
            </a:r>
            <a:r>
              <a:rPr lang="en-GB" sz="1700"/>
              <a:t> </a:t>
            </a:r>
            <a:endParaRPr sz="1700"/>
          </a:p>
          <a:p>
            <a:pPr indent="0" lvl="0" marL="0" rtl="0" algn="l">
              <a:spcBef>
                <a:spcPts val="1000"/>
              </a:spcBef>
              <a:spcAft>
                <a:spcPts val="0"/>
              </a:spcAft>
              <a:buNone/>
            </a:pPr>
            <a:r>
              <a:rPr lang="en-GB" sz="1700"/>
              <a:t>There were 7 occasions when </a:t>
            </a:r>
            <a:r>
              <a:rPr lang="en-GB" sz="1700"/>
              <a:t>GPT-3.5</a:t>
            </a:r>
            <a:r>
              <a:rPr lang="en-GB" sz="1700"/>
              <a:t> and </a:t>
            </a:r>
            <a:r>
              <a:rPr lang="en-GB" sz="1700"/>
              <a:t>GPT-4</a:t>
            </a:r>
            <a:r>
              <a:rPr lang="en-GB" sz="1700"/>
              <a:t> did not agree </a:t>
            </a:r>
            <a:r>
              <a:rPr lang="en-GB" sz="1700"/>
              <a:t>with</a:t>
            </a:r>
            <a:r>
              <a:rPr lang="en-GB" sz="1700"/>
              <a:t> any of the teachers</a:t>
            </a:r>
            <a:endParaRPr sz="1700"/>
          </a:p>
          <a:p>
            <a:pPr indent="-336550" lvl="0" marL="457200" rtl="0" algn="l">
              <a:spcBef>
                <a:spcPts val="1000"/>
              </a:spcBef>
              <a:spcAft>
                <a:spcPts val="0"/>
              </a:spcAft>
              <a:buSzPts val="1700"/>
              <a:buChar char="●"/>
            </a:pPr>
            <a:r>
              <a:rPr lang="en-GB" sz="1700"/>
              <a:t>On all 7 occasions only 1 mark was awarded by </a:t>
            </a:r>
            <a:r>
              <a:rPr lang="en-GB" sz="1700"/>
              <a:t>GPT-3.5</a:t>
            </a:r>
            <a:r>
              <a:rPr lang="en-GB" sz="1700"/>
              <a:t> and </a:t>
            </a:r>
            <a:r>
              <a:rPr lang="en-GB" sz="1700"/>
              <a:t>GPT-4</a:t>
            </a:r>
            <a:r>
              <a:rPr lang="en-GB" sz="1700"/>
              <a:t> instead of 2 marks that all of the teachers had given</a:t>
            </a:r>
            <a:endParaRPr sz="1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Pilot study - data analysis</a:t>
            </a:r>
            <a:endParaRPr/>
          </a:p>
        </p:txBody>
      </p:sp>
      <p:graphicFrame>
        <p:nvGraphicFramePr>
          <p:cNvPr id="249" name="Google Shape;249;p31"/>
          <p:cNvGraphicFramePr/>
          <p:nvPr/>
        </p:nvGraphicFramePr>
        <p:xfrm>
          <a:off x="311700" y="1076275"/>
          <a:ext cx="3000000" cy="3000000"/>
        </p:xfrm>
        <a:graphic>
          <a:graphicData uri="http://schemas.openxmlformats.org/drawingml/2006/table">
            <a:tbl>
              <a:tblPr>
                <a:noFill/>
                <a:tableStyleId>{6DD6E90A-E5D0-4DAE-A700-D1484A8C0FB2}</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gridSpan="2">
                  <a:txBody>
                    <a:bodyPr/>
                    <a:lstStyle/>
                    <a:p>
                      <a:pPr indent="0" lvl="0" marL="0" rtl="0" algn="l">
                        <a:spcBef>
                          <a:spcPts val="0"/>
                        </a:spcBef>
                        <a:spcAft>
                          <a:spcPts val="0"/>
                        </a:spcAft>
                        <a:buNone/>
                      </a:pPr>
                      <a:r>
                        <a:rPr lang="en-GB"/>
                        <a:t>Agreement with majority vote teacher mark</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hMerge="1"/>
                <a:tc gridSpan="2">
                  <a:txBody>
                    <a:bodyPr/>
                    <a:lstStyle/>
                    <a:p>
                      <a:pPr indent="0" lvl="0" marL="0" rtl="0" algn="l">
                        <a:spcBef>
                          <a:spcPts val="0"/>
                        </a:spcBef>
                        <a:spcAft>
                          <a:spcPts val="0"/>
                        </a:spcAft>
                        <a:buNone/>
                      </a:pPr>
                      <a:r>
                        <a:rPr lang="en-GB"/>
                        <a:t>Agreement with any teacher</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hMerge="1"/>
              </a:tr>
              <a:tr h="381000">
                <a:tc>
                  <a:txBody>
                    <a:bodyPr/>
                    <a:lstStyle/>
                    <a:p>
                      <a:pPr indent="0" lvl="0" marL="0" rtl="0" algn="l">
                        <a:spcBef>
                          <a:spcPts val="0"/>
                        </a:spcBef>
                        <a:spcAft>
                          <a:spcPts val="0"/>
                        </a:spcAft>
                        <a:buNone/>
                      </a:pPr>
                      <a:r>
                        <a:rPr b="1" lang="en-GB"/>
                        <a:t>Max marks</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GB"/>
                        <a:t>GPT-3.5</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GB"/>
                        <a:t>GPT-4</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GB"/>
                        <a:t>GPT-3.5</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GB"/>
                        <a:t>GPT-4</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r h="381000">
                <a:tc>
                  <a:txBody>
                    <a:bodyPr/>
                    <a:lstStyle/>
                    <a:p>
                      <a:pPr indent="0" lvl="0" marL="0" rtl="0" algn="r">
                        <a:spcBef>
                          <a:spcPts val="0"/>
                        </a:spcBef>
                        <a:spcAft>
                          <a:spcPts val="0"/>
                        </a:spcAft>
                        <a:buNone/>
                      </a:pPr>
                      <a:r>
                        <a:rPr lang="en-GB"/>
                        <a:t>1</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0.80</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0.81</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0.91</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0.94</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r h="381000">
                <a:tc>
                  <a:txBody>
                    <a:bodyPr/>
                    <a:lstStyle/>
                    <a:p>
                      <a:pPr indent="0" lvl="0" marL="0" rtl="0" algn="r">
                        <a:spcBef>
                          <a:spcPts val="0"/>
                        </a:spcBef>
                        <a:spcAft>
                          <a:spcPts val="0"/>
                        </a:spcAft>
                        <a:buNone/>
                      </a:pPr>
                      <a:r>
                        <a:rPr lang="en-GB"/>
                        <a:t>2</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0.67</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0.73</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0.82</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0.88</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r h="381000">
                <a:tc>
                  <a:txBody>
                    <a:bodyPr/>
                    <a:lstStyle/>
                    <a:p>
                      <a:pPr indent="0" lvl="0" marL="0" rtl="0" algn="r">
                        <a:spcBef>
                          <a:spcPts val="0"/>
                        </a:spcBef>
                        <a:spcAft>
                          <a:spcPts val="0"/>
                        </a:spcAft>
                        <a:buNone/>
                      </a:pPr>
                      <a:r>
                        <a:rPr lang="en-GB"/>
                        <a:t>3</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0.51</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0.65</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0.74</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0.81</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r h="381000">
                <a:tc>
                  <a:txBody>
                    <a:bodyPr/>
                    <a:lstStyle/>
                    <a:p>
                      <a:pPr indent="0" lvl="0" marL="0" rtl="0" algn="r">
                        <a:spcBef>
                          <a:spcPts val="0"/>
                        </a:spcBef>
                        <a:spcAft>
                          <a:spcPts val="0"/>
                        </a:spcAft>
                        <a:buNone/>
                      </a:pPr>
                      <a:r>
                        <a:rPr lang="en-GB"/>
                        <a:t>4</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0.38</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0.47</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0.65</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lang="en-GB"/>
                        <a:t>0.70</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b="1" lang="en-GB"/>
                        <a:t>Average</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b="1" lang="en-GB"/>
                        <a:t>0.66</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b="1" lang="en-GB"/>
                        <a:t>0.72</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b="1" lang="en-GB"/>
                        <a:t>0.82</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r">
                        <a:spcBef>
                          <a:spcPts val="0"/>
                        </a:spcBef>
                        <a:spcAft>
                          <a:spcPts val="0"/>
                        </a:spcAft>
                        <a:buNone/>
                      </a:pPr>
                      <a:r>
                        <a:rPr b="1" lang="en-GB"/>
                        <a:t>0.87</a:t>
                      </a:r>
                      <a:endParaRPr b="1"/>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1"/>
                    </a:solidFill>
                  </a:tcPr>
                </a:tc>
              </a:tr>
            </a:tbl>
          </a:graphicData>
        </a:graphic>
      </p:graphicFrame>
      <p:sp>
        <p:nvSpPr>
          <p:cNvPr id="250" name="Google Shape;250;p31"/>
          <p:cNvSpPr txBox="1"/>
          <p:nvPr/>
        </p:nvSpPr>
        <p:spPr>
          <a:xfrm>
            <a:off x="311700" y="4273975"/>
            <a:ext cx="7239000" cy="6636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t>Average </a:t>
            </a:r>
            <a:r>
              <a:rPr lang="en-GB" sz="1600"/>
              <a:t>pairwise agreement</a:t>
            </a:r>
            <a:r>
              <a:rPr lang="en-GB" sz="1600"/>
              <a:t> of the seven participating teachers = </a:t>
            </a:r>
            <a:r>
              <a:rPr b="1" lang="en-GB" sz="1600"/>
              <a:t>0.69</a:t>
            </a:r>
            <a:br>
              <a:rPr lang="en-GB" sz="1600"/>
            </a:br>
            <a:r>
              <a:rPr lang="en-GB" sz="1600"/>
              <a:t>(0.70, 0.67, 0.67, 0.73, 0.66, 0.71, 0.71)</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Pilot study - conclusions</a:t>
            </a:r>
            <a:endParaRPr/>
          </a:p>
        </p:txBody>
      </p:sp>
      <p:sp>
        <p:nvSpPr>
          <p:cNvPr id="256" name="Google Shape;256;p32"/>
          <p:cNvSpPr txBox="1"/>
          <p:nvPr>
            <p:ph idx="1" type="body"/>
          </p:nvPr>
        </p:nvSpPr>
        <p:spPr>
          <a:xfrm>
            <a:off x="311700" y="1152475"/>
            <a:ext cx="8061600" cy="3615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GB" sz="1700"/>
              <a:t>Teachers do not always agree with teachers!</a:t>
            </a:r>
            <a:endParaRPr sz="1700"/>
          </a:p>
          <a:p>
            <a:pPr indent="-336550" lvl="0" marL="457200" rtl="0" algn="l">
              <a:spcBef>
                <a:spcPts val="1000"/>
              </a:spcBef>
              <a:spcAft>
                <a:spcPts val="0"/>
              </a:spcAft>
              <a:buSzPts val="1700"/>
              <a:buChar char="●"/>
            </a:pPr>
            <a:r>
              <a:rPr lang="en-GB" sz="1700"/>
              <a:t>GPT-3.5</a:t>
            </a:r>
            <a:r>
              <a:rPr lang="en-GB" sz="1700"/>
              <a:t> and </a:t>
            </a:r>
            <a:r>
              <a:rPr lang="en-GB" sz="1700"/>
              <a:t>GPT-4</a:t>
            </a:r>
            <a:r>
              <a:rPr lang="en-GB" sz="1700"/>
              <a:t> do not always agree with teachers!</a:t>
            </a:r>
            <a:endParaRPr sz="1700"/>
          </a:p>
          <a:p>
            <a:pPr indent="-336550" lvl="0" marL="457200" rtl="0" algn="l">
              <a:spcBef>
                <a:spcPts val="1000"/>
              </a:spcBef>
              <a:spcAft>
                <a:spcPts val="0"/>
              </a:spcAft>
              <a:buSzPts val="1700"/>
              <a:buChar char="●"/>
            </a:pPr>
            <a:r>
              <a:rPr lang="en-GB" sz="1700"/>
              <a:t>Agreements are more likely with questions which have lower marks</a:t>
            </a:r>
            <a:endParaRPr sz="1700"/>
          </a:p>
          <a:p>
            <a:pPr indent="-330200" lvl="1" marL="914400" rtl="0" algn="l">
              <a:spcBef>
                <a:spcPts val="1000"/>
              </a:spcBef>
              <a:spcAft>
                <a:spcPts val="0"/>
              </a:spcAft>
              <a:buSzPts val="1600"/>
              <a:buChar char="○"/>
            </a:pPr>
            <a:r>
              <a:rPr lang="en-GB" sz="1600"/>
              <a:t>1 and 2 mark questions had much higher agreement compared to the 3 and 4 mark questions</a:t>
            </a:r>
            <a:endParaRPr sz="1600"/>
          </a:p>
          <a:p>
            <a:pPr indent="-336550" lvl="0" marL="457200" rtl="0" algn="l">
              <a:spcBef>
                <a:spcPts val="1000"/>
              </a:spcBef>
              <a:spcAft>
                <a:spcPts val="0"/>
              </a:spcAft>
              <a:buSzPts val="1700"/>
              <a:buChar char="●"/>
            </a:pPr>
            <a:r>
              <a:rPr lang="en-GB" sz="1700"/>
              <a:t>Potential for the LLM marking to be further improved by tweaking the prompts</a:t>
            </a:r>
            <a:endParaRPr sz="1700"/>
          </a:p>
          <a:p>
            <a:pPr indent="-330200" lvl="1" marL="914400" rtl="0" algn="l">
              <a:spcBef>
                <a:spcPts val="1000"/>
              </a:spcBef>
              <a:spcAft>
                <a:spcPts val="1000"/>
              </a:spcAft>
              <a:buSzPts val="1600"/>
              <a:buChar char="○"/>
            </a:pPr>
            <a:r>
              <a:rPr lang="en-GB" sz="1600"/>
              <a:t>E.g. </a:t>
            </a:r>
            <a:r>
              <a:rPr lang="en-GB" sz="1600"/>
              <a:t>n-shot examples, </a:t>
            </a:r>
            <a:r>
              <a:rPr lang="en-GB" sz="1600"/>
              <a:t>chain-of-thought</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3"/>
          <p:cNvPicPr preferRelativeResize="0"/>
          <p:nvPr/>
        </p:nvPicPr>
        <p:blipFill rotWithShape="1">
          <a:blip r:embed="rId3">
            <a:alphaModFix/>
          </a:blip>
          <a:srcRect b="0" l="16856" r="16676" t="32786"/>
          <a:stretch/>
        </p:blipFill>
        <p:spPr>
          <a:xfrm>
            <a:off x="311700" y="1594925"/>
            <a:ext cx="5970676" cy="2613700"/>
          </a:xfrm>
          <a:prstGeom prst="rect">
            <a:avLst/>
          </a:prstGeom>
          <a:noFill/>
          <a:ln>
            <a:noFill/>
          </a:ln>
        </p:spPr>
      </p:pic>
      <p:sp>
        <p:nvSpPr>
          <p:cNvPr id="262" name="Google Shape;26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a:t>
            </a:r>
            <a:r>
              <a:rPr lang="en-GB"/>
              <a:t>LLM questions on Ada</a:t>
            </a:r>
            <a:endParaRPr/>
          </a:p>
        </p:txBody>
      </p:sp>
      <p:pic>
        <p:nvPicPr>
          <p:cNvPr id="263" name="Google Shape;263;p33"/>
          <p:cNvPicPr preferRelativeResize="0"/>
          <p:nvPr/>
        </p:nvPicPr>
        <p:blipFill rotWithShape="1">
          <a:blip r:embed="rId4">
            <a:alphaModFix/>
          </a:blip>
          <a:srcRect b="70316" l="571" r="79225" t="18613"/>
          <a:stretch/>
        </p:blipFill>
        <p:spPr>
          <a:xfrm>
            <a:off x="311700" y="1152475"/>
            <a:ext cx="1847226" cy="442450"/>
          </a:xfrm>
          <a:prstGeom prst="rect">
            <a:avLst/>
          </a:prstGeom>
          <a:noFill/>
          <a:ln>
            <a:noFill/>
          </a:ln>
        </p:spPr>
      </p:pic>
      <p:sp>
        <p:nvSpPr>
          <p:cNvPr id="264" name="Google Shape;264;p33"/>
          <p:cNvSpPr/>
          <p:nvPr/>
        </p:nvSpPr>
        <p:spPr>
          <a:xfrm>
            <a:off x="6506025" y="1152475"/>
            <a:ext cx="2409300" cy="2995500"/>
          </a:xfrm>
          <a:prstGeom prst="roundRect">
            <a:avLst>
              <a:gd fmla="val 16667" name="adj"/>
            </a:avLst>
          </a:prstGeom>
          <a:solidFill>
            <a:srgbClr val="F3F3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latin typeface="Poppins"/>
                <a:ea typeface="Poppins"/>
                <a:cs typeface="Poppins"/>
                <a:sym typeface="Poppins"/>
              </a:rPr>
              <a:t>Questions are tagged as LLM marked.</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GB" sz="1600">
                <a:latin typeface="Poppins"/>
                <a:ea typeface="Poppins"/>
                <a:cs typeface="Poppins"/>
                <a:sym typeface="Poppins"/>
              </a:rPr>
              <a:t>Banner with accuracy results from pilot study, link to FAQ, and how to withdraw consent.</a:t>
            </a:r>
            <a:endParaRPr b="1" sz="1600">
              <a:latin typeface="Poppins"/>
              <a:ea typeface="Poppins"/>
              <a:cs typeface="Poppins"/>
              <a:sym typeface="Poppins"/>
            </a:endParaRPr>
          </a:p>
        </p:txBody>
      </p:sp>
      <p:sp>
        <p:nvSpPr>
          <p:cNvPr id="265" name="Google Shape;265;p33"/>
          <p:cNvSpPr txBox="1"/>
          <p:nvPr/>
        </p:nvSpPr>
        <p:spPr>
          <a:xfrm>
            <a:off x="311700" y="4477500"/>
            <a:ext cx="59706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Example question: </a:t>
            </a:r>
            <a:r>
              <a:rPr lang="en-GB" u="sng">
                <a:solidFill>
                  <a:schemeClr val="hlink"/>
                </a:solidFill>
                <a:latin typeface="Poppins"/>
                <a:ea typeface="Poppins"/>
                <a:cs typeface="Poppins"/>
                <a:sym typeface="Poppins"/>
                <a:hlinkClick r:id="rId5"/>
              </a:rPr>
              <a:t>Arithmetic logic unit (ALU) operations</a:t>
            </a:r>
            <a:endParaRPr>
              <a:solidFill>
                <a:srgbClr val="434343"/>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4"/>
          <p:cNvPicPr preferRelativeResize="0"/>
          <p:nvPr/>
        </p:nvPicPr>
        <p:blipFill>
          <a:blip r:embed="rId3">
            <a:alphaModFix/>
          </a:blip>
          <a:stretch>
            <a:fillRect/>
          </a:stretch>
        </p:blipFill>
        <p:spPr>
          <a:xfrm>
            <a:off x="270950" y="741850"/>
            <a:ext cx="6286500" cy="2990850"/>
          </a:xfrm>
          <a:prstGeom prst="rect">
            <a:avLst/>
          </a:prstGeom>
          <a:noFill/>
          <a:ln>
            <a:noFill/>
          </a:ln>
        </p:spPr>
      </p:pic>
      <p:sp>
        <p:nvSpPr>
          <p:cNvPr id="271" name="Google Shape;271;p34"/>
          <p:cNvSpPr/>
          <p:nvPr/>
        </p:nvSpPr>
        <p:spPr>
          <a:xfrm>
            <a:off x="6608675" y="857750"/>
            <a:ext cx="2409000" cy="1830000"/>
          </a:xfrm>
          <a:prstGeom prst="roundRect">
            <a:avLst>
              <a:gd fmla="val 16667" name="adj"/>
            </a:avLst>
          </a:prstGeom>
          <a:solidFill>
            <a:srgbClr val="F3F3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Poppins"/>
                <a:ea typeface="Poppins"/>
                <a:cs typeface="Poppins"/>
                <a:sym typeface="Poppins"/>
              </a:rPr>
              <a:t>Daily cap per user to provide equal opportunity due to fixed monthly budget.</a:t>
            </a:r>
            <a:endParaRPr b="1" sz="1600">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5"/>
          <p:cNvPicPr preferRelativeResize="0"/>
          <p:nvPr/>
        </p:nvPicPr>
        <p:blipFill>
          <a:blip r:embed="rId3">
            <a:alphaModFix/>
          </a:blip>
          <a:stretch>
            <a:fillRect/>
          </a:stretch>
        </p:blipFill>
        <p:spPr>
          <a:xfrm>
            <a:off x="380106" y="152400"/>
            <a:ext cx="4894694" cy="4991099"/>
          </a:xfrm>
          <a:prstGeom prst="rect">
            <a:avLst/>
          </a:prstGeom>
          <a:noFill/>
          <a:ln>
            <a:noFill/>
          </a:ln>
        </p:spPr>
      </p:pic>
      <p:sp>
        <p:nvSpPr>
          <p:cNvPr id="277" name="Google Shape;277;p35"/>
          <p:cNvSpPr/>
          <p:nvPr/>
        </p:nvSpPr>
        <p:spPr>
          <a:xfrm>
            <a:off x="5530300" y="356075"/>
            <a:ext cx="3362400" cy="2995500"/>
          </a:xfrm>
          <a:prstGeom prst="roundRect">
            <a:avLst>
              <a:gd fmla="val 16667" name="adj"/>
            </a:avLst>
          </a:prstGeom>
          <a:solidFill>
            <a:srgbClr val="F3F3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Poppins"/>
                <a:ea typeface="Poppins"/>
                <a:cs typeface="Poppins"/>
                <a:sym typeface="Poppins"/>
              </a:rPr>
              <a:t>States marks are a prediction with purposeful, challenging language.</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GB" sz="1600">
                <a:latin typeface="Poppins"/>
                <a:ea typeface="Poppins"/>
                <a:cs typeface="Poppins"/>
                <a:sym typeface="Poppins"/>
              </a:rPr>
              <a:t>Provides link to FAQ and predicted marks.</a:t>
            </a:r>
            <a:endParaRPr b="1" sz="1600">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p>
            <a:pPr indent="0" lvl="0" marL="0" rtl="0" algn="ctr">
              <a:spcBef>
                <a:spcPts val="0"/>
              </a:spcBef>
              <a:spcAft>
                <a:spcPts val="0"/>
              </a:spcAft>
              <a:buNone/>
            </a:pPr>
            <a:r>
              <a:rPr b="1" lang="en-GB" sz="1600">
                <a:latin typeface="Poppins"/>
                <a:ea typeface="Poppins"/>
                <a:cs typeface="Poppins"/>
                <a:sym typeface="Poppins"/>
              </a:rPr>
              <a:t>Displays full mark scheme (used by the LLM) and highlights marks given.</a:t>
            </a:r>
            <a:endParaRPr b="1" sz="1600">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6"/>
          <p:cNvPicPr preferRelativeResize="0"/>
          <p:nvPr/>
        </p:nvPicPr>
        <p:blipFill>
          <a:blip r:embed="rId3">
            <a:alphaModFix/>
          </a:blip>
          <a:stretch>
            <a:fillRect/>
          </a:stretch>
        </p:blipFill>
        <p:spPr>
          <a:xfrm>
            <a:off x="388075" y="582750"/>
            <a:ext cx="6286500" cy="2990850"/>
          </a:xfrm>
          <a:prstGeom prst="rect">
            <a:avLst/>
          </a:prstGeom>
          <a:noFill/>
          <a:ln>
            <a:noFill/>
          </a:ln>
        </p:spPr>
      </p:pic>
      <p:sp>
        <p:nvSpPr>
          <p:cNvPr id="283" name="Google Shape;283;p36"/>
          <p:cNvSpPr/>
          <p:nvPr/>
        </p:nvSpPr>
        <p:spPr>
          <a:xfrm>
            <a:off x="4911200" y="1261000"/>
            <a:ext cx="2942400" cy="1758600"/>
          </a:xfrm>
          <a:prstGeom prst="roundRect">
            <a:avLst>
              <a:gd fmla="val 16667" name="adj"/>
            </a:avLst>
          </a:prstGeom>
          <a:solidFill>
            <a:srgbClr val="F3F3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Poppins"/>
                <a:ea typeface="Poppins"/>
                <a:cs typeface="Poppins"/>
                <a:sym typeface="Poppins"/>
              </a:rPr>
              <a:t>Users are encouraged to report on agreement of marks given.</a:t>
            </a:r>
            <a:endParaRPr b="1" sz="16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More than just Ada! </a:t>
            </a:r>
            <a:endParaRPr/>
          </a:p>
        </p:txBody>
      </p:sp>
      <p:sp>
        <p:nvSpPr>
          <p:cNvPr id="62" name="Google Shape;62;p10"/>
          <p:cNvSpPr txBox="1"/>
          <p:nvPr>
            <p:ph idx="1" type="body"/>
          </p:nvPr>
        </p:nvSpPr>
        <p:spPr>
          <a:xfrm>
            <a:off x="311700" y="1152475"/>
            <a:ext cx="8018400" cy="3670800"/>
          </a:xfrm>
          <a:prstGeom prst="rect">
            <a:avLst/>
          </a:prstGeom>
        </p:spPr>
        <p:txBody>
          <a:bodyPr anchorCtr="0" anchor="t" bIns="91425" lIns="91425" spcFirstLastPara="1" rIns="91425" wrap="square" tIns="91425">
            <a:normAutofit lnSpcReduction="20000"/>
          </a:bodyPr>
          <a:lstStyle/>
          <a:p>
            <a:pPr indent="-330200" lvl="0" marL="457200" marR="0" rtl="0" algn="l">
              <a:lnSpc>
                <a:spcPct val="115000"/>
              </a:lnSpc>
              <a:spcBef>
                <a:spcPts val="0"/>
              </a:spcBef>
              <a:spcAft>
                <a:spcPts val="0"/>
              </a:spcAft>
              <a:buSzPts val="1600"/>
              <a:buChar char="●"/>
            </a:pPr>
            <a:r>
              <a:rPr lang="en-GB" sz="1600"/>
              <a:t>The Ada team delivers the computer science strand of the </a:t>
            </a:r>
            <a:r>
              <a:rPr b="1" lang="en-GB" sz="1600"/>
              <a:t>STEM SMART</a:t>
            </a:r>
            <a:r>
              <a:rPr lang="en-GB" sz="1600"/>
              <a:t> programme alongside our colleagues at the University of Cambridge. This is aimed at supporting able but disadvantaged students apply to top universities.</a:t>
            </a:r>
            <a:endParaRPr sz="1600"/>
          </a:p>
          <a:p>
            <a:pPr indent="-330200" lvl="0" marL="457200" marR="0" rtl="0" algn="l">
              <a:lnSpc>
                <a:spcPct val="115000"/>
              </a:lnSpc>
              <a:spcBef>
                <a:spcPts val="1000"/>
              </a:spcBef>
              <a:spcAft>
                <a:spcPts val="0"/>
              </a:spcAft>
              <a:buSzPts val="1600"/>
              <a:buChar char="●"/>
            </a:pPr>
            <a:r>
              <a:rPr lang="en-GB" sz="1600"/>
              <a:t>We also deliver the </a:t>
            </a:r>
            <a:r>
              <a:rPr b="1" lang="en-GB" sz="1600"/>
              <a:t>Bebras Challenge</a:t>
            </a:r>
            <a:r>
              <a:rPr lang="en-GB" sz="1600"/>
              <a:t> and </a:t>
            </a:r>
            <a:r>
              <a:rPr b="1" lang="en-GB" sz="1600"/>
              <a:t>OUCC </a:t>
            </a:r>
            <a:r>
              <a:rPr lang="en-GB" sz="1600"/>
              <a:t>in the UK. The former is the world’s largest computational thinking competition; this year over 400,000 students took part in the UK. Soon you will discover Bebras style questions on Ada and links to Ada learning material on the Bebras site. </a:t>
            </a:r>
            <a:endParaRPr sz="1600"/>
          </a:p>
          <a:p>
            <a:pPr indent="-330200" lvl="0" marL="457200" marR="0" rtl="0" algn="l">
              <a:lnSpc>
                <a:spcPct val="115000"/>
              </a:lnSpc>
              <a:spcBef>
                <a:spcPts val="1000"/>
              </a:spcBef>
              <a:spcAft>
                <a:spcPts val="0"/>
              </a:spcAft>
              <a:buSzPts val="1600"/>
              <a:buChar char="●"/>
            </a:pPr>
            <a:r>
              <a:rPr lang="en-GB" sz="1600"/>
              <a:t>We offer </a:t>
            </a:r>
            <a:r>
              <a:rPr b="1" lang="en-GB" sz="1600"/>
              <a:t>T</a:t>
            </a:r>
            <a:r>
              <a:rPr b="1" lang="en-GB" sz="1600"/>
              <a:t>eacher mentoring </a:t>
            </a:r>
            <a:r>
              <a:rPr lang="en-GB" sz="1600"/>
              <a:t>to teachers </a:t>
            </a:r>
            <a:r>
              <a:rPr lang="en-GB" sz="1600"/>
              <a:t>with</a:t>
            </a:r>
            <a:r>
              <a:rPr lang="en-GB" sz="1600"/>
              <a:t> weekly online mentoring sessions </a:t>
            </a:r>
            <a:r>
              <a:rPr lang="en-GB" sz="1600"/>
              <a:t>with</a:t>
            </a:r>
            <a:r>
              <a:rPr lang="en-GB" sz="1600"/>
              <a:t> members of our team. </a:t>
            </a:r>
            <a:endParaRPr sz="1600"/>
          </a:p>
          <a:p>
            <a:pPr indent="-330200" lvl="0" marL="457200" marR="0" rtl="0" algn="l">
              <a:lnSpc>
                <a:spcPct val="115000"/>
              </a:lnSpc>
              <a:spcBef>
                <a:spcPts val="1000"/>
              </a:spcBef>
              <a:spcAft>
                <a:spcPts val="1000"/>
              </a:spcAft>
              <a:buSzPts val="1600"/>
              <a:buChar char="●"/>
            </a:pPr>
            <a:r>
              <a:rPr lang="en-GB" sz="1600"/>
              <a:t>We have a number of </a:t>
            </a:r>
            <a:r>
              <a:rPr b="1" lang="en-GB" sz="1600"/>
              <a:t>Student</a:t>
            </a:r>
            <a:r>
              <a:rPr b="1" lang="en-GB" sz="1600"/>
              <a:t> Challenges </a:t>
            </a:r>
            <a:r>
              <a:rPr lang="en-GB" sz="1600"/>
              <a:t>throughout</a:t>
            </a:r>
            <a:r>
              <a:rPr lang="en-GB" sz="1600"/>
              <a:t> the year. Currently we have the Encryption Challenge for students to take part and earn rewards!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we try to ensure transparency</a:t>
            </a:r>
            <a:endParaRPr/>
          </a:p>
        </p:txBody>
      </p:sp>
      <p:sp>
        <p:nvSpPr>
          <p:cNvPr id="289" name="Google Shape;289;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t>For each LLM question we</a:t>
            </a:r>
            <a:r>
              <a:rPr lang="en-GB" sz="1700"/>
              <a:t>:</a:t>
            </a:r>
            <a:endParaRPr sz="1700"/>
          </a:p>
          <a:p>
            <a:pPr indent="-336550" lvl="0" marL="457200" rtl="0" algn="l">
              <a:spcBef>
                <a:spcPts val="1000"/>
              </a:spcBef>
              <a:spcAft>
                <a:spcPts val="0"/>
              </a:spcAft>
              <a:buSzPts val="1700"/>
              <a:buChar char="●"/>
            </a:pPr>
            <a:r>
              <a:rPr lang="en-GB" sz="1700"/>
              <a:t>Require people to log in</a:t>
            </a:r>
            <a:r>
              <a:rPr lang="en-GB" sz="1700"/>
              <a:t> and </a:t>
            </a:r>
            <a:r>
              <a:rPr lang="en-GB" sz="1700"/>
              <a:t>consent to sending answering to OpenAI</a:t>
            </a:r>
            <a:endParaRPr sz="1700"/>
          </a:p>
          <a:p>
            <a:pPr indent="-336550" lvl="0" marL="457200" rtl="0" algn="l">
              <a:spcBef>
                <a:spcPts val="1000"/>
              </a:spcBef>
              <a:spcAft>
                <a:spcPts val="0"/>
              </a:spcAft>
              <a:buSzPts val="1700"/>
              <a:buChar char="●"/>
            </a:pPr>
            <a:r>
              <a:rPr lang="en-GB" sz="1700"/>
              <a:t>Include a banner highlighting the accuracy results from the pilot study, link to an FAQ, and how to withdraw consent</a:t>
            </a:r>
            <a:endParaRPr sz="1700"/>
          </a:p>
          <a:p>
            <a:pPr indent="-336550" lvl="0" marL="457200" rtl="0" algn="l">
              <a:spcBef>
                <a:spcPts val="1000"/>
              </a:spcBef>
              <a:spcAft>
                <a:spcPts val="0"/>
              </a:spcAft>
              <a:buSzPts val="1700"/>
              <a:buChar char="●"/>
            </a:pPr>
            <a:r>
              <a:rPr lang="en-GB" sz="1700"/>
              <a:t>Provide the markscheme, marks given, and state this is a </a:t>
            </a:r>
            <a:r>
              <a:rPr b="1" lang="en-GB" sz="1700"/>
              <a:t>prediction</a:t>
            </a:r>
            <a:endParaRPr b="1" sz="1700"/>
          </a:p>
          <a:p>
            <a:pPr indent="-336550" lvl="0" marL="457200" rtl="0" algn="l">
              <a:spcBef>
                <a:spcPts val="1000"/>
              </a:spcBef>
              <a:spcAft>
                <a:spcPts val="0"/>
              </a:spcAft>
              <a:buSzPts val="1700"/>
              <a:buChar char="●"/>
            </a:pPr>
            <a:r>
              <a:rPr lang="en-GB" sz="1700"/>
              <a:t>Allow users to report on the agreement of marks given</a:t>
            </a:r>
            <a:endParaRPr sz="1700"/>
          </a:p>
          <a:p>
            <a:pPr indent="-336550" lvl="1" marL="914400" rtl="0" algn="l">
              <a:spcBef>
                <a:spcPts val="1000"/>
              </a:spcBef>
              <a:spcAft>
                <a:spcPts val="1000"/>
              </a:spcAft>
              <a:buSzPts val="1700"/>
              <a:buChar char="○"/>
            </a:pPr>
            <a:r>
              <a:rPr lang="en-GB" sz="1700"/>
              <a:t>The report</a:t>
            </a:r>
            <a:r>
              <a:rPr lang="en-GB" sz="1700"/>
              <a:t> will be used to inform our monthly review of common wrong answers to improve performance of LLM tool</a:t>
            </a:r>
            <a:endParaRPr sz="1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we try to ensure reliability</a:t>
            </a:r>
            <a:endParaRPr/>
          </a:p>
        </p:txBody>
      </p:sp>
      <p:sp>
        <p:nvSpPr>
          <p:cNvPr id="295" name="Google Shape;295;p38"/>
          <p:cNvSpPr txBox="1"/>
          <p:nvPr>
            <p:ph idx="1" type="body"/>
          </p:nvPr>
        </p:nvSpPr>
        <p:spPr>
          <a:xfrm>
            <a:off x="311700" y="1152475"/>
            <a:ext cx="8625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t>To help us get good results we:</a:t>
            </a:r>
            <a:endParaRPr sz="1700"/>
          </a:p>
          <a:p>
            <a:pPr indent="-336550" lvl="0" marL="457200" rtl="0" algn="l">
              <a:spcBef>
                <a:spcPts val="1000"/>
              </a:spcBef>
              <a:spcAft>
                <a:spcPts val="0"/>
              </a:spcAft>
              <a:buSzPts val="1700"/>
              <a:buChar char="●"/>
            </a:pPr>
            <a:r>
              <a:rPr lang="en-GB" sz="1700"/>
              <a:t>Provide </a:t>
            </a:r>
            <a:r>
              <a:rPr lang="en-GB" sz="1700"/>
              <a:t>example responses</a:t>
            </a:r>
            <a:r>
              <a:rPr lang="en-GB" sz="1700"/>
              <a:t> with a range of marks (n-shot examples)</a:t>
            </a:r>
            <a:endParaRPr sz="1700"/>
          </a:p>
          <a:p>
            <a:pPr indent="-336550" lvl="0" marL="457200" rtl="0" algn="l">
              <a:spcBef>
                <a:spcPts val="1000"/>
              </a:spcBef>
              <a:spcAft>
                <a:spcPts val="0"/>
              </a:spcAft>
              <a:buSzPts val="1700"/>
              <a:buChar char="●"/>
            </a:pPr>
            <a:r>
              <a:rPr lang="en-GB" sz="1700"/>
              <a:t>Breakdown the markscheme into </a:t>
            </a:r>
            <a:r>
              <a:rPr lang="en-GB" sz="1700"/>
              <a:t>1 mark options</a:t>
            </a:r>
            <a:r>
              <a:rPr lang="en-GB" sz="1700"/>
              <a:t> (chain-of-thought)</a:t>
            </a:r>
            <a:endParaRPr sz="1700"/>
          </a:p>
          <a:p>
            <a:pPr indent="-336550" lvl="0" marL="457200" rtl="0" algn="l">
              <a:spcBef>
                <a:spcPts val="1000"/>
              </a:spcBef>
              <a:spcAft>
                <a:spcPts val="0"/>
              </a:spcAft>
              <a:buSzPts val="1700"/>
              <a:buChar char="●"/>
            </a:pPr>
            <a:r>
              <a:rPr lang="en-GB" sz="1700"/>
              <a:t>Test and refine the prompts to improve accuracy</a:t>
            </a:r>
            <a:endParaRPr sz="1700"/>
          </a:p>
          <a:p>
            <a:pPr indent="0" lvl="0" marL="0" rtl="0" algn="l">
              <a:spcBef>
                <a:spcPts val="1000"/>
              </a:spcBef>
              <a:spcAft>
                <a:spcPts val="0"/>
              </a:spcAft>
              <a:buNone/>
            </a:pPr>
            <a:br>
              <a:rPr lang="en-GB" sz="1700"/>
            </a:br>
            <a:r>
              <a:rPr lang="en-GB" sz="1700"/>
              <a:t>If during a review we find a misclassified example we can:</a:t>
            </a:r>
            <a:endParaRPr sz="1700"/>
          </a:p>
          <a:p>
            <a:pPr indent="-336550" lvl="0" marL="457200" rtl="0" algn="l">
              <a:spcBef>
                <a:spcPts val="1000"/>
              </a:spcBef>
              <a:spcAft>
                <a:spcPts val="0"/>
              </a:spcAft>
              <a:buSzPts val="1700"/>
              <a:buChar char="●"/>
            </a:pPr>
            <a:r>
              <a:rPr lang="en-GB" sz="1700"/>
              <a:t>Add it to the examples</a:t>
            </a:r>
            <a:endParaRPr sz="1700"/>
          </a:p>
          <a:p>
            <a:pPr indent="-336550" lvl="0" marL="457200" rtl="0" algn="l">
              <a:spcBef>
                <a:spcPts val="1000"/>
              </a:spcBef>
              <a:spcAft>
                <a:spcPts val="1000"/>
              </a:spcAft>
              <a:buSzPts val="1700"/>
              <a:buChar char="●"/>
            </a:pPr>
            <a:r>
              <a:rPr lang="en-GB" sz="1700"/>
              <a:t>Fine-tune the examples and prompts</a:t>
            </a: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Risks and mitigations</a:t>
            </a:r>
            <a:endParaRPr/>
          </a:p>
        </p:txBody>
      </p:sp>
      <p:sp>
        <p:nvSpPr>
          <p:cNvPr id="301" name="Google Shape;301;p39"/>
          <p:cNvSpPr txBox="1"/>
          <p:nvPr>
            <p:ph idx="1" type="body"/>
          </p:nvPr>
        </p:nvSpPr>
        <p:spPr>
          <a:xfrm>
            <a:off x="311700" y="1152475"/>
            <a:ext cx="86148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GB" sz="1700"/>
              <a:t>Received</a:t>
            </a:r>
            <a:r>
              <a:rPr lang="en-GB" sz="1700"/>
              <a:t> approval from the University of Cambridge ethics </a:t>
            </a:r>
            <a:r>
              <a:rPr lang="en-GB" sz="1700"/>
              <a:t>committee!!!</a:t>
            </a:r>
            <a:endParaRPr sz="1700"/>
          </a:p>
          <a:p>
            <a:pPr indent="-336550" lvl="0" marL="457200" rtl="0" algn="l">
              <a:spcBef>
                <a:spcPts val="1000"/>
              </a:spcBef>
              <a:spcAft>
                <a:spcPts val="0"/>
              </a:spcAft>
              <a:buSzPts val="1700"/>
              <a:buChar char="●"/>
            </a:pPr>
            <a:r>
              <a:rPr lang="en-GB" sz="1700"/>
              <a:t>Privacy policy updates agreed by Raspberry Pi and UoC</a:t>
            </a:r>
            <a:endParaRPr sz="1700"/>
          </a:p>
          <a:p>
            <a:pPr indent="-336550" lvl="0" marL="457200" rtl="0" algn="l">
              <a:spcBef>
                <a:spcPts val="1000"/>
              </a:spcBef>
              <a:spcAft>
                <a:spcPts val="0"/>
              </a:spcAft>
              <a:buSzPts val="1700"/>
              <a:buChar char="●"/>
            </a:pPr>
            <a:r>
              <a:rPr lang="en-GB" sz="1700"/>
              <a:t>Low-stakes (formative) questions only</a:t>
            </a:r>
            <a:endParaRPr sz="1700"/>
          </a:p>
          <a:p>
            <a:pPr indent="-336550" lvl="0" marL="457200" rtl="0" algn="l">
              <a:spcBef>
                <a:spcPts val="1000"/>
              </a:spcBef>
              <a:spcAft>
                <a:spcPts val="0"/>
              </a:spcAft>
              <a:buSzPts val="1700"/>
              <a:buChar char="●"/>
            </a:pPr>
            <a:r>
              <a:rPr lang="en-GB" sz="1700"/>
              <a:t>Starting with 2 mark questions</a:t>
            </a:r>
            <a:endParaRPr sz="1700"/>
          </a:p>
          <a:p>
            <a:pPr indent="-336550" lvl="0" marL="457200" rtl="0" algn="l">
              <a:spcBef>
                <a:spcPts val="1000"/>
              </a:spcBef>
              <a:spcAft>
                <a:spcPts val="0"/>
              </a:spcAft>
              <a:buSzPts val="1700"/>
              <a:buChar char="●"/>
            </a:pPr>
            <a:r>
              <a:rPr lang="en-GB" sz="1700"/>
              <a:t>Aim for false negatives over false positives</a:t>
            </a:r>
            <a:endParaRPr sz="1700"/>
          </a:p>
          <a:p>
            <a:pPr indent="-336550" lvl="0" marL="457200" rtl="0" algn="l">
              <a:spcBef>
                <a:spcPts val="1000"/>
              </a:spcBef>
              <a:spcAft>
                <a:spcPts val="1000"/>
              </a:spcAft>
              <a:buSzPts val="1700"/>
              <a:buChar char="●"/>
            </a:pPr>
            <a:r>
              <a:rPr lang="en-GB" sz="1700"/>
              <a:t>Awareness and increased testing of </a:t>
            </a:r>
            <a:r>
              <a:rPr lang="en-GB" sz="1700"/>
              <a:t>potential</a:t>
            </a:r>
            <a:r>
              <a:rPr lang="en-GB" sz="1700"/>
              <a:t> p</a:t>
            </a:r>
            <a:r>
              <a:rPr lang="en-GB" sz="1700"/>
              <a:t>roblems caused by tokenisation e.g. binary numbers</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Risks and mitigations</a:t>
            </a:r>
            <a:endParaRPr/>
          </a:p>
        </p:txBody>
      </p:sp>
      <p:sp>
        <p:nvSpPr>
          <p:cNvPr id="307" name="Google Shape;307;p40"/>
          <p:cNvSpPr txBox="1"/>
          <p:nvPr>
            <p:ph idx="1" type="body"/>
          </p:nvPr>
        </p:nvSpPr>
        <p:spPr>
          <a:xfrm>
            <a:off x="311700" y="1152475"/>
            <a:ext cx="82335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GB" sz="1600"/>
              <a:t>Commercial licence purchased from OpenAI - </a:t>
            </a:r>
            <a:r>
              <a:rPr lang="en-GB" sz="1600" u="sng">
                <a:solidFill>
                  <a:schemeClr val="hlink"/>
                </a:solidFill>
                <a:hlinkClick r:id="rId3"/>
              </a:rPr>
              <a:t>their policy</a:t>
            </a:r>
            <a:r>
              <a:rPr lang="en-GB" sz="1600"/>
              <a:t> is not to train models on any data that is submitted via their API</a:t>
            </a:r>
            <a:endParaRPr sz="1600"/>
          </a:p>
          <a:p>
            <a:pPr indent="-330200" lvl="0" marL="457200" rtl="0" algn="l">
              <a:spcBef>
                <a:spcPts val="1000"/>
              </a:spcBef>
              <a:spcAft>
                <a:spcPts val="0"/>
              </a:spcAft>
              <a:buSzPts val="1600"/>
              <a:buChar char="●"/>
            </a:pPr>
            <a:r>
              <a:rPr lang="en-GB" sz="1600"/>
              <a:t>We only send the contents of the user’s answer to the LLM; we do not send any user account information or personal data</a:t>
            </a:r>
            <a:endParaRPr sz="1600"/>
          </a:p>
          <a:p>
            <a:pPr indent="-330200" lvl="0" marL="457200" rtl="0" algn="l">
              <a:spcBef>
                <a:spcPts val="1000"/>
              </a:spcBef>
              <a:spcAft>
                <a:spcPts val="1000"/>
              </a:spcAft>
              <a:buSzPts val="1600"/>
              <a:buChar char="●"/>
            </a:pPr>
            <a:r>
              <a:rPr lang="en-GB" sz="1600"/>
              <a:t>No text output from the LLM is returned to the user, only the </a:t>
            </a:r>
            <a:r>
              <a:rPr lang="en-GB" sz="1600"/>
              <a:t>human-written itemised mark scheme, checked marks and LLM prediction</a:t>
            </a:r>
            <a:endParaRPr sz="1600"/>
          </a:p>
        </p:txBody>
      </p:sp>
      <p:sp>
        <p:nvSpPr>
          <p:cNvPr id="308" name="Google Shape;308;p40"/>
          <p:cNvSpPr txBox="1"/>
          <p:nvPr/>
        </p:nvSpPr>
        <p:spPr>
          <a:xfrm>
            <a:off x="311700" y="3495375"/>
            <a:ext cx="7685700" cy="840600"/>
          </a:xfrm>
          <a:prstGeom prst="rect">
            <a:avLst/>
          </a:prstGeom>
          <a:solidFill>
            <a:srgbClr val="FDF596"/>
          </a:solidFill>
          <a:ln>
            <a:noFill/>
          </a:ln>
        </p:spPr>
        <p:txBody>
          <a:bodyPr anchorCtr="0" anchor="t" bIns="180000" lIns="180000" spcFirstLastPara="1" rIns="180000" wrap="square" tIns="180000">
            <a:noAutofit/>
          </a:bodyPr>
          <a:lstStyle/>
          <a:p>
            <a:pPr indent="0" lvl="0" marL="0" rtl="0" algn="l">
              <a:lnSpc>
                <a:spcPct val="115000"/>
              </a:lnSpc>
              <a:spcBef>
                <a:spcPts val="0"/>
              </a:spcBef>
              <a:spcAft>
                <a:spcPts val="1000"/>
              </a:spcAft>
              <a:buNone/>
            </a:pPr>
            <a:r>
              <a:rPr lang="en-GB" sz="1600">
                <a:solidFill>
                  <a:srgbClr val="434343"/>
                </a:solidFill>
                <a:latin typeface="Poppins"/>
                <a:ea typeface="Poppins"/>
                <a:cs typeface="Poppins"/>
                <a:sym typeface="Poppins"/>
              </a:rPr>
              <a:t>Emphasis is not on the LLM marks but on the pedagogical activity of the learner </a:t>
            </a:r>
            <a:r>
              <a:rPr b="1" lang="en-GB" sz="1600">
                <a:solidFill>
                  <a:srgbClr val="434343"/>
                </a:solidFill>
                <a:latin typeface="Poppins"/>
                <a:ea typeface="Poppins"/>
                <a:cs typeface="Poppins"/>
                <a:sym typeface="Poppins"/>
              </a:rPr>
              <a:t>self-marking</a:t>
            </a:r>
            <a:r>
              <a:rPr lang="en-GB" sz="1600">
                <a:solidFill>
                  <a:srgbClr val="434343"/>
                </a:solidFill>
                <a:latin typeface="Poppins"/>
                <a:ea typeface="Poppins"/>
                <a:cs typeface="Poppins"/>
                <a:sym typeface="Poppins"/>
              </a:rPr>
              <a:t> and </a:t>
            </a:r>
            <a:r>
              <a:rPr b="1" lang="en-GB" sz="1600">
                <a:solidFill>
                  <a:srgbClr val="434343"/>
                </a:solidFill>
                <a:latin typeface="Poppins"/>
                <a:ea typeface="Poppins"/>
                <a:cs typeface="Poppins"/>
                <a:sym typeface="Poppins"/>
              </a:rPr>
              <a:t>comparing</a:t>
            </a:r>
            <a:r>
              <a:rPr lang="en-GB" sz="1600">
                <a:solidFill>
                  <a:srgbClr val="434343"/>
                </a:solidFill>
                <a:latin typeface="Poppins"/>
                <a:ea typeface="Poppins"/>
                <a:cs typeface="Poppins"/>
                <a:sym typeface="Poppins"/>
              </a:rPr>
              <a:t> their answer to the mark scheme</a:t>
            </a:r>
            <a:endParaRPr sz="1800">
              <a:solidFill>
                <a:srgbClr val="434343"/>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Let’s try the questions</a:t>
            </a:r>
            <a:endParaRPr/>
          </a:p>
        </p:txBody>
      </p:sp>
      <p:sp>
        <p:nvSpPr>
          <p:cNvPr id="314" name="Google Shape;31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LLM free-text questions</a:t>
            </a:r>
            <a:r>
              <a:rPr lang="en-GB"/>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Link: </a:t>
            </a:r>
            <a:r>
              <a:rPr lang="en-GB" u="sng">
                <a:solidFill>
                  <a:schemeClr val="hlink"/>
                </a:solidFill>
                <a:hlinkClick r:id="rId3"/>
              </a:rPr>
              <a:t>rpf.io/5o</a:t>
            </a:r>
            <a:r>
              <a:rPr lang="en-GB"/>
              <a:t> </a:t>
            </a:r>
            <a:endParaRPr/>
          </a:p>
          <a:p>
            <a:pPr indent="0" lvl="0" marL="457200" rtl="0" algn="l">
              <a:spcBef>
                <a:spcPts val="1000"/>
              </a:spcBef>
              <a:spcAft>
                <a:spcPts val="0"/>
              </a:spcAft>
              <a:buNone/>
            </a:pPr>
            <a:r>
              <a:t/>
            </a:r>
            <a:endParaRPr sz="2200"/>
          </a:p>
          <a:p>
            <a:pPr indent="0" lvl="0" marL="0" rtl="0" algn="l">
              <a:spcBef>
                <a:spcPts val="1000"/>
              </a:spcBef>
              <a:spcAft>
                <a:spcPts val="1000"/>
              </a:spcAft>
              <a:buNone/>
            </a:pPr>
            <a:r>
              <a:t/>
            </a:r>
            <a:endParaRPr/>
          </a:p>
        </p:txBody>
      </p:sp>
      <p:pic>
        <p:nvPicPr>
          <p:cNvPr id="315" name="Google Shape;315;p41"/>
          <p:cNvPicPr preferRelativeResize="0"/>
          <p:nvPr/>
        </p:nvPicPr>
        <p:blipFill>
          <a:blip r:embed="rId4">
            <a:alphaModFix/>
          </a:blip>
          <a:stretch>
            <a:fillRect/>
          </a:stretch>
        </p:blipFill>
        <p:spPr>
          <a:xfrm>
            <a:off x="4149150" y="564350"/>
            <a:ext cx="3875951" cy="44645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Next steps</a:t>
            </a:r>
            <a:endParaRPr/>
          </a:p>
        </p:txBody>
      </p:sp>
      <p:sp>
        <p:nvSpPr>
          <p:cNvPr id="321" name="Google Shape;32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There are currently 10 Live LLM </a:t>
            </a:r>
            <a:r>
              <a:rPr lang="en-GB"/>
              <a:t>questions. </a:t>
            </a:r>
            <a:endParaRPr/>
          </a:p>
          <a:p>
            <a:pPr indent="-342900" lvl="0" marL="457200" rtl="0" algn="l">
              <a:spcBef>
                <a:spcPts val="1000"/>
              </a:spcBef>
              <a:spcAft>
                <a:spcPts val="0"/>
              </a:spcAft>
              <a:buSzPts val="1800"/>
              <a:buChar char="●"/>
            </a:pPr>
            <a:r>
              <a:rPr lang="en-GB"/>
              <a:t>We have developed 20 more GCSE/Core questions which will be live by end of October. </a:t>
            </a:r>
            <a:endParaRPr/>
          </a:p>
          <a:p>
            <a:pPr indent="-342900" lvl="0" marL="457200" rtl="0" algn="l">
              <a:spcBef>
                <a:spcPts val="1000"/>
              </a:spcBef>
              <a:spcAft>
                <a:spcPts val="0"/>
              </a:spcAft>
              <a:buSzPts val="1800"/>
              <a:buChar char="●"/>
            </a:pPr>
            <a:r>
              <a:rPr lang="en-GB"/>
              <a:t>20 more for A-Level/Advanced students will be live by the end of the year. </a:t>
            </a:r>
            <a:endParaRPr/>
          </a:p>
          <a:p>
            <a:pPr indent="-342900" lvl="0" marL="457200" rtl="0" algn="l">
              <a:spcBef>
                <a:spcPts val="1000"/>
              </a:spcBef>
              <a:spcAft>
                <a:spcPts val="1000"/>
              </a:spcAft>
              <a:buSzPts val="1800"/>
              <a:buChar char="●"/>
            </a:pPr>
            <a:r>
              <a:rPr lang="en-GB"/>
              <a:t>Target of 50 LLM questions by the end of the year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type="ctrTitle"/>
          </p:nvPr>
        </p:nvSpPr>
        <p:spPr>
          <a:xfrm>
            <a:off x="366422" y="1802454"/>
            <a:ext cx="5976900" cy="12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480"/>
              <a:t>Thank you!</a:t>
            </a:r>
            <a:endParaRPr sz="3480"/>
          </a:p>
          <a:p>
            <a:pPr indent="0" lvl="0" marL="0" rtl="0" algn="l">
              <a:spcBef>
                <a:spcPts val="0"/>
              </a:spcBef>
              <a:spcAft>
                <a:spcPts val="0"/>
              </a:spcAft>
              <a:buSzPts val="990"/>
              <a:buNone/>
            </a:pPr>
            <a:r>
              <a:t/>
            </a:r>
            <a:endParaRPr sz="3480"/>
          </a:p>
          <a:p>
            <a:pPr indent="0" lvl="0" marL="0" rtl="0" algn="l">
              <a:spcBef>
                <a:spcPts val="0"/>
              </a:spcBef>
              <a:spcAft>
                <a:spcPts val="0"/>
              </a:spcAft>
              <a:buSzPts val="990"/>
              <a:buNone/>
            </a:pPr>
            <a:r>
              <a:rPr lang="en-GB" sz="3480"/>
              <a:t>Questions </a:t>
            </a:r>
            <a:endParaRPr sz="348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1"/>
          <p:cNvSpPr txBox="1"/>
          <p:nvPr>
            <p:ph type="title"/>
          </p:nvPr>
        </p:nvSpPr>
        <p:spPr>
          <a:xfrm>
            <a:off x="311700" y="445025"/>
            <a:ext cx="8028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a:t>
            </a:r>
            <a:r>
              <a:rPr lang="en-GB"/>
              <a:t> is Ada different from Isaac CS?</a:t>
            </a:r>
            <a:endParaRPr/>
          </a:p>
        </p:txBody>
      </p:sp>
      <p:sp>
        <p:nvSpPr>
          <p:cNvPr id="68" name="Google Shape;68;p11"/>
          <p:cNvSpPr txBox="1"/>
          <p:nvPr>
            <p:ph idx="1" type="body"/>
          </p:nvPr>
        </p:nvSpPr>
        <p:spPr>
          <a:xfrm>
            <a:off x="311700" y="1152475"/>
            <a:ext cx="8283300" cy="38271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GB" sz="1600"/>
              <a:t>The teams at the Raspberry Pi Foundation and the University of Cambridge are no longer involved in Isaac CS</a:t>
            </a:r>
            <a:endParaRPr sz="1600"/>
          </a:p>
          <a:p>
            <a:pPr indent="-330200" lvl="0" marL="457200" rtl="0" algn="l">
              <a:spcBef>
                <a:spcPts val="1000"/>
              </a:spcBef>
              <a:spcAft>
                <a:spcPts val="0"/>
              </a:spcAft>
              <a:buSzPts val="1600"/>
              <a:buChar char="●"/>
            </a:pPr>
            <a:r>
              <a:rPr lang="en-GB" sz="1600"/>
              <a:t>Since we launched </a:t>
            </a:r>
            <a:r>
              <a:rPr b="1" lang="en-GB" sz="1600"/>
              <a:t>Ada Computer Science</a:t>
            </a:r>
            <a:r>
              <a:rPr lang="en-GB" sz="1600"/>
              <a:t> we have: </a:t>
            </a:r>
            <a:endParaRPr sz="1600"/>
          </a:p>
          <a:p>
            <a:pPr indent="-330200" lvl="1" marL="914400" rtl="0" algn="l">
              <a:spcBef>
                <a:spcPts val="1000"/>
              </a:spcBef>
              <a:spcAft>
                <a:spcPts val="0"/>
              </a:spcAft>
              <a:buSzPts val="1600"/>
              <a:buChar char="○"/>
            </a:pPr>
            <a:r>
              <a:rPr lang="en-GB" sz="1600"/>
              <a:t>Written over 150 new questions and re-titled all questions so they are easier to find</a:t>
            </a:r>
            <a:endParaRPr sz="1600"/>
          </a:p>
          <a:p>
            <a:pPr indent="-330200" lvl="1" marL="914400" rtl="0" algn="l">
              <a:spcBef>
                <a:spcPts val="1000"/>
              </a:spcBef>
              <a:spcAft>
                <a:spcPts val="0"/>
              </a:spcAft>
              <a:buSzPts val="1600"/>
              <a:buChar char="○"/>
            </a:pPr>
            <a:r>
              <a:rPr lang="en-GB" sz="1600"/>
              <a:t>Added exemplar code in Java and Visual Basic (VB)</a:t>
            </a:r>
            <a:endParaRPr sz="1600"/>
          </a:p>
          <a:p>
            <a:pPr indent="-330200" lvl="1" marL="914400" rtl="0" algn="l">
              <a:spcBef>
                <a:spcPts val="1000"/>
              </a:spcBef>
              <a:spcAft>
                <a:spcPts val="0"/>
              </a:spcAft>
              <a:buSzPts val="1600"/>
              <a:buChar char="○"/>
            </a:pPr>
            <a:r>
              <a:rPr lang="en-GB" sz="1600"/>
              <a:t>Reviewed and updated several topics</a:t>
            </a:r>
            <a:endParaRPr sz="1600"/>
          </a:p>
          <a:p>
            <a:pPr indent="-330200" lvl="1" marL="914400" rtl="0" algn="l">
              <a:spcBef>
                <a:spcPts val="1000"/>
              </a:spcBef>
              <a:spcAft>
                <a:spcPts val="0"/>
              </a:spcAft>
              <a:buSzPts val="1600"/>
              <a:buChar char="○"/>
            </a:pPr>
            <a:r>
              <a:rPr lang="en-GB" sz="1600"/>
              <a:t>Improved the UI for teacher features</a:t>
            </a:r>
            <a:endParaRPr sz="1600"/>
          </a:p>
          <a:p>
            <a:pPr indent="-330200" lvl="1" marL="914400" rtl="0" algn="l">
              <a:spcBef>
                <a:spcPts val="1000"/>
              </a:spcBef>
              <a:spcAft>
                <a:spcPts val="0"/>
              </a:spcAft>
              <a:buSzPts val="1600"/>
              <a:buChar char="○"/>
            </a:pPr>
            <a:r>
              <a:rPr lang="en-GB" sz="1600"/>
              <a:t>Introduced an embedded SQL editor</a:t>
            </a:r>
            <a:endParaRPr sz="1600"/>
          </a:p>
          <a:p>
            <a:pPr indent="-330200" lvl="1" marL="914400" rtl="0" algn="l">
              <a:spcBef>
                <a:spcPts val="1000"/>
              </a:spcBef>
              <a:spcAft>
                <a:spcPts val="0"/>
              </a:spcAft>
              <a:buSzPts val="1600"/>
              <a:buChar char="○"/>
            </a:pPr>
            <a:r>
              <a:rPr lang="en-GB" sz="1600"/>
              <a:t>Published a new AI and Machine Learning topic</a:t>
            </a:r>
            <a:endParaRPr sz="1600"/>
          </a:p>
          <a:p>
            <a:pPr indent="-330200" lvl="1" marL="914400" rtl="0" algn="l">
              <a:spcBef>
                <a:spcPts val="1000"/>
              </a:spcBef>
              <a:spcAft>
                <a:spcPts val="1000"/>
              </a:spcAft>
              <a:buSzPts val="1600"/>
              <a:buChar char="○"/>
            </a:pPr>
            <a:r>
              <a:rPr lang="en-GB" sz="1600"/>
              <a:t>Published a database project to support with the NEA</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2"/>
          <p:cNvPicPr preferRelativeResize="0"/>
          <p:nvPr/>
        </p:nvPicPr>
        <p:blipFill>
          <a:blip r:embed="rId3">
            <a:alphaModFix/>
          </a:blip>
          <a:stretch>
            <a:fillRect/>
          </a:stretch>
        </p:blipFill>
        <p:spPr>
          <a:xfrm>
            <a:off x="5324625" y="1017725"/>
            <a:ext cx="3787688" cy="3999500"/>
          </a:xfrm>
          <a:prstGeom prst="rect">
            <a:avLst/>
          </a:prstGeom>
          <a:noFill/>
          <a:ln>
            <a:noFill/>
          </a:ln>
        </p:spPr>
      </p:pic>
      <p:sp>
        <p:nvSpPr>
          <p:cNvPr id="74" name="Google Shape;74;p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Questions on Ada</a:t>
            </a:r>
            <a:endParaRPr/>
          </a:p>
        </p:txBody>
      </p:sp>
      <p:sp>
        <p:nvSpPr>
          <p:cNvPr id="75" name="Google Shape;75;p12"/>
          <p:cNvSpPr txBox="1"/>
          <p:nvPr>
            <p:ph idx="1" type="body"/>
          </p:nvPr>
        </p:nvSpPr>
        <p:spPr>
          <a:xfrm>
            <a:off x="311700" y="1152475"/>
            <a:ext cx="4860600" cy="15681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GB" sz="1600"/>
              <a:t>Ada CS has</a:t>
            </a:r>
            <a:r>
              <a:rPr lang="en-GB" sz="1600"/>
              <a:t> over 1000 self-marking questions. Eleven question types. Designed to help learners self-assess and reinforce learning.</a:t>
            </a:r>
            <a:endParaRPr sz="1600"/>
          </a:p>
        </p:txBody>
      </p:sp>
      <p:cxnSp>
        <p:nvCxnSpPr>
          <p:cNvPr id="76" name="Google Shape;76;p12"/>
          <p:cNvCxnSpPr/>
          <p:nvPr/>
        </p:nvCxnSpPr>
        <p:spPr>
          <a:xfrm flipH="1" rot="10800000">
            <a:off x="3570700" y="3153050"/>
            <a:ext cx="1465800" cy="1065900"/>
          </a:xfrm>
          <a:prstGeom prst="straightConnector1">
            <a:avLst/>
          </a:prstGeom>
          <a:noFill/>
          <a:ln cap="flat" cmpd="sng" w="19050">
            <a:solidFill>
              <a:schemeClr val="dk2"/>
            </a:solidFill>
            <a:prstDash val="solid"/>
            <a:round/>
            <a:headEnd len="med" w="med" type="none"/>
            <a:tailEnd len="med" w="med" type="triangle"/>
          </a:ln>
        </p:spPr>
      </p:cxnSp>
      <p:grpSp>
        <p:nvGrpSpPr>
          <p:cNvPr id="77" name="Google Shape;77;p12"/>
          <p:cNvGrpSpPr/>
          <p:nvPr/>
        </p:nvGrpSpPr>
        <p:grpSpPr>
          <a:xfrm>
            <a:off x="1558950" y="2428000"/>
            <a:ext cx="1876025" cy="2410701"/>
            <a:chOff x="517500" y="2428000"/>
            <a:chExt cx="1876025" cy="2410701"/>
          </a:xfrm>
        </p:grpSpPr>
        <p:pic>
          <p:nvPicPr>
            <p:cNvPr id="78" name="Google Shape;78;p12"/>
            <p:cNvPicPr preferRelativeResize="0"/>
            <p:nvPr/>
          </p:nvPicPr>
          <p:blipFill rotWithShape="1">
            <a:blip r:embed="rId4">
              <a:alphaModFix/>
            </a:blip>
            <a:srcRect b="0" l="0" r="0" t="30699"/>
            <a:stretch/>
          </p:blipFill>
          <p:spPr>
            <a:xfrm>
              <a:off x="517500" y="3009025"/>
              <a:ext cx="1876025" cy="1829676"/>
            </a:xfrm>
            <a:prstGeom prst="rect">
              <a:avLst/>
            </a:prstGeom>
            <a:noFill/>
            <a:ln>
              <a:noFill/>
            </a:ln>
          </p:spPr>
        </p:pic>
        <p:pic>
          <p:nvPicPr>
            <p:cNvPr id="79" name="Google Shape;79;p12"/>
            <p:cNvPicPr preferRelativeResize="0"/>
            <p:nvPr/>
          </p:nvPicPr>
          <p:blipFill rotWithShape="1">
            <a:blip r:embed="rId4">
              <a:alphaModFix/>
            </a:blip>
            <a:srcRect b="74300" l="0" r="0" t="0"/>
            <a:stretch/>
          </p:blipFill>
          <p:spPr>
            <a:xfrm>
              <a:off x="517500" y="2428000"/>
              <a:ext cx="1876025" cy="6785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problem!</a:t>
            </a:r>
            <a:endParaRPr/>
          </a:p>
        </p:txBody>
      </p:sp>
      <p:sp>
        <p:nvSpPr>
          <p:cNvPr id="85" name="Google Shape;85;p13"/>
          <p:cNvSpPr txBox="1"/>
          <p:nvPr>
            <p:ph idx="1" type="body"/>
          </p:nvPr>
        </p:nvSpPr>
        <p:spPr>
          <a:xfrm>
            <a:off x="311700" y="1152475"/>
            <a:ext cx="8520600" cy="16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t>Despite all these different question types, we struggle to mark the main type of question that students get in real exams.</a:t>
            </a:r>
            <a:endParaRPr sz="1700"/>
          </a:p>
          <a:p>
            <a:pPr indent="0" lvl="0" marL="0" rtl="0" algn="l">
              <a:spcBef>
                <a:spcPts val="1000"/>
              </a:spcBef>
              <a:spcAft>
                <a:spcPts val="1000"/>
              </a:spcAft>
              <a:buNone/>
            </a:pPr>
            <a:r>
              <a:rPr lang="en-GB" sz="1700"/>
              <a:t>Something like this: </a:t>
            </a:r>
            <a:endParaRPr sz="1700"/>
          </a:p>
        </p:txBody>
      </p:sp>
      <p:sp>
        <p:nvSpPr>
          <p:cNvPr id="86" name="Google Shape;86;p13"/>
          <p:cNvSpPr txBox="1"/>
          <p:nvPr/>
        </p:nvSpPr>
        <p:spPr>
          <a:xfrm>
            <a:off x="500225" y="2678050"/>
            <a:ext cx="606000" cy="44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434343"/>
                </a:solidFill>
              </a:rPr>
              <a:t>1.a)</a:t>
            </a:r>
            <a:endParaRPr b="1" sz="1600">
              <a:solidFill>
                <a:srgbClr val="434343"/>
              </a:solidFill>
            </a:endParaRPr>
          </a:p>
        </p:txBody>
      </p:sp>
      <p:sp>
        <p:nvSpPr>
          <p:cNvPr id="87" name="Google Shape;87;p13"/>
          <p:cNvSpPr txBox="1"/>
          <p:nvPr/>
        </p:nvSpPr>
        <p:spPr>
          <a:xfrm>
            <a:off x="1232700" y="2678050"/>
            <a:ext cx="5840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Explain the difference between a compiler and an interpreter.</a:t>
            </a:r>
            <a:endParaRPr sz="1600"/>
          </a:p>
        </p:txBody>
      </p:sp>
      <p:sp>
        <p:nvSpPr>
          <p:cNvPr id="88" name="Google Shape;88;p13"/>
          <p:cNvSpPr txBox="1"/>
          <p:nvPr/>
        </p:nvSpPr>
        <p:spPr>
          <a:xfrm>
            <a:off x="5267700" y="3040625"/>
            <a:ext cx="1805400" cy="442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600"/>
              <a:t>[2 marks]</a:t>
            </a:r>
            <a:endParaRPr b="1"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Pilot study</a:t>
            </a:r>
            <a:r>
              <a:rPr lang="en-GB"/>
              <a:t> - LLM tool to mark questions on Ada</a:t>
            </a:r>
            <a:endParaRPr/>
          </a:p>
        </p:txBody>
      </p:sp>
      <p:sp>
        <p:nvSpPr>
          <p:cNvPr id="94" name="Google Shape;9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t>Overview of the study:</a:t>
            </a:r>
            <a:endParaRPr sz="1700"/>
          </a:p>
          <a:p>
            <a:pPr indent="-336550" lvl="0" marL="457200" rtl="0" algn="l">
              <a:spcBef>
                <a:spcPts val="1000"/>
              </a:spcBef>
              <a:spcAft>
                <a:spcPts val="0"/>
              </a:spcAft>
              <a:buSzPts val="1700"/>
              <a:buChar char="●"/>
            </a:pPr>
            <a:r>
              <a:rPr lang="en-GB" sz="1700"/>
              <a:t>16 questions (from a past OCR exam paper)</a:t>
            </a:r>
            <a:endParaRPr sz="1700"/>
          </a:p>
          <a:p>
            <a:pPr indent="-336550" lvl="0" marL="457200" rtl="0" algn="l">
              <a:spcBef>
                <a:spcPts val="1000"/>
              </a:spcBef>
              <a:spcAft>
                <a:spcPts val="0"/>
              </a:spcAft>
              <a:buSzPts val="1700"/>
              <a:buChar char="●"/>
            </a:pPr>
            <a:r>
              <a:rPr lang="en-GB" sz="1700"/>
              <a:t>100 students (with </a:t>
            </a:r>
            <a:r>
              <a:rPr lang="en-GB" sz="1700"/>
              <a:t>necessary</a:t>
            </a:r>
            <a:r>
              <a:rPr lang="en-GB" sz="1700"/>
              <a:t> permissions)</a:t>
            </a:r>
            <a:endParaRPr sz="1700"/>
          </a:p>
          <a:p>
            <a:pPr indent="-336550" lvl="0" marL="457200" rtl="0" algn="l">
              <a:spcBef>
                <a:spcPts val="1000"/>
              </a:spcBef>
              <a:spcAft>
                <a:spcPts val="0"/>
              </a:spcAft>
              <a:buSzPts val="1700"/>
              <a:buChar char="●"/>
            </a:pPr>
            <a:r>
              <a:rPr lang="en-GB" sz="1700"/>
              <a:t>1543 usable student responses</a:t>
            </a:r>
            <a:endParaRPr sz="1700"/>
          </a:p>
          <a:p>
            <a:pPr indent="-336550" lvl="0" marL="457200" rtl="0" algn="l">
              <a:spcBef>
                <a:spcPts val="1000"/>
              </a:spcBef>
              <a:spcAft>
                <a:spcPts val="0"/>
              </a:spcAft>
              <a:buSzPts val="1700"/>
              <a:buChar char="●"/>
            </a:pPr>
            <a:r>
              <a:rPr lang="en-GB" sz="1700"/>
              <a:t>7 teachers marking</a:t>
            </a:r>
            <a:endParaRPr sz="1700"/>
          </a:p>
          <a:p>
            <a:pPr indent="-336550" lvl="0" marL="457200" rtl="0" algn="l">
              <a:spcBef>
                <a:spcPts val="1000"/>
              </a:spcBef>
              <a:spcAft>
                <a:spcPts val="0"/>
              </a:spcAft>
              <a:buSzPts val="1700"/>
              <a:buChar char="●"/>
            </a:pPr>
            <a:r>
              <a:rPr lang="en-GB" sz="1700"/>
              <a:t>Each response was marked by 3 teachers (including their own)</a:t>
            </a:r>
            <a:endParaRPr sz="1700"/>
          </a:p>
          <a:p>
            <a:pPr indent="-336550" lvl="0" marL="457200" rtl="0" algn="l">
              <a:spcBef>
                <a:spcPts val="1000"/>
              </a:spcBef>
              <a:spcAft>
                <a:spcPts val="1000"/>
              </a:spcAft>
              <a:buSzPts val="1700"/>
              <a:buChar char="●"/>
            </a:pPr>
            <a:r>
              <a:rPr lang="en-GB" sz="1700"/>
              <a:t>Students received marks from their teacher </a:t>
            </a:r>
            <a:r>
              <a:rPr b="1" lang="en-GB" sz="1700"/>
              <a:t>only</a:t>
            </a:r>
            <a:endParaRPr b="1"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5"/>
          <p:cNvGrpSpPr/>
          <p:nvPr/>
        </p:nvGrpSpPr>
        <p:grpSpPr>
          <a:xfrm>
            <a:off x="0" y="1546528"/>
            <a:ext cx="2214600" cy="2365322"/>
            <a:chOff x="0" y="1025228"/>
            <a:chExt cx="2214600" cy="2365322"/>
          </a:xfrm>
        </p:grpSpPr>
        <p:sp>
          <p:nvSpPr>
            <p:cNvPr id="100" name="Google Shape;100;p15"/>
            <p:cNvSpPr/>
            <p:nvPr/>
          </p:nvSpPr>
          <p:spPr>
            <a:xfrm>
              <a:off x="0" y="1025228"/>
              <a:ext cx="2214600" cy="833700"/>
            </a:xfrm>
            <a:prstGeom prst="homePlate">
              <a:avLst>
                <a:gd fmla="val 50000" name="adj"/>
              </a:avLst>
            </a:prstGeom>
            <a:solidFill>
              <a:srgbClr val="B40B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OCR Agreement</a:t>
              </a:r>
              <a:endParaRPr b="1" sz="1500">
                <a:solidFill>
                  <a:srgbClr val="FFFFFF"/>
                </a:solidFill>
                <a:latin typeface="Quicksand"/>
                <a:ea typeface="Quicksand"/>
                <a:cs typeface="Quicksand"/>
                <a:sym typeface="Quicksand"/>
              </a:endParaRPr>
            </a:p>
          </p:txBody>
        </p:sp>
        <p:sp>
          <p:nvSpPr>
            <p:cNvPr id="101" name="Google Shape;101;p15"/>
            <p:cNvSpPr txBox="1"/>
            <p:nvPr/>
          </p:nvSpPr>
          <p:spPr>
            <a:xfrm>
              <a:off x="103925" y="2050450"/>
              <a:ext cx="1624500" cy="1340100"/>
            </a:xfrm>
            <a:prstGeom prst="rect">
              <a:avLst/>
            </a:prstGeom>
            <a:solidFill>
              <a:srgbClr val="B40B8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We signed</a:t>
              </a:r>
              <a:r>
                <a:rPr b="1" lang="en-GB" sz="1100">
                  <a:solidFill>
                    <a:schemeClr val="lt1"/>
                  </a:solidFill>
                </a:rPr>
                <a:t> a</a:t>
              </a:r>
              <a:r>
                <a:rPr b="1" lang="en-GB" sz="1100">
                  <a:solidFill>
                    <a:schemeClr val="lt1"/>
                  </a:solidFill>
                </a:rPr>
                <a:t> contractual agreement with OCR to use a few questions from past exam papers</a:t>
              </a:r>
              <a:endParaRPr sz="1100">
                <a:solidFill>
                  <a:schemeClr val="lt1"/>
                </a:solidFill>
                <a:latin typeface="Roboto"/>
                <a:ea typeface="Roboto"/>
                <a:cs typeface="Roboto"/>
                <a:sym typeface="Roboto"/>
              </a:endParaRPr>
            </a:p>
          </p:txBody>
        </p:sp>
      </p:grpSp>
      <p:grpSp>
        <p:nvGrpSpPr>
          <p:cNvPr id="102" name="Google Shape;102;p15"/>
          <p:cNvGrpSpPr/>
          <p:nvPr/>
        </p:nvGrpSpPr>
        <p:grpSpPr>
          <a:xfrm>
            <a:off x="1838325" y="1546525"/>
            <a:ext cx="2064000" cy="2365325"/>
            <a:chOff x="1838325" y="1025225"/>
            <a:chExt cx="2064000" cy="2365325"/>
          </a:xfrm>
        </p:grpSpPr>
        <p:sp>
          <p:nvSpPr>
            <p:cNvPr id="103" name="Google Shape;103;p15"/>
            <p:cNvSpPr/>
            <p:nvPr/>
          </p:nvSpPr>
          <p:spPr>
            <a:xfrm>
              <a:off x="1838325" y="1025225"/>
              <a:ext cx="2064000" cy="833700"/>
            </a:xfrm>
            <a:prstGeom prst="chevron">
              <a:avLst>
                <a:gd fmla="val 50000" name="adj"/>
              </a:avLst>
            </a:prstGeom>
            <a:solidFill>
              <a:srgbClr val="2D9B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Ethics Approval</a:t>
              </a:r>
              <a:endParaRPr b="1" sz="1500">
                <a:solidFill>
                  <a:srgbClr val="FFFFFF"/>
                </a:solidFill>
                <a:latin typeface="Quicksand"/>
                <a:ea typeface="Quicksand"/>
                <a:cs typeface="Quicksand"/>
                <a:sym typeface="Quicksand"/>
              </a:endParaRPr>
            </a:p>
          </p:txBody>
        </p:sp>
        <p:sp>
          <p:nvSpPr>
            <p:cNvPr id="104" name="Google Shape;104;p15"/>
            <p:cNvSpPr txBox="1"/>
            <p:nvPr/>
          </p:nvSpPr>
          <p:spPr>
            <a:xfrm>
              <a:off x="1892250" y="2050450"/>
              <a:ext cx="1624500" cy="1340100"/>
            </a:xfrm>
            <a:prstGeom prst="rect">
              <a:avLst/>
            </a:prstGeom>
            <a:solidFill>
              <a:srgbClr val="2D9B9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We received ethics approval from University of Cambridge for the study</a:t>
              </a:r>
              <a:endParaRPr sz="1100">
                <a:solidFill>
                  <a:schemeClr val="lt1"/>
                </a:solidFill>
                <a:latin typeface="Roboto"/>
                <a:ea typeface="Roboto"/>
                <a:cs typeface="Roboto"/>
                <a:sym typeface="Roboto"/>
              </a:endParaRPr>
            </a:p>
          </p:txBody>
        </p:sp>
      </p:grpSp>
      <p:grpSp>
        <p:nvGrpSpPr>
          <p:cNvPr id="105" name="Google Shape;105;p15"/>
          <p:cNvGrpSpPr/>
          <p:nvPr/>
        </p:nvGrpSpPr>
        <p:grpSpPr>
          <a:xfrm>
            <a:off x="3516750" y="1546525"/>
            <a:ext cx="2064000" cy="2365325"/>
            <a:chOff x="3516750" y="1025225"/>
            <a:chExt cx="2064000" cy="2365325"/>
          </a:xfrm>
        </p:grpSpPr>
        <p:sp>
          <p:nvSpPr>
            <p:cNvPr id="106" name="Google Shape;106;p15"/>
            <p:cNvSpPr/>
            <p:nvPr/>
          </p:nvSpPr>
          <p:spPr>
            <a:xfrm>
              <a:off x="3516750" y="1025225"/>
              <a:ext cx="2064000" cy="833700"/>
            </a:xfrm>
            <a:prstGeom prst="chevron">
              <a:avLst>
                <a:gd fmla="val 50000" name="adj"/>
              </a:avLst>
            </a:prstGeom>
            <a:solidFill>
              <a:srgbClr val="FDF5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dk1"/>
                  </a:solidFill>
                  <a:latin typeface="Quicksand"/>
                  <a:ea typeface="Quicksand"/>
                  <a:cs typeface="Quicksand"/>
                  <a:sym typeface="Quicksand"/>
                </a:rPr>
                <a:t>Teacher </a:t>
              </a:r>
              <a:r>
                <a:rPr b="1" lang="en-GB" sz="1500">
                  <a:solidFill>
                    <a:schemeClr val="dk1"/>
                  </a:solidFill>
                  <a:latin typeface="Quicksand"/>
                  <a:ea typeface="Quicksand"/>
                  <a:cs typeface="Quicksand"/>
                  <a:sym typeface="Quicksand"/>
                </a:rPr>
                <a:t>sign up</a:t>
              </a:r>
              <a:endParaRPr b="1" sz="1500">
                <a:solidFill>
                  <a:schemeClr val="dk1"/>
                </a:solidFill>
                <a:latin typeface="Quicksand"/>
                <a:ea typeface="Quicksand"/>
                <a:cs typeface="Quicksand"/>
                <a:sym typeface="Quicksand"/>
              </a:endParaRPr>
            </a:p>
          </p:txBody>
        </p:sp>
        <p:sp>
          <p:nvSpPr>
            <p:cNvPr id="107" name="Google Shape;107;p15"/>
            <p:cNvSpPr txBox="1"/>
            <p:nvPr/>
          </p:nvSpPr>
          <p:spPr>
            <a:xfrm>
              <a:off x="3626500" y="2050450"/>
              <a:ext cx="1624500" cy="1340100"/>
            </a:xfrm>
            <a:prstGeom prst="rect">
              <a:avLst/>
            </a:prstGeom>
            <a:solidFill>
              <a:srgbClr val="FDF596"/>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We signed up teachers at our teachers event</a:t>
              </a:r>
              <a:endParaRPr sz="1100">
                <a:solidFill>
                  <a:schemeClr val="dk1"/>
                </a:solidFill>
                <a:latin typeface="Roboto"/>
                <a:ea typeface="Roboto"/>
                <a:cs typeface="Roboto"/>
                <a:sym typeface="Roboto"/>
              </a:endParaRPr>
            </a:p>
          </p:txBody>
        </p:sp>
      </p:grpSp>
      <p:grpSp>
        <p:nvGrpSpPr>
          <p:cNvPr id="108" name="Google Shape;108;p15"/>
          <p:cNvGrpSpPr/>
          <p:nvPr/>
        </p:nvGrpSpPr>
        <p:grpSpPr>
          <a:xfrm>
            <a:off x="6882900" y="1546523"/>
            <a:ext cx="2064000" cy="2351419"/>
            <a:chOff x="6882900" y="1027834"/>
            <a:chExt cx="2064000" cy="2314389"/>
          </a:xfrm>
        </p:grpSpPr>
        <p:sp>
          <p:nvSpPr>
            <p:cNvPr id="109" name="Google Shape;109;p15"/>
            <p:cNvSpPr/>
            <p:nvPr/>
          </p:nvSpPr>
          <p:spPr>
            <a:xfrm>
              <a:off x="6882900" y="1027834"/>
              <a:ext cx="2064000" cy="831000"/>
            </a:xfrm>
            <a:prstGeom prst="chevron">
              <a:avLst>
                <a:gd fmla="val 50000" name="adj"/>
              </a:avLst>
            </a:prstGeom>
            <a:solidFill>
              <a:srgbClr val="8CFF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dk1"/>
                  </a:solidFill>
                  <a:latin typeface="Quicksand"/>
                  <a:ea typeface="Quicksand"/>
                  <a:cs typeface="Quicksand"/>
                  <a:sym typeface="Quicksand"/>
                </a:rPr>
                <a:t>Permission</a:t>
              </a:r>
              <a:endParaRPr b="1" sz="1500">
                <a:solidFill>
                  <a:schemeClr val="dk1"/>
                </a:solidFill>
                <a:latin typeface="Quicksand"/>
                <a:ea typeface="Quicksand"/>
                <a:cs typeface="Quicksand"/>
                <a:sym typeface="Quicksand"/>
              </a:endParaRPr>
            </a:p>
          </p:txBody>
        </p:sp>
        <p:sp>
          <p:nvSpPr>
            <p:cNvPr id="110" name="Google Shape;110;p15"/>
            <p:cNvSpPr txBox="1"/>
            <p:nvPr/>
          </p:nvSpPr>
          <p:spPr>
            <a:xfrm>
              <a:off x="7036150" y="2036923"/>
              <a:ext cx="1624500" cy="1305300"/>
            </a:xfrm>
            <a:prstGeom prst="rect">
              <a:avLst/>
            </a:prstGeom>
            <a:solidFill>
              <a:srgbClr val="8CFFFA"/>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We also created permission forms for parents to be used when needed</a:t>
              </a:r>
              <a:endParaRPr sz="1100">
                <a:latin typeface="Roboto"/>
                <a:ea typeface="Roboto"/>
                <a:cs typeface="Roboto"/>
                <a:sym typeface="Roboto"/>
              </a:endParaRPr>
            </a:p>
          </p:txBody>
        </p:sp>
      </p:grpSp>
      <p:grpSp>
        <p:nvGrpSpPr>
          <p:cNvPr id="111" name="Google Shape;111;p15"/>
          <p:cNvGrpSpPr/>
          <p:nvPr/>
        </p:nvGrpSpPr>
        <p:grpSpPr>
          <a:xfrm>
            <a:off x="5195350" y="1546525"/>
            <a:ext cx="2064000" cy="2365325"/>
            <a:chOff x="5195350" y="1025225"/>
            <a:chExt cx="2064000" cy="2365325"/>
          </a:xfrm>
        </p:grpSpPr>
        <p:sp>
          <p:nvSpPr>
            <p:cNvPr id="112" name="Google Shape;112;p15"/>
            <p:cNvSpPr/>
            <p:nvPr/>
          </p:nvSpPr>
          <p:spPr>
            <a:xfrm>
              <a:off x="5195350" y="1025225"/>
              <a:ext cx="2064000" cy="833700"/>
            </a:xfrm>
            <a:prstGeom prst="chevron">
              <a:avLst>
                <a:gd fmla="val 50000" name="adj"/>
              </a:avLst>
            </a:prstGeom>
            <a:solidFill>
              <a:srgbClr val="51083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Consent</a:t>
              </a:r>
              <a:endParaRPr b="1" sz="1500">
                <a:solidFill>
                  <a:srgbClr val="FFFFFF"/>
                </a:solidFill>
                <a:latin typeface="Quicksand"/>
                <a:ea typeface="Quicksand"/>
                <a:cs typeface="Quicksand"/>
                <a:sym typeface="Quicksand"/>
              </a:endParaRPr>
            </a:p>
          </p:txBody>
        </p:sp>
        <p:sp>
          <p:nvSpPr>
            <p:cNvPr id="113" name="Google Shape;113;p15"/>
            <p:cNvSpPr txBox="1"/>
            <p:nvPr/>
          </p:nvSpPr>
          <p:spPr>
            <a:xfrm>
              <a:off x="5331325" y="2050450"/>
              <a:ext cx="1624500" cy="1340100"/>
            </a:xfrm>
            <a:prstGeom prst="rect">
              <a:avLst/>
            </a:prstGeom>
            <a:solidFill>
              <a:srgbClr val="51083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We created consent forms for teachers and students for them to take part and for us to use their data</a:t>
              </a:r>
              <a:endParaRPr sz="1100">
                <a:solidFill>
                  <a:schemeClr val="lt1"/>
                </a:solidFill>
                <a:latin typeface="Roboto"/>
                <a:ea typeface="Roboto"/>
                <a:cs typeface="Roboto"/>
                <a:sym typeface="Roboto"/>
              </a:endParaRPr>
            </a:p>
          </p:txBody>
        </p:sp>
      </p:grpSp>
      <p:sp>
        <p:nvSpPr>
          <p:cNvPr id="114" name="Google Shape;11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Pilot study - </a:t>
            </a:r>
            <a:r>
              <a:rPr lang="en-GB"/>
              <a:t>preparation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16"/>
          <p:cNvGrpSpPr/>
          <p:nvPr/>
        </p:nvGrpSpPr>
        <p:grpSpPr>
          <a:xfrm>
            <a:off x="0" y="1433563"/>
            <a:ext cx="2316472" cy="3188456"/>
            <a:chOff x="0" y="1025228"/>
            <a:chExt cx="2214600" cy="2519522"/>
          </a:xfrm>
        </p:grpSpPr>
        <p:sp>
          <p:nvSpPr>
            <p:cNvPr id="120" name="Google Shape;120;p16"/>
            <p:cNvSpPr/>
            <p:nvPr/>
          </p:nvSpPr>
          <p:spPr>
            <a:xfrm>
              <a:off x="0" y="1025228"/>
              <a:ext cx="2214600" cy="833700"/>
            </a:xfrm>
            <a:prstGeom prst="homePlate">
              <a:avLst>
                <a:gd fmla="val 50000" name="adj"/>
              </a:avLst>
            </a:prstGeom>
            <a:solidFill>
              <a:srgbClr val="B40B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Invite to Group	</a:t>
              </a:r>
              <a:endParaRPr b="1" sz="1500">
                <a:solidFill>
                  <a:srgbClr val="FFFFFF"/>
                </a:solidFill>
                <a:latin typeface="Quicksand"/>
                <a:ea typeface="Quicksand"/>
                <a:cs typeface="Quicksand"/>
                <a:sym typeface="Quicksand"/>
              </a:endParaRPr>
            </a:p>
          </p:txBody>
        </p:sp>
        <p:sp>
          <p:nvSpPr>
            <p:cNvPr id="121" name="Google Shape;121;p16"/>
            <p:cNvSpPr txBox="1"/>
            <p:nvPr/>
          </p:nvSpPr>
          <p:spPr>
            <a:xfrm>
              <a:off x="103925" y="2050450"/>
              <a:ext cx="1624500" cy="1494300"/>
            </a:xfrm>
            <a:prstGeom prst="rect">
              <a:avLst/>
            </a:prstGeom>
            <a:solidFill>
              <a:srgbClr val="B40B8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Once the students (and their teacher) had signed the consent form they were given the code to join the group and take the test</a:t>
              </a:r>
              <a:endParaRPr b="1" sz="1100">
                <a:solidFill>
                  <a:schemeClr val="lt1"/>
                </a:solidFill>
              </a:endParaRPr>
            </a:p>
          </p:txBody>
        </p:sp>
      </p:grpSp>
      <p:grpSp>
        <p:nvGrpSpPr>
          <p:cNvPr id="122" name="Google Shape;122;p16"/>
          <p:cNvGrpSpPr/>
          <p:nvPr/>
        </p:nvGrpSpPr>
        <p:grpSpPr>
          <a:xfrm>
            <a:off x="1922888" y="1433560"/>
            <a:ext cx="2158944" cy="3188459"/>
            <a:chOff x="1838325" y="1025225"/>
            <a:chExt cx="2064000" cy="2519525"/>
          </a:xfrm>
        </p:grpSpPr>
        <p:sp>
          <p:nvSpPr>
            <p:cNvPr id="123" name="Google Shape;123;p16"/>
            <p:cNvSpPr/>
            <p:nvPr/>
          </p:nvSpPr>
          <p:spPr>
            <a:xfrm>
              <a:off x="1838325" y="1025225"/>
              <a:ext cx="2064000" cy="833700"/>
            </a:xfrm>
            <a:prstGeom prst="chevron">
              <a:avLst>
                <a:gd fmla="val 50000" name="adj"/>
              </a:avLst>
            </a:prstGeom>
            <a:solidFill>
              <a:srgbClr val="2D9B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Teacher marking </a:t>
              </a:r>
              <a:endParaRPr b="1" sz="1500">
                <a:solidFill>
                  <a:srgbClr val="FFFFFF"/>
                </a:solidFill>
                <a:latin typeface="Quicksand"/>
                <a:ea typeface="Quicksand"/>
                <a:cs typeface="Quicksand"/>
                <a:sym typeface="Quicksand"/>
              </a:endParaRPr>
            </a:p>
          </p:txBody>
        </p:sp>
        <p:sp>
          <p:nvSpPr>
            <p:cNvPr id="124" name="Google Shape;124;p16"/>
            <p:cNvSpPr txBox="1"/>
            <p:nvPr/>
          </p:nvSpPr>
          <p:spPr>
            <a:xfrm>
              <a:off x="1892250" y="2050450"/>
              <a:ext cx="1624500" cy="1494300"/>
            </a:xfrm>
            <a:prstGeom prst="rect">
              <a:avLst/>
            </a:prstGeom>
            <a:solidFill>
              <a:srgbClr val="2D9B9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After the two week testing window, the teachers were sent a link to the marking tool</a:t>
              </a:r>
              <a:endParaRPr b="1" sz="1100">
                <a:solidFill>
                  <a:schemeClr val="lt1"/>
                </a:solidFill>
              </a:endParaRPr>
            </a:p>
          </p:txBody>
        </p:sp>
      </p:grpSp>
      <p:grpSp>
        <p:nvGrpSpPr>
          <p:cNvPr id="125" name="Google Shape;125;p16"/>
          <p:cNvGrpSpPr/>
          <p:nvPr/>
        </p:nvGrpSpPr>
        <p:grpSpPr>
          <a:xfrm>
            <a:off x="3678521" y="1433661"/>
            <a:ext cx="2158944" cy="3188695"/>
            <a:chOff x="3516750" y="1025225"/>
            <a:chExt cx="2064000" cy="2365325"/>
          </a:xfrm>
        </p:grpSpPr>
        <p:sp>
          <p:nvSpPr>
            <p:cNvPr id="126" name="Google Shape;126;p16"/>
            <p:cNvSpPr/>
            <p:nvPr/>
          </p:nvSpPr>
          <p:spPr>
            <a:xfrm>
              <a:off x="3516750" y="1025225"/>
              <a:ext cx="2064000" cy="833700"/>
            </a:xfrm>
            <a:prstGeom prst="chevron">
              <a:avLst>
                <a:gd fmla="val 50000" name="adj"/>
              </a:avLst>
            </a:prstGeom>
            <a:solidFill>
              <a:srgbClr val="FDF5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dk1"/>
                  </a:solidFill>
                  <a:latin typeface="Quicksand"/>
                  <a:ea typeface="Quicksand"/>
                  <a:cs typeface="Quicksand"/>
                  <a:sym typeface="Quicksand"/>
                </a:rPr>
                <a:t>Testing Window</a:t>
              </a:r>
              <a:endParaRPr b="1" sz="1500">
                <a:solidFill>
                  <a:schemeClr val="dk1"/>
                </a:solidFill>
                <a:latin typeface="Quicksand"/>
                <a:ea typeface="Quicksand"/>
                <a:cs typeface="Quicksand"/>
                <a:sym typeface="Quicksand"/>
              </a:endParaRPr>
            </a:p>
          </p:txBody>
        </p:sp>
        <p:sp>
          <p:nvSpPr>
            <p:cNvPr id="127" name="Google Shape;127;p16"/>
            <p:cNvSpPr txBox="1"/>
            <p:nvPr/>
          </p:nvSpPr>
          <p:spPr>
            <a:xfrm>
              <a:off x="3626500" y="2050450"/>
              <a:ext cx="1624500" cy="1340100"/>
            </a:xfrm>
            <a:prstGeom prst="rect">
              <a:avLst/>
            </a:prstGeom>
            <a:solidFill>
              <a:srgbClr val="FDF596"/>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Each student response was sent to three teachers, so each teacher marked around 48 papers</a:t>
              </a:r>
              <a:endParaRPr b="1" sz="1100">
                <a:solidFill>
                  <a:schemeClr val="dk1"/>
                </a:solidFill>
              </a:endParaRPr>
            </a:p>
          </p:txBody>
        </p:sp>
      </p:grpSp>
      <p:grpSp>
        <p:nvGrpSpPr>
          <p:cNvPr id="128" name="Google Shape;128;p16"/>
          <p:cNvGrpSpPr/>
          <p:nvPr/>
        </p:nvGrpSpPr>
        <p:grpSpPr>
          <a:xfrm>
            <a:off x="5434336" y="1433647"/>
            <a:ext cx="2158944" cy="3188695"/>
            <a:chOff x="5195350" y="1025225"/>
            <a:chExt cx="2064000" cy="2365325"/>
          </a:xfrm>
        </p:grpSpPr>
        <p:sp>
          <p:nvSpPr>
            <p:cNvPr id="129" name="Google Shape;129;p16"/>
            <p:cNvSpPr/>
            <p:nvPr/>
          </p:nvSpPr>
          <p:spPr>
            <a:xfrm>
              <a:off x="5195350" y="1025225"/>
              <a:ext cx="2064000" cy="833700"/>
            </a:xfrm>
            <a:prstGeom prst="chevron">
              <a:avLst>
                <a:gd fmla="val 50000" name="adj"/>
              </a:avLst>
            </a:prstGeom>
            <a:solidFill>
              <a:srgbClr val="51083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Quicksand"/>
                  <a:ea typeface="Quicksand"/>
                  <a:cs typeface="Quicksand"/>
                  <a:sym typeface="Quicksand"/>
                </a:rPr>
                <a:t>LLM tool marking</a:t>
              </a:r>
              <a:endParaRPr b="1" sz="1900">
                <a:solidFill>
                  <a:srgbClr val="FFFFFF"/>
                </a:solidFill>
                <a:latin typeface="Quicksand"/>
                <a:ea typeface="Quicksand"/>
                <a:cs typeface="Quicksand"/>
                <a:sym typeface="Quicksand"/>
              </a:endParaRPr>
            </a:p>
          </p:txBody>
        </p:sp>
        <p:sp>
          <p:nvSpPr>
            <p:cNvPr id="130" name="Google Shape;130;p16"/>
            <p:cNvSpPr txBox="1"/>
            <p:nvPr/>
          </p:nvSpPr>
          <p:spPr>
            <a:xfrm>
              <a:off x="5331325" y="2050450"/>
              <a:ext cx="1624500" cy="1340100"/>
            </a:xfrm>
            <a:prstGeom prst="rect">
              <a:avLst/>
            </a:prstGeom>
            <a:solidFill>
              <a:srgbClr val="51083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lt1"/>
                  </a:solidFill>
                </a:rPr>
                <a:t>Each student response was also marked by our LLM tool powered by GPT3 and GPT4</a:t>
              </a:r>
              <a:endParaRPr b="1" sz="1100">
                <a:solidFill>
                  <a:schemeClr val="lt1"/>
                </a:solidFill>
              </a:endParaRPr>
            </a:p>
          </p:txBody>
        </p:sp>
      </p:grpSp>
      <p:sp>
        <p:nvSpPr>
          <p:cNvPr id="131" name="Google Shape;13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Pilot study - </a:t>
            </a:r>
            <a:r>
              <a:rPr lang="en-GB"/>
              <a:t>carrying out the test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